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Override3.xml" ContentType="application/vnd.openxmlformats-officedocument.themeOverr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4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Override5.xml" ContentType="application/vnd.openxmlformats-officedocument.themeOverr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Override6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7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8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9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3"/>
  </p:notesMasterIdLst>
  <p:sldIdLst>
    <p:sldId id="318" r:id="rId3"/>
    <p:sldId id="319" r:id="rId4"/>
    <p:sldId id="320" r:id="rId5"/>
    <p:sldId id="262" r:id="rId6"/>
    <p:sldId id="321" r:id="rId7"/>
    <p:sldId id="304" r:id="rId8"/>
    <p:sldId id="324" r:id="rId9"/>
    <p:sldId id="305" r:id="rId10"/>
    <p:sldId id="325" r:id="rId11"/>
    <p:sldId id="299" r:id="rId12"/>
    <p:sldId id="326" r:id="rId13"/>
    <p:sldId id="300" r:id="rId14"/>
    <p:sldId id="327" r:id="rId15"/>
    <p:sldId id="297" r:id="rId16"/>
    <p:sldId id="311" r:id="rId17"/>
    <p:sldId id="322" r:id="rId18"/>
    <p:sldId id="309" r:id="rId19"/>
    <p:sldId id="312" r:id="rId20"/>
    <p:sldId id="323" r:id="rId21"/>
    <p:sldId id="287" r:id="rId22"/>
    <p:sldId id="328" r:id="rId23"/>
    <p:sldId id="313" r:id="rId24"/>
    <p:sldId id="329" r:id="rId25"/>
    <p:sldId id="314" r:id="rId26"/>
    <p:sldId id="315" r:id="rId27"/>
    <p:sldId id="330" r:id="rId28"/>
    <p:sldId id="332" r:id="rId29"/>
    <p:sldId id="333" r:id="rId30"/>
    <p:sldId id="331" r:id="rId31"/>
    <p:sldId id="264" r:id="rId32"/>
  </p:sldIdLst>
  <p:sldSz cx="9144000" cy="5143500" type="screen16x9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屈园园" initials="屈园园" lastIdx="1" clrIdx="0">
    <p:extLst>
      <p:ext uri="{19B8F6BF-5375-455C-9EA6-DF929625EA0E}">
        <p15:presenceInfo xmlns:p15="http://schemas.microsoft.com/office/powerpoint/2012/main" userId="S-1-5-21-1439682878-3164288827-2260694920-631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6A38"/>
    <a:srgbClr val="2DC84D"/>
    <a:srgbClr val="CACA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9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83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Sheet2!$B$110</c:f>
              <c:strCache>
                <c:ptCount val="1"/>
                <c:pt idx="0">
                  <c:v>A3S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Sheet2!$C$109:$BB$109</c:f>
              <c:strCache>
                <c:ptCount val="5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  <c:pt idx="12">
                  <c:v>M13</c:v>
                </c:pt>
                <c:pt idx="13">
                  <c:v>M14</c:v>
                </c:pt>
                <c:pt idx="14">
                  <c:v>M15</c:v>
                </c:pt>
                <c:pt idx="15">
                  <c:v>M16</c:v>
                </c:pt>
                <c:pt idx="16">
                  <c:v>M17</c:v>
                </c:pt>
                <c:pt idx="17">
                  <c:v>M18</c:v>
                </c:pt>
                <c:pt idx="18">
                  <c:v>M19</c:v>
                </c:pt>
                <c:pt idx="19">
                  <c:v>M20</c:v>
                </c:pt>
                <c:pt idx="20">
                  <c:v>M21</c:v>
                </c:pt>
                <c:pt idx="21">
                  <c:v>M22</c:v>
                </c:pt>
                <c:pt idx="22">
                  <c:v>M23</c:v>
                </c:pt>
                <c:pt idx="23">
                  <c:v>M24</c:v>
                </c:pt>
                <c:pt idx="24">
                  <c:v>M25</c:v>
                </c:pt>
                <c:pt idx="25">
                  <c:v>M26</c:v>
                </c:pt>
                <c:pt idx="26">
                  <c:v>M27</c:v>
                </c:pt>
                <c:pt idx="27">
                  <c:v>M28</c:v>
                </c:pt>
                <c:pt idx="28">
                  <c:v>M29</c:v>
                </c:pt>
                <c:pt idx="29">
                  <c:v>M30</c:v>
                </c:pt>
                <c:pt idx="30">
                  <c:v>M31</c:v>
                </c:pt>
                <c:pt idx="31">
                  <c:v>M32</c:v>
                </c:pt>
                <c:pt idx="32">
                  <c:v>M33</c:v>
                </c:pt>
                <c:pt idx="33">
                  <c:v>M34</c:v>
                </c:pt>
                <c:pt idx="34">
                  <c:v>M35</c:v>
                </c:pt>
                <c:pt idx="35">
                  <c:v>M36</c:v>
                </c:pt>
                <c:pt idx="36">
                  <c:v>M37</c:v>
                </c:pt>
                <c:pt idx="37">
                  <c:v>M38</c:v>
                </c:pt>
                <c:pt idx="38">
                  <c:v>M39</c:v>
                </c:pt>
                <c:pt idx="39">
                  <c:v>M40</c:v>
                </c:pt>
                <c:pt idx="40">
                  <c:v>M41</c:v>
                </c:pt>
                <c:pt idx="41">
                  <c:v>M42</c:v>
                </c:pt>
                <c:pt idx="42">
                  <c:v>M43</c:v>
                </c:pt>
                <c:pt idx="43">
                  <c:v>M44</c:v>
                </c:pt>
                <c:pt idx="44">
                  <c:v>M45</c:v>
                </c:pt>
                <c:pt idx="45">
                  <c:v>M46</c:v>
                </c:pt>
                <c:pt idx="46">
                  <c:v>M47</c:v>
                </c:pt>
                <c:pt idx="47">
                  <c:v>M48</c:v>
                </c:pt>
                <c:pt idx="48">
                  <c:v>M49</c:v>
                </c:pt>
                <c:pt idx="49">
                  <c:v>M50</c:v>
                </c:pt>
                <c:pt idx="50">
                  <c:v>M51</c:v>
                </c:pt>
                <c:pt idx="51">
                  <c:v>M52</c:v>
                </c:pt>
              </c:strCache>
            </c:strRef>
          </c:cat>
          <c:val>
            <c:numRef>
              <c:f>Sheet2!$C$110:$BB$110</c:f>
              <c:numCache>
                <c:formatCode>_ * #,##0_ ;_ * \-#,##0_ ;_ * "-"??_ ;_ @_ </c:formatCode>
                <c:ptCount val="52"/>
                <c:pt idx="0">
                  <c:v>448</c:v>
                </c:pt>
                <c:pt idx="1">
                  <c:v>1691</c:v>
                </c:pt>
                <c:pt idx="2">
                  <c:v>3196</c:v>
                </c:pt>
                <c:pt idx="3">
                  <c:v>3042</c:v>
                </c:pt>
                <c:pt idx="4">
                  <c:v>5360</c:v>
                </c:pt>
                <c:pt idx="5">
                  <c:v>6835</c:v>
                </c:pt>
                <c:pt idx="6">
                  <c:v>6501</c:v>
                </c:pt>
                <c:pt idx="7">
                  <c:v>7854</c:v>
                </c:pt>
                <c:pt idx="8">
                  <c:v>7634</c:v>
                </c:pt>
                <c:pt idx="9">
                  <c:v>8031</c:v>
                </c:pt>
                <c:pt idx="10">
                  <c:v>8747</c:v>
                </c:pt>
                <c:pt idx="11">
                  <c:v>8090</c:v>
                </c:pt>
                <c:pt idx="12">
                  <c:v>7900</c:v>
                </c:pt>
                <c:pt idx="13">
                  <c:v>6860</c:v>
                </c:pt>
                <c:pt idx="14">
                  <c:v>6760</c:v>
                </c:pt>
                <c:pt idx="15">
                  <c:v>5401</c:v>
                </c:pt>
                <c:pt idx="16">
                  <c:v>5172</c:v>
                </c:pt>
                <c:pt idx="17">
                  <c:v>4748</c:v>
                </c:pt>
                <c:pt idx="18">
                  <c:v>4348</c:v>
                </c:pt>
                <c:pt idx="19">
                  <c:v>3950</c:v>
                </c:pt>
                <c:pt idx="20">
                  <c:v>1779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F8F-484D-8566-53C387A28788}"/>
            </c:ext>
          </c:extLst>
        </c:ser>
        <c:ser>
          <c:idx val="1"/>
          <c:order val="1"/>
          <c:tx>
            <c:strRef>
              <c:f>Sheet2!$B$111</c:f>
              <c:strCache>
                <c:ptCount val="1"/>
                <c:pt idx="0">
                  <c:v>A1601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Sheet2!$C$109:$BB$109</c:f>
              <c:strCache>
                <c:ptCount val="5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  <c:pt idx="12">
                  <c:v>M13</c:v>
                </c:pt>
                <c:pt idx="13">
                  <c:v>M14</c:v>
                </c:pt>
                <c:pt idx="14">
                  <c:v>M15</c:v>
                </c:pt>
                <c:pt idx="15">
                  <c:v>M16</c:v>
                </c:pt>
                <c:pt idx="16">
                  <c:v>M17</c:v>
                </c:pt>
                <c:pt idx="17">
                  <c:v>M18</c:v>
                </c:pt>
                <c:pt idx="18">
                  <c:v>M19</c:v>
                </c:pt>
                <c:pt idx="19">
                  <c:v>M20</c:v>
                </c:pt>
                <c:pt idx="20">
                  <c:v>M21</c:v>
                </c:pt>
                <c:pt idx="21">
                  <c:v>M22</c:v>
                </c:pt>
                <c:pt idx="22">
                  <c:v>M23</c:v>
                </c:pt>
                <c:pt idx="23">
                  <c:v>M24</c:v>
                </c:pt>
                <c:pt idx="24">
                  <c:v>M25</c:v>
                </c:pt>
                <c:pt idx="25">
                  <c:v>M26</c:v>
                </c:pt>
                <c:pt idx="26">
                  <c:v>M27</c:v>
                </c:pt>
                <c:pt idx="27">
                  <c:v>M28</c:v>
                </c:pt>
                <c:pt idx="28">
                  <c:v>M29</c:v>
                </c:pt>
                <c:pt idx="29">
                  <c:v>M30</c:v>
                </c:pt>
                <c:pt idx="30">
                  <c:v>M31</c:v>
                </c:pt>
                <c:pt idx="31">
                  <c:v>M32</c:v>
                </c:pt>
                <c:pt idx="32">
                  <c:v>M33</c:v>
                </c:pt>
                <c:pt idx="33">
                  <c:v>M34</c:v>
                </c:pt>
                <c:pt idx="34">
                  <c:v>M35</c:v>
                </c:pt>
                <c:pt idx="35">
                  <c:v>M36</c:v>
                </c:pt>
                <c:pt idx="36">
                  <c:v>M37</c:v>
                </c:pt>
                <c:pt idx="37">
                  <c:v>M38</c:v>
                </c:pt>
                <c:pt idx="38">
                  <c:v>M39</c:v>
                </c:pt>
                <c:pt idx="39">
                  <c:v>M40</c:v>
                </c:pt>
                <c:pt idx="40">
                  <c:v>M41</c:v>
                </c:pt>
                <c:pt idx="41">
                  <c:v>M42</c:v>
                </c:pt>
                <c:pt idx="42">
                  <c:v>M43</c:v>
                </c:pt>
                <c:pt idx="43">
                  <c:v>M44</c:v>
                </c:pt>
                <c:pt idx="44">
                  <c:v>M45</c:v>
                </c:pt>
                <c:pt idx="45">
                  <c:v>M46</c:v>
                </c:pt>
                <c:pt idx="46">
                  <c:v>M47</c:v>
                </c:pt>
                <c:pt idx="47">
                  <c:v>M48</c:v>
                </c:pt>
                <c:pt idx="48">
                  <c:v>M49</c:v>
                </c:pt>
                <c:pt idx="49">
                  <c:v>M50</c:v>
                </c:pt>
                <c:pt idx="50">
                  <c:v>M51</c:v>
                </c:pt>
                <c:pt idx="51">
                  <c:v>M52</c:v>
                </c:pt>
              </c:strCache>
            </c:strRef>
          </c:cat>
          <c:val>
            <c:numRef>
              <c:f>Sheet2!$C$111:$BB$111</c:f>
              <c:numCache>
                <c:formatCode>_ * #,##0_ ;_ * \-#,##0_ ;_ * "-"??_ ;_ @_ </c:formatCode>
                <c:ptCount val="52"/>
                <c:pt idx="0">
                  <c:v>102</c:v>
                </c:pt>
                <c:pt idx="1">
                  <c:v>853</c:v>
                </c:pt>
                <c:pt idx="2">
                  <c:v>819</c:v>
                </c:pt>
                <c:pt idx="3">
                  <c:v>3367</c:v>
                </c:pt>
                <c:pt idx="4">
                  <c:v>4960</c:v>
                </c:pt>
                <c:pt idx="5">
                  <c:v>5704</c:v>
                </c:pt>
                <c:pt idx="6">
                  <c:v>6394</c:v>
                </c:pt>
                <c:pt idx="7">
                  <c:v>8371</c:v>
                </c:pt>
                <c:pt idx="8">
                  <c:v>8624</c:v>
                </c:pt>
                <c:pt idx="9">
                  <c:v>10220</c:v>
                </c:pt>
                <c:pt idx="10">
                  <c:v>10264</c:v>
                </c:pt>
                <c:pt idx="11">
                  <c:v>11398</c:v>
                </c:pt>
                <c:pt idx="12">
                  <c:v>11712</c:v>
                </c:pt>
                <c:pt idx="13">
                  <c:v>11531</c:v>
                </c:pt>
                <c:pt idx="14">
                  <c:v>11783</c:v>
                </c:pt>
                <c:pt idx="15">
                  <c:v>11128</c:v>
                </c:pt>
                <c:pt idx="16">
                  <c:v>10643</c:v>
                </c:pt>
                <c:pt idx="17">
                  <c:v>9835</c:v>
                </c:pt>
                <c:pt idx="18">
                  <c:v>8138</c:v>
                </c:pt>
                <c:pt idx="19">
                  <c:v>8324</c:v>
                </c:pt>
                <c:pt idx="20">
                  <c:v>8274</c:v>
                </c:pt>
                <c:pt idx="21">
                  <c:v>9047</c:v>
                </c:pt>
                <c:pt idx="22">
                  <c:v>8438</c:v>
                </c:pt>
                <c:pt idx="23">
                  <c:v>9164</c:v>
                </c:pt>
                <c:pt idx="24">
                  <c:v>8302</c:v>
                </c:pt>
                <c:pt idx="25">
                  <c:v>7061</c:v>
                </c:pt>
                <c:pt idx="26">
                  <c:v>6472</c:v>
                </c:pt>
                <c:pt idx="27">
                  <c:v>6054</c:v>
                </c:pt>
                <c:pt idx="28">
                  <c:v>6549</c:v>
                </c:pt>
                <c:pt idx="29">
                  <c:v>5895</c:v>
                </c:pt>
                <c:pt idx="30">
                  <c:v>4904</c:v>
                </c:pt>
                <c:pt idx="31">
                  <c:v>5101</c:v>
                </c:pt>
                <c:pt idx="32">
                  <c:v>4731</c:v>
                </c:pt>
                <c:pt idx="33">
                  <c:v>4968</c:v>
                </c:pt>
                <c:pt idx="34">
                  <c:v>4848</c:v>
                </c:pt>
                <c:pt idx="35">
                  <c:v>4958</c:v>
                </c:pt>
                <c:pt idx="36">
                  <c:v>3912</c:v>
                </c:pt>
                <c:pt idx="37">
                  <c:v>3213</c:v>
                </c:pt>
                <c:pt idx="38">
                  <c:v>2994</c:v>
                </c:pt>
                <c:pt idx="39">
                  <c:v>2494</c:v>
                </c:pt>
                <c:pt idx="40">
                  <c:v>2267</c:v>
                </c:pt>
                <c:pt idx="41">
                  <c:v>1941</c:v>
                </c:pt>
                <c:pt idx="42">
                  <c:v>1878</c:v>
                </c:pt>
                <c:pt idx="43">
                  <c:v>1195</c:v>
                </c:pt>
                <c:pt idx="44">
                  <c:v>288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F8F-484D-8566-53C387A28788}"/>
            </c:ext>
          </c:extLst>
        </c:ser>
        <c:ser>
          <c:idx val="2"/>
          <c:order val="2"/>
          <c:tx>
            <c:strRef>
              <c:f>Sheet2!$B$112</c:f>
              <c:strCache>
                <c:ptCount val="1"/>
                <c:pt idx="0">
                  <c:v>A57</c:v>
                </c:pt>
              </c:strCache>
            </c:strRef>
          </c:tx>
          <c:spPr>
            <a:ln w="28575" cap="rnd">
              <a:solidFill>
                <a:schemeClr val="accent3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Sheet2!$C$109:$BB$109</c:f>
              <c:strCache>
                <c:ptCount val="5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  <c:pt idx="12">
                  <c:v>M13</c:v>
                </c:pt>
                <c:pt idx="13">
                  <c:v>M14</c:v>
                </c:pt>
                <c:pt idx="14">
                  <c:v>M15</c:v>
                </c:pt>
                <c:pt idx="15">
                  <c:v>M16</c:v>
                </c:pt>
                <c:pt idx="16">
                  <c:v>M17</c:v>
                </c:pt>
                <c:pt idx="17">
                  <c:v>M18</c:v>
                </c:pt>
                <c:pt idx="18">
                  <c:v>M19</c:v>
                </c:pt>
                <c:pt idx="19">
                  <c:v>M20</c:v>
                </c:pt>
                <c:pt idx="20">
                  <c:v>M21</c:v>
                </c:pt>
                <c:pt idx="21">
                  <c:v>M22</c:v>
                </c:pt>
                <c:pt idx="22">
                  <c:v>M23</c:v>
                </c:pt>
                <c:pt idx="23">
                  <c:v>M24</c:v>
                </c:pt>
                <c:pt idx="24">
                  <c:v>M25</c:v>
                </c:pt>
                <c:pt idx="25">
                  <c:v>M26</c:v>
                </c:pt>
                <c:pt idx="26">
                  <c:v>M27</c:v>
                </c:pt>
                <c:pt idx="27">
                  <c:v>M28</c:v>
                </c:pt>
                <c:pt idx="28">
                  <c:v>M29</c:v>
                </c:pt>
                <c:pt idx="29">
                  <c:v>M30</c:v>
                </c:pt>
                <c:pt idx="30">
                  <c:v>M31</c:v>
                </c:pt>
                <c:pt idx="31">
                  <c:v>M32</c:v>
                </c:pt>
                <c:pt idx="32">
                  <c:v>M33</c:v>
                </c:pt>
                <c:pt idx="33">
                  <c:v>M34</c:v>
                </c:pt>
                <c:pt idx="34">
                  <c:v>M35</c:v>
                </c:pt>
                <c:pt idx="35">
                  <c:v>M36</c:v>
                </c:pt>
                <c:pt idx="36">
                  <c:v>M37</c:v>
                </c:pt>
                <c:pt idx="37">
                  <c:v>M38</c:v>
                </c:pt>
                <c:pt idx="38">
                  <c:v>M39</c:v>
                </c:pt>
                <c:pt idx="39">
                  <c:v>M40</c:v>
                </c:pt>
                <c:pt idx="40">
                  <c:v>M41</c:v>
                </c:pt>
                <c:pt idx="41">
                  <c:v>M42</c:v>
                </c:pt>
                <c:pt idx="42">
                  <c:v>M43</c:v>
                </c:pt>
                <c:pt idx="43">
                  <c:v>M44</c:v>
                </c:pt>
                <c:pt idx="44">
                  <c:v>M45</c:v>
                </c:pt>
                <c:pt idx="45">
                  <c:v>M46</c:v>
                </c:pt>
                <c:pt idx="46">
                  <c:v>M47</c:v>
                </c:pt>
                <c:pt idx="47">
                  <c:v>M48</c:v>
                </c:pt>
                <c:pt idx="48">
                  <c:v>M49</c:v>
                </c:pt>
                <c:pt idx="49">
                  <c:v>M50</c:v>
                </c:pt>
                <c:pt idx="50">
                  <c:v>M51</c:v>
                </c:pt>
                <c:pt idx="51">
                  <c:v>M52</c:v>
                </c:pt>
              </c:strCache>
            </c:strRef>
          </c:cat>
          <c:val>
            <c:numRef>
              <c:f>Sheet2!$C$112:$BB$112</c:f>
              <c:numCache>
                <c:formatCode>_ * #,##0_ ;_ * \-#,##0_ ;_ * "-"??_ ;_ @_ </c:formatCode>
                <c:ptCount val="52"/>
                <c:pt idx="0">
                  <c:v>193</c:v>
                </c:pt>
                <c:pt idx="1">
                  <c:v>471</c:v>
                </c:pt>
                <c:pt idx="2">
                  <c:v>1044</c:v>
                </c:pt>
                <c:pt idx="3">
                  <c:v>1516</c:v>
                </c:pt>
                <c:pt idx="4">
                  <c:v>3145</c:v>
                </c:pt>
                <c:pt idx="5">
                  <c:v>4276</c:v>
                </c:pt>
                <c:pt idx="6">
                  <c:v>7017</c:v>
                </c:pt>
                <c:pt idx="7">
                  <c:v>8026</c:v>
                </c:pt>
                <c:pt idx="8">
                  <c:v>6956</c:v>
                </c:pt>
                <c:pt idx="9">
                  <c:v>6304</c:v>
                </c:pt>
                <c:pt idx="10">
                  <c:v>5550</c:v>
                </c:pt>
                <c:pt idx="11">
                  <c:v>4795</c:v>
                </c:pt>
                <c:pt idx="12">
                  <c:v>4841</c:v>
                </c:pt>
                <c:pt idx="13">
                  <c:v>4831</c:v>
                </c:pt>
                <c:pt idx="14">
                  <c:v>4893</c:v>
                </c:pt>
                <c:pt idx="15">
                  <c:v>4800</c:v>
                </c:pt>
                <c:pt idx="16">
                  <c:v>5290</c:v>
                </c:pt>
                <c:pt idx="17">
                  <c:v>4675</c:v>
                </c:pt>
                <c:pt idx="18">
                  <c:v>4093</c:v>
                </c:pt>
                <c:pt idx="19">
                  <c:v>3405</c:v>
                </c:pt>
                <c:pt idx="20">
                  <c:v>3099</c:v>
                </c:pt>
                <c:pt idx="21">
                  <c:v>2733</c:v>
                </c:pt>
                <c:pt idx="22">
                  <c:v>2402</c:v>
                </c:pt>
                <c:pt idx="23">
                  <c:v>1917</c:v>
                </c:pt>
                <c:pt idx="24">
                  <c:v>1954</c:v>
                </c:pt>
                <c:pt idx="25">
                  <c:v>1796</c:v>
                </c:pt>
                <c:pt idx="26">
                  <c:v>1909</c:v>
                </c:pt>
                <c:pt idx="27">
                  <c:v>2174</c:v>
                </c:pt>
                <c:pt idx="28">
                  <c:v>1998</c:v>
                </c:pt>
                <c:pt idx="29">
                  <c:v>1922</c:v>
                </c:pt>
                <c:pt idx="30">
                  <c:v>1696</c:v>
                </c:pt>
                <c:pt idx="31">
                  <c:v>1721</c:v>
                </c:pt>
                <c:pt idx="32">
                  <c:v>1251</c:v>
                </c:pt>
                <c:pt idx="33">
                  <c:v>1067</c:v>
                </c:pt>
                <c:pt idx="34">
                  <c:v>955</c:v>
                </c:pt>
                <c:pt idx="35">
                  <c:v>922</c:v>
                </c:pt>
                <c:pt idx="36">
                  <c:v>617</c:v>
                </c:pt>
                <c:pt idx="37">
                  <c:v>139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F8F-484D-8566-53C387A28788}"/>
            </c:ext>
          </c:extLst>
        </c:ser>
        <c:ser>
          <c:idx val="3"/>
          <c:order val="3"/>
          <c:tx>
            <c:strRef>
              <c:f>Sheet2!$B$113</c:f>
              <c:strCache>
                <c:ptCount val="1"/>
                <c:pt idx="0">
                  <c:v>A33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Sheet2!$C$109:$BB$109</c:f>
              <c:strCache>
                <c:ptCount val="5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  <c:pt idx="12">
                  <c:v>M13</c:v>
                </c:pt>
                <c:pt idx="13">
                  <c:v>M14</c:v>
                </c:pt>
                <c:pt idx="14">
                  <c:v>M15</c:v>
                </c:pt>
                <c:pt idx="15">
                  <c:v>M16</c:v>
                </c:pt>
                <c:pt idx="16">
                  <c:v>M17</c:v>
                </c:pt>
                <c:pt idx="17">
                  <c:v>M18</c:v>
                </c:pt>
                <c:pt idx="18">
                  <c:v>M19</c:v>
                </c:pt>
                <c:pt idx="19">
                  <c:v>M20</c:v>
                </c:pt>
                <c:pt idx="20">
                  <c:v>M21</c:v>
                </c:pt>
                <c:pt idx="21">
                  <c:v>M22</c:v>
                </c:pt>
                <c:pt idx="22">
                  <c:v>M23</c:v>
                </c:pt>
                <c:pt idx="23">
                  <c:v>M24</c:v>
                </c:pt>
                <c:pt idx="24">
                  <c:v>M25</c:v>
                </c:pt>
                <c:pt idx="25">
                  <c:v>M26</c:v>
                </c:pt>
                <c:pt idx="26">
                  <c:v>M27</c:v>
                </c:pt>
                <c:pt idx="27">
                  <c:v>M28</c:v>
                </c:pt>
                <c:pt idx="28">
                  <c:v>M29</c:v>
                </c:pt>
                <c:pt idx="29">
                  <c:v>M30</c:v>
                </c:pt>
                <c:pt idx="30">
                  <c:v>M31</c:v>
                </c:pt>
                <c:pt idx="31">
                  <c:v>M32</c:v>
                </c:pt>
                <c:pt idx="32">
                  <c:v>M33</c:v>
                </c:pt>
                <c:pt idx="33">
                  <c:v>M34</c:v>
                </c:pt>
                <c:pt idx="34">
                  <c:v>M35</c:v>
                </c:pt>
                <c:pt idx="35">
                  <c:v>M36</c:v>
                </c:pt>
                <c:pt idx="36">
                  <c:v>M37</c:v>
                </c:pt>
                <c:pt idx="37">
                  <c:v>M38</c:v>
                </c:pt>
                <c:pt idx="38">
                  <c:v>M39</c:v>
                </c:pt>
                <c:pt idx="39">
                  <c:v>M40</c:v>
                </c:pt>
                <c:pt idx="40">
                  <c:v>M41</c:v>
                </c:pt>
                <c:pt idx="41">
                  <c:v>M42</c:v>
                </c:pt>
                <c:pt idx="42">
                  <c:v>M43</c:v>
                </c:pt>
                <c:pt idx="43">
                  <c:v>M44</c:v>
                </c:pt>
                <c:pt idx="44">
                  <c:v>M45</c:v>
                </c:pt>
                <c:pt idx="45">
                  <c:v>M46</c:v>
                </c:pt>
                <c:pt idx="46">
                  <c:v>M47</c:v>
                </c:pt>
                <c:pt idx="47">
                  <c:v>M48</c:v>
                </c:pt>
                <c:pt idx="48">
                  <c:v>M49</c:v>
                </c:pt>
                <c:pt idx="49">
                  <c:v>M50</c:v>
                </c:pt>
                <c:pt idx="50">
                  <c:v>M51</c:v>
                </c:pt>
                <c:pt idx="51">
                  <c:v>M52</c:v>
                </c:pt>
              </c:strCache>
            </c:strRef>
          </c:cat>
          <c:val>
            <c:numRef>
              <c:f>Sheet2!$C$113:$BB$113</c:f>
              <c:numCache>
                <c:formatCode>_ * #,##0_ ;_ * \-#,##0_ ;_ * "-"??_ ;_ @_ </c:formatCode>
                <c:ptCount val="52"/>
                <c:pt idx="0">
                  <c:v>700</c:v>
                </c:pt>
                <c:pt idx="1">
                  <c:v>828</c:v>
                </c:pt>
                <c:pt idx="2">
                  <c:v>1467</c:v>
                </c:pt>
                <c:pt idx="3">
                  <c:v>1085</c:v>
                </c:pt>
                <c:pt idx="4">
                  <c:v>1210</c:v>
                </c:pt>
                <c:pt idx="5">
                  <c:v>2158</c:v>
                </c:pt>
                <c:pt idx="6">
                  <c:v>2710</c:v>
                </c:pt>
                <c:pt idx="7">
                  <c:v>3145</c:v>
                </c:pt>
                <c:pt idx="8">
                  <c:v>2923</c:v>
                </c:pt>
                <c:pt idx="9">
                  <c:v>1160</c:v>
                </c:pt>
                <c:pt idx="10">
                  <c:v>3697</c:v>
                </c:pt>
                <c:pt idx="11">
                  <c:v>3871</c:v>
                </c:pt>
                <c:pt idx="12">
                  <c:v>3596</c:v>
                </c:pt>
                <c:pt idx="13">
                  <c:v>3839</c:v>
                </c:pt>
                <c:pt idx="14">
                  <c:v>4267</c:v>
                </c:pt>
                <c:pt idx="15">
                  <c:v>4668</c:v>
                </c:pt>
                <c:pt idx="16">
                  <c:v>4966</c:v>
                </c:pt>
                <c:pt idx="17">
                  <c:v>5286</c:v>
                </c:pt>
                <c:pt idx="18">
                  <c:v>6622</c:v>
                </c:pt>
                <c:pt idx="19">
                  <c:v>7324</c:v>
                </c:pt>
                <c:pt idx="20">
                  <c:v>6915</c:v>
                </c:pt>
                <c:pt idx="21">
                  <c:v>6386</c:v>
                </c:pt>
                <c:pt idx="22">
                  <c:v>4557</c:v>
                </c:pt>
                <c:pt idx="23">
                  <c:v>3877</c:v>
                </c:pt>
                <c:pt idx="24">
                  <c:v>3196</c:v>
                </c:pt>
                <c:pt idx="25">
                  <c:v>2579</c:v>
                </c:pt>
                <c:pt idx="26">
                  <c:v>2450</c:v>
                </c:pt>
                <c:pt idx="27">
                  <c:v>2693</c:v>
                </c:pt>
                <c:pt idx="28">
                  <c:v>2746</c:v>
                </c:pt>
                <c:pt idx="29">
                  <c:v>2416</c:v>
                </c:pt>
                <c:pt idx="30">
                  <c:v>2760</c:v>
                </c:pt>
                <c:pt idx="31">
                  <c:v>2661</c:v>
                </c:pt>
                <c:pt idx="32">
                  <c:v>2347</c:v>
                </c:pt>
                <c:pt idx="33">
                  <c:v>2061</c:v>
                </c:pt>
                <c:pt idx="34">
                  <c:v>1916</c:v>
                </c:pt>
                <c:pt idx="35">
                  <c:v>1606</c:v>
                </c:pt>
                <c:pt idx="36">
                  <c:v>1570</c:v>
                </c:pt>
                <c:pt idx="37">
                  <c:v>1183</c:v>
                </c:pt>
                <c:pt idx="38">
                  <c:v>1228</c:v>
                </c:pt>
                <c:pt idx="39">
                  <c:v>1170</c:v>
                </c:pt>
                <c:pt idx="40">
                  <c:v>1029</c:v>
                </c:pt>
                <c:pt idx="41">
                  <c:v>1031</c:v>
                </c:pt>
                <c:pt idx="42">
                  <c:v>1036</c:v>
                </c:pt>
                <c:pt idx="43">
                  <c:v>916</c:v>
                </c:pt>
                <c:pt idx="44">
                  <c:v>850</c:v>
                </c:pt>
                <c:pt idx="45">
                  <c:v>674</c:v>
                </c:pt>
                <c:pt idx="46">
                  <c:v>572</c:v>
                </c:pt>
                <c:pt idx="47">
                  <c:v>470</c:v>
                </c:pt>
                <c:pt idx="48">
                  <c:v>451</c:v>
                </c:pt>
                <c:pt idx="49">
                  <c:v>367</c:v>
                </c:pt>
                <c:pt idx="50">
                  <c:v>228</c:v>
                </c:pt>
                <c:pt idx="51">
                  <c:v>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F8F-484D-8566-53C387A28788}"/>
            </c:ext>
          </c:extLst>
        </c:ser>
        <c:ser>
          <c:idx val="4"/>
          <c:order val="4"/>
          <c:tx>
            <c:strRef>
              <c:f>Sheet2!$B$114</c:f>
              <c:strCache>
                <c:ptCount val="1"/>
                <c:pt idx="0">
                  <c:v>A-A37f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Sheet2!$C$109:$BB$109</c:f>
              <c:strCache>
                <c:ptCount val="5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  <c:pt idx="12">
                  <c:v>M13</c:v>
                </c:pt>
                <c:pt idx="13">
                  <c:v>M14</c:v>
                </c:pt>
                <c:pt idx="14">
                  <c:v>M15</c:v>
                </c:pt>
                <c:pt idx="15">
                  <c:v>M16</c:v>
                </c:pt>
                <c:pt idx="16">
                  <c:v>M17</c:v>
                </c:pt>
                <c:pt idx="17">
                  <c:v>M18</c:v>
                </c:pt>
                <c:pt idx="18">
                  <c:v>M19</c:v>
                </c:pt>
                <c:pt idx="19">
                  <c:v>M20</c:v>
                </c:pt>
                <c:pt idx="20">
                  <c:v>M21</c:v>
                </c:pt>
                <c:pt idx="21">
                  <c:v>M22</c:v>
                </c:pt>
                <c:pt idx="22">
                  <c:v>M23</c:v>
                </c:pt>
                <c:pt idx="23">
                  <c:v>M24</c:v>
                </c:pt>
                <c:pt idx="24">
                  <c:v>M25</c:v>
                </c:pt>
                <c:pt idx="25">
                  <c:v>M26</c:v>
                </c:pt>
                <c:pt idx="26">
                  <c:v>M27</c:v>
                </c:pt>
                <c:pt idx="27">
                  <c:v>M28</c:v>
                </c:pt>
                <c:pt idx="28">
                  <c:v>M29</c:v>
                </c:pt>
                <c:pt idx="29">
                  <c:v>M30</c:v>
                </c:pt>
                <c:pt idx="30">
                  <c:v>M31</c:v>
                </c:pt>
                <c:pt idx="31">
                  <c:v>M32</c:v>
                </c:pt>
                <c:pt idx="32">
                  <c:v>M33</c:v>
                </c:pt>
                <c:pt idx="33">
                  <c:v>M34</c:v>
                </c:pt>
                <c:pt idx="34">
                  <c:v>M35</c:v>
                </c:pt>
                <c:pt idx="35">
                  <c:v>M36</c:v>
                </c:pt>
                <c:pt idx="36">
                  <c:v>M37</c:v>
                </c:pt>
                <c:pt idx="37">
                  <c:v>M38</c:v>
                </c:pt>
                <c:pt idx="38">
                  <c:v>M39</c:v>
                </c:pt>
                <c:pt idx="39">
                  <c:v>M40</c:v>
                </c:pt>
                <c:pt idx="40">
                  <c:v>M41</c:v>
                </c:pt>
                <c:pt idx="41">
                  <c:v>M42</c:v>
                </c:pt>
                <c:pt idx="42">
                  <c:v>M43</c:v>
                </c:pt>
                <c:pt idx="43">
                  <c:v>M44</c:v>
                </c:pt>
                <c:pt idx="44">
                  <c:v>M45</c:v>
                </c:pt>
                <c:pt idx="45">
                  <c:v>M46</c:v>
                </c:pt>
                <c:pt idx="46">
                  <c:v>M47</c:v>
                </c:pt>
                <c:pt idx="47">
                  <c:v>M48</c:v>
                </c:pt>
                <c:pt idx="48">
                  <c:v>M49</c:v>
                </c:pt>
                <c:pt idx="49">
                  <c:v>M50</c:v>
                </c:pt>
                <c:pt idx="50">
                  <c:v>M51</c:v>
                </c:pt>
                <c:pt idx="51">
                  <c:v>M52</c:v>
                </c:pt>
              </c:strCache>
            </c:strRef>
          </c:cat>
          <c:val>
            <c:numRef>
              <c:f>Sheet2!$C$114:$BB$114</c:f>
              <c:numCache>
                <c:formatCode>_ * #,##0_ ;_ * \-#,##0_ ;_ * "-"??_ ;_ @_ </c:formatCode>
                <c:ptCount val="52"/>
                <c:pt idx="0">
                  <c:v>2</c:v>
                </c:pt>
                <c:pt idx="1">
                  <c:v>51</c:v>
                </c:pt>
                <c:pt idx="2">
                  <c:v>1789</c:v>
                </c:pt>
                <c:pt idx="3">
                  <c:v>4417</c:v>
                </c:pt>
                <c:pt idx="4">
                  <c:v>2057</c:v>
                </c:pt>
                <c:pt idx="5">
                  <c:v>7080</c:v>
                </c:pt>
                <c:pt idx="6">
                  <c:v>6325</c:v>
                </c:pt>
                <c:pt idx="7">
                  <c:v>7343</c:v>
                </c:pt>
                <c:pt idx="8">
                  <c:v>8320</c:v>
                </c:pt>
                <c:pt idx="9">
                  <c:v>9273</c:v>
                </c:pt>
                <c:pt idx="10">
                  <c:v>10416</c:v>
                </c:pt>
                <c:pt idx="11">
                  <c:v>13934</c:v>
                </c:pt>
                <c:pt idx="12">
                  <c:v>16015</c:v>
                </c:pt>
                <c:pt idx="13">
                  <c:v>24049</c:v>
                </c:pt>
                <c:pt idx="14">
                  <c:v>23292</c:v>
                </c:pt>
                <c:pt idx="15">
                  <c:v>18839</c:v>
                </c:pt>
                <c:pt idx="16">
                  <c:v>16894</c:v>
                </c:pt>
                <c:pt idx="17">
                  <c:v>13472</c:v>
                </c:pt>
                <c:pt idx="18">
                  <c:v>12110</c:v>
                </c:pt>
                <c:pt idx="19">
                  <c:v>11156</c:v>
                </c:pt>
                <c:pt idx="20">
                  <c:v>9524</c:v>
                </c:pt>
                <c:pt idx="21">
                  <c:v>9658</c:v>
                </c:pt>
                <c:pt idx="22">
                  <c:v>10533</c:v>
                </c:pt>
                <c:pt idx="23">
                  <c:v>11216</c:v>
                </c:pt>
                <c:pt idx="24">
                  <c:v>10159</c:v>
                </c:pt>
                <c:pt idx="25">
                  <c:v>11761</c:v>
                </c:pt>
                <c:pt idx="26">
                  <c:v>10556</c:v>
                </c:pt>
                <c:pt idx="27">
                  <c:v>8999</c:v>
                </c:pt>
                <c:pt idx="28">
                  <c:v>8034</c:v>
                </c:pt>
                <c:pt idx="29">
                  <c:v>6937</c:v>
                </c:pt>
                <c:pt idx="30">
                  <c:v>6380</c:v>
                </c:pt>
                <c:pt idx="31">
                  <c:v>5550</c:v>
                </c:pt>
                <c:pt idx="32">
                  <c:v>4342</c:v>
                </c:pt>
                <c:pt idx="33">
                  <c:v>4517</c:v>
                </c:pt>
                <c:pt idx="34">
                  <c:v>4185</c:v>
                </c:pt>
                <c:pt idx="35">
                  <c:v>4266</c:v>
                </c:pt>
                <c:pt idx="36">
                  <c:v>4107</c:v>
                </c:pt>
                <c:pt idx="37">
                  <c:v>4035</c:v>
                </c:pt>
                <c:pt idx="38">
                  <c:v>3849</c:v>
                </c:pt>
                <c:pt idx="39">
                  <c:v>3295</c:v>
                </c:pt>
                <c:pt idx="40">
                  <c:v>2740</c:v>
                </c:pt>
                <c:pt idx="41">
                  <c:v>2522</c:v>
                </c:pt>
                <c:pt idx="42">
                  <c:v>2671</c:v>
                </c:pt>
                <c:pt idx="43">
                  <c:v>2326</c:v>
                </c:pt>
                <c:pt idx="44">
                  <c:v>2306</c:v>
                </c:pt>
                <c:pt idx="45">
                  <c:v>1666</c:v>
                </c:pt>
                <c:pt idx="46">
                  <c:v>371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F8F-484D-8566-53C387A287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68015887"/>
        <c:axId val="1968026287"/>
      </c:lineChart>
      <c:catAx>
        <c:axId val="1968015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968026287"/>
        <c:crosses val="autoZero"/>
        <c:auto val="1"/>
        <c:lblAlgn val="ctr"/>
        <c:lblOffset val="100"/>
        <c:noMultiLvlLbl val="0"/>
      </c:catAx>
      <c:valAx>
        <c:axId val="1968026287"/>
        <c:scaling>
          <c:orientation val="minMax"/>
        </c:scaling>
        <c:delete val="1"/>
        <c:axPos val="l"/>
        <c:numFmt formatCode="_ * #,##0_ ;_ * \-#,##0_ ;_ * &quot;-&quot;??_ ;_ @_ " sourceLinked="1"/>
        <c:majorTickMark val="none"/>
        <c:minorTickMark val="none"/>
        <c:tickLblPos val="nextTo"/>
        <c:crossAx val="1968015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en-US"/>
              <a:t>F11 pro</a:t>
            </a:r>
            <a:r>
              <a:rPr lang="zh-CN"/>
              <a:t>电池消耗趋势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Sheet1!$B$17</c:f>
              <c:strCache>
                <c:ptCount val="1"/>
                <c:pt idx="0">
                  <c:v>F11 pro电池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50000"/>
                </a:schemeClr>
              </a:solidFill>
              <a:ln w="9525">
                <a:solidFill>
                  <a:schemeClr val="bg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Sheet1!$C$16:$H$16</c:f>
              <c:numCache>
                <c:formatCode>yyyy\-mm</c:formatCode>
                <c:ptCount val="6"/>
                <c:pt idx="0">
                  <c:v>43770</c:v>
                </c:pt>
                <c:pt idx="1">
                  <c:v>43800</c:v>
                </c:pt>
                <c:pt idx="2">
                  <c:v>43831</c:v>
                </c:pt>
                <c:pt idx="3">
                  <c:v>43862</c:v>
                </c:pt>
                <c:pt idx="4">
                  <c:v>43891</c:v>
                </c:pt>
                <c:pt idx="5">
                  <c:v>43922</c:v>
                </c:pt>
              </c:numCache>
            </c:numRef>
          </c:cat>
          <c:val>
            <c:numRef>
              <c:f>Sheet1!$C$17:$H$17</c:f>
              <c:numCache>
                <c:formatCode>General</c:formatCode>
                <c:ptCount val="6"/>
                <c:pt idx="0">
                  <c:v>78</c:v>
                </c:pt>
                <c:pt idx="1">
                  <c:v>107</c:v>
                </c:pt>
                <c:pt idx="2">
                  <c:v>128</c:v>
                </c:pt>
                <c:pt idx="3">
                  <c:v>338</c:v>
                </c:pt>
                <c:pt idx="4">
                  <c:v>356</c:v>
                </c:pt>
                <c:pt idx="5">
                  <c:v>805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B10-4D5D-9291-21BE0637EA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9242064"/>
        <c:axId val="429216688"/>
      </c:lineChart>
      <c:dateAx>
        <c:axId val="429242064"/>
        <c:scaling>
          <c:orientation val="minMax"/>
        </c:scaling>
        <c:delete val="0"/>
        <c:axPos val="b"/>
        <c:numFmt formatCode="yyyy\-mm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429216688"/>
        <c:crosses val="autoZero"/>
        <c:auto val="1"/>
        <c:lblOffset val="100"/>
        <c:baseTimeUnit val="months"/>
      </c:dateAx>
      <c:valAx>
        <c:axId val="4292166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2924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en-US"/>
              <a:t>A5S</a:t>
            </a:r>
            <a:r>
              <a:rPr lang="zh-CN"/>
              <a:t>屏幕发货</a:t>
            </a:r>
            <a:r>
              <a:rPr lang="en-US"/>
              <a:t>-</a:t>
            </a:r>
            <a:r>
              <a:rPr lang="zh-CN"/>
              <a:t>消耗趋势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Sheet1!$B$32</c:f>
              <c:strCache>
                <c:ptCount val="1"/>
                <c:pt idx="0">
                  <c:v>发货趋势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50000"/>
                </a:schemeClr>
              </a:solidFill>
              <a:ln w="9525">
                <a:solidFill>
                  <a:schemeClr val="bg1"/>
                </a:solidFill>
              </a:ln>
              <a:effectLst/>
            </c:spPr>
          </c:marker>
          <c:cat>
            <c:numRef>
              <c:f>Sheet1!$C$31:$Q$31</c:f>
              <c:numCache>
                <c:formatCode>yyyy\-mm</c:formatCode>
                <c:ptCount val="15"/>
                <c:pt idx="0">
                  <c:v>43525</c:v>
                </c:pt>
                <c:pt idx="1">
                  <c:v>43556</c:v>
                </c:pt>
                <c:pt idx="2">
                  <c:v>43586</c:v>
                </c:pt>
                <c:pt idx="3">
                  <c:v>43617</c:v>
                </c:pt>
                <c:pt idx="4">
                  <c:v>43647</c:v>
                </c:pt>
                <c:pt idx="5">
                  <c:v>43678</c:v>
                </c:pt>
                <c:pt idx="6">
                  <c:v>43709</c:v>
                </c:pt>
                <c:pt idx="7">
                  <c:v>43739</c:v>
                </c:pt>
                <c:pt idx="8">
                  <c:v>43770</c:v>
                </c:pt>
                <c:pt idx="9">
                  <c:v>43800</c:v>
                </c:pt>
                <c:pt idx="10">
                  <c:v>43831</c:v>
                </c:pt>
                <c:pt idx="11">
                  <c:v>43862</c:v>
                </c:pt>
                <c:pt idx="12">
                  <c:v>43891</c:v>
                </c:pt>
                <c:pt idx="13">
                  <c:v>43922</c:v>
                </c:pt>
                <c:pt idx="14">
                  <c:v>43952</c:v>
                </c:pt>
              </c:numCache>
            </c:numRef>
          </c:cat>
          <c:val>
            <c:numRef>
              <c:f>Sheet1!$C$32:$Q$32</c:f>
              <c:numCache>
                <c:formatCode>General</c:formatCode>
                <c:ptCount val="15"/>
                <c:pt idx="0">
                  <c:v>380</c:v>
                </c:pt>
                <c:pt idx="1">
                  <c:v>1879</c:v>
                </c:pt>
                <c:pt idx="2">
                  <c:v>985</c:v>
                </c:pt>
                <c:pt idx="3">
                  <c:v>1435</c:v>
                </c:pt>
                <c:pt idx="4">
                  <c:v>3490</c:v>
                </c:pt>
                <c:pt idx="5">
                  <c:v>4650</c:v>
                </c:pt>
                <c:pt idx="6">
                  <c:v>5408</c:v>
                </c:pt>
                <c:pt idx="7">
                  <c:v>3066</c:v>
                </c:pt>
                <c:pt idx="8">
                  <c:v>5236</c:v>
                </c:pt>
                <c:pt idx="9">
                  <c:v>11978</c:v>
                </c:pt>
                <c:pt idx="10">
                  <c:v>2158</c:v>
                </c:pt>
                <c:pt idx="11">
                  <c:v>3845</c:v>
                </c:pt>
                <c:pt idx="12">
                  <c:v>8597</c:v>
                </c:pt>
                <c:pt idx="13">
                  <c:v>1335</c:v>
                </c:pt>
                <c:pt idx="14">
                  <c:v>2586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F0-4B72-87D4-7F71326E87D4}"/>
            </c:ext>
          </c:extLst>
        </c:ser>
        <c:ser>
          <c:idx val="1"/>
          <c:order val="1"/>
          <c:tx>
            <c:strRef>
              <c:f>Sheet1!$B$33</c:f>
              <c:strCache>
                <c:ptCount val="1"/>
                <c:pt idx="0">
                  <c:v>消耗趋势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/>
                </a:solidFill>
              </a:ln>
              <a:effectLst/>
            </c:spPr>
          </c:marker>
          <c:cat>
            <c:numRef>
              <c:f>Sheet1!$C$31:$Q$31</c:f>
              <c:numCache>
                <c:formatCode>yyyy\-mm</c:formatCode>
                <c:ptCount val="15"/>
                <c:pt idx="0">
                  <c:v>43525</c:v>
                </c:pt>
                <c:pt idx="1">
                  <c:v>43556</c:v>
                </c:pt>
                <c:pt idx="2">
                  <c:v>43586</c:v>
                </c:pt>
                <c:pt idx="3">
                  <c:v>43617</c:v>
                </c:pt>
                <c:pt idx="4">
                  <c:v>43647</c:v>
                </c:pt>
                <c:pt idx="5">
                  <c:v>43678</c:v>
                </c:pt>
                <c:pt idx="6">
                  <c:v>43709</c:v>
                </c:pt>
                <c:pt idx="7">
                  <c:v>43739</c:v>
                </c:pt>
                <c:pt idx="8">
                  <c:v>43770</c:v>
                </c:pt>
                <c:pt idx="9">
                  <c:v>43800</c:v>
                </c:pt>
                <c:pt idx="10">
                  <c:v>43831</c:v>
                </c:pt>
                <c:pt idx="11">
                  <c:v>43862</c:v>
                </c:pt>
                <c:pt idx="12">
                  <c:v>43891</c:v>
                </c:pt>
                <c:pt idx="13">
                  <c:v>43922</c:v>
                </c:pt>
                <c:pt idx="14">
                  <c:v>43952</c:v>
                </c:pt>
              </c:numCache>
            </c:numRef>
          </c:cat>
          <c:val>
            <c:numRef>
              <c:f>Sheet1!$C$33:$Q$33</c:f>
              <c:numCache>
                <c:formatCode>General</c:formatCode>
                <c:ptCount val="15"/>
                <c:pt idx="1">
                  <c:v>35</c:v>
                </c:pt>
                <c:pt idx="2">
                  <c:v>240</c:v>
                </c:pt>
                <c:pt idx="3">
                  <c:v>804</c:v>
                </c:pt>
                <c:pt idx="4">
                  <c:v>1950</c:v>
                </c:pt>
                <c:pt idx="5">
                  <c:v>2917</c:v>
                </c:pt>
                <c:pt idx="6">
                  <c:v>3930</c:v>
                </c:pt>
                <c:pt idx="7">
                  <c:v>4461</c:v>
                </c:pt>
                <c:pt idx="8">
                  <c:v>4610</c:v>
                </c:pt>
                <c:pt idx="9">
                  <c:v>4549</c:v>
                </c:pt>
                <c:pt idx="10">
                  <c:v>5006</c:v>
                </c:pt>
                <c:pt idx="11">
                  <c:v>5102</c:v>
                </c:pt>
                <c:pt idx="12">
                  <c:v>4309</c:v>
                </c:pt>
                <c:pt idx="13">
                  <c:v>1500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0F0-4B72-87D4-7F71326E87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9842784"/>
        <c:axId val="409852768"/>
      </c:lineChart>
      <c:dateAx>
        <c:axId val="409842784"/>
        <c:scaling>
          <c:orientation val="minMax"/>
        </c:scaling>
        <c:delete val="0"/>
        <c:axPos val="b"/>
        <c:numFmt formatCode="yyyy\-mm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409852768"/>
        <c:crosses val="autoZero"/>
        <c:auto val="1"/>
        <c:lblOffset val="100"/>
        <c:baseTimeUnit val="months"/>
      </c:dateAx>
      <c:valAx>
        <c:axId val="4098527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09842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en-US"/>
              <a:t>F11 pro battery consumption trend </a:t>
            </a:r>
            <a:endParaRPr lang="zh-C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Sheet1!$B$17</c:f>
              <c:strCache>
                <c:ptCount val="1"/>
                <c:pt idx="0">
                  <c:v>F11 pro电池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50000"/>
                </a:schemeClr>
              </a:solidFill>
              <a:ln w="9525">
                <a:solidFill>
                  <a:schemeClr val="bg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Sheet1!$C$16:$H$16</c:f>
              <c:numCache>
                <c:formatCode>yyyy\-mm</c:formatCode>
                <c:ptCount val="6"/>
                <c:pt idx="0">
                  <c:v>43770</c:v>
                </c:pt>
                <c:pt idx="1">
                  <c:v>43800</c:v>
                </c:pt>
                <c:pt idx="2">
                  <c:v>43831</c:v>
                </c:pt>
                <c:pt idx="3">
                  <c:v>43862</c:v>
                </c:pt>
                <c:pt idx="4">
                  <c:v>43891</c:v>
                </c:pt>
                <c:pt idx="5">
                  <c:v>43922</c:v>
                </c:pt>
              </c:numCache>
            </c:numRef>
          </c:cat>
          <c:val>
            <c:numRef>
              <c:f>Sheet1!$C$17:$H$17</c:f>
              <c:numCache>
                <c:formatCode>General</c:formatCode>
                <c:ptCount val="6"/>
                <c:pt idx="0">
                  <c:v>78</c:v>
                </c:pt>
                <c:pt idx="1">
                  <c:v>107</c:v>
                </c:pt>
                <c:pt idx="2">
                  <c:v>128</c:v>
                </c:pt>
                <c:pt idx="3">
                  <c:v>338</c:v>
                </c:pt>
                <c:pt idx="4">
                  <c:v>356</c:v>
                </c:pt>
                <c:pt idx="5">
                  <c:v>805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B10-4D5D-9291-21BE0637EA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9242064"/>
        <c:axId val="429216688"/>
      </c:lineChart>
      <c:dateAx>
        <c:axId val="429242064"/>
        <c:scaling>
          <c:orientation val="minMax"/>
        </c:scaling>
        <c:delete val="0"/>
        <c:axPos val="b"/>
        <c:numFmt formatCode="yyyy\-mm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429216688"/>
        <c:crosses val="autoZero"/>
        <c:auto val="1"/>
        <c:lblOffset val="100"/>
        <c:baseTimeUnit val="months"/>
      </c:dateAx>
      <c:valAx>
        <c:axId val="4292166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2924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en-US"/>
              <a:t>A5S screen shipment vs. consumption trend</a:t>
            </a:r>
            <a:endParaRPr lang="zh-C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Sheet1!$B$32</c:f>
              <c:strCache>
                <c:ptCount val="1"/>
                <c:pt idx="0">
                  <c:v>shipment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50000"/>
                </a:schemeClr>
              </a:solidFill>
              <a:ln w="9525">
                <a:solidFill>
                  <a:schemeClr val="bg1"/>
                </a:solidFill>
              </a:ln>
              <a:effectLst/>
            </c:spPr>
          </c:marker>
          <c:cat>
            <c:numRef>
              <c:f>Sheet1!$C$31:$Q$31</c:f>
              <c:numCache>
                <c:formatCode>yyyy\-mm</c:formatCode>
                <c:ptCount val="15"/>
                <c:pt idx="0">
                  <c:v>43525</c:v>
                </c:pt>
                <c:pt idx="1">
                  <c:v>43556</c:v>
                </c:pt>
                <c:pt idx="2">
                  <c:v>43586</c:v>
                </c:pt>
                <c:pt idx="3">
                  <c:v>43617</c:v>
                </c:pt>
                <c:pt idx="4">
                  <c:v>43647</c:v>
                </c:pt>
                <c:pt idx="5">
                  <c:v>43678</c:v>
                </c:pt>
                <c:pt idx="6">
                  <c:v>43709</c:v>
                </c:pt>
                <c:pt idx="7">
                  <c:v>43739</c:v>
                </c:pt>
                <c:pt idx="8">
                  <c:v>43770</c:v>
                </c:pt>
                <c:pt idx="9">
                  <c:v>43800</c:v>
                </c:pt>
                <c:pt idx="10">
                  <c:v>43831</c:v>
                </c:pt>
                <c:pt idx="11">
                  <c:v>43862</c:v>
                </c:pt>
                <c:pt idx="12">
                  <c:v>43891</c:v>
                </c:pt>
                <c:pt idx="13">
                  <c:v>43922</c:v>
                </c:pt>
                <c:pt idx="14">
                  <c:v>43952</c:v>
                </c:pt>
              </c:numCache>
            </c:numRef>
          </c:cat>
          <c:val>
            <c:numRef>
              <c:f>Sheet1!$C$32:$Q$32</c:f>
              <c:numCache>
                <c:formatCode>General</c:formatCode>
                <c:ptCount val="15"/>
                <c:pt idx="0">
                  <c:v>380</c:v>
                </c:pt>
                <c:pt idx="1">
                  <c:v>1879</c:v>
                </c:pt>
                <c:pt idx="2">
                  <c:v>985</c:v>
                </c:pt>
                <c:pt idx="3">
                  <c:v>1435</c:v>
                </c:pt>
                <c:pt idx="4">
                  <c:v>3490</c:v>
                </c:pt>
                <c:pt idx="5">
                  <c:v>4650</c:v>
                </c:pt>
                <c:pt idx="6">
                  <c:v>5408</c:v>
                </c:pt>
                <c:pt idx="7">
                  <c:v>3066</c:v>
                </c:pt>
                <c:pt idx="8">
                  <c:v>5236</c:v>
                </c:pt>
                <c:pt idx="9">
                  <c:v>11978</c:v>
                </c:pt>
                <c:pt idx="10">
                  <c:v>2158</c:v>
                </c:pt>
                <c:pt idx="11">
                  <c:v>3845</c:v>
                </c:pt>
                <c:pt idx="12">
                  <c:v>8597</c:v>
                </c:pt>
                <c:pt idx="13">
                  <c:v>1335</c:v>
                </c:pt>
                <c:pt idx="14">
                  <c:v>2586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F0-4B72-87D4-7F71326E87D4}"/>
            </c:ext>
          </c:extLst>
        </c:ser>
        <c:ser>
          <c:idx val="1"/>
          <c:order val="1"/>
          <c:tx>
            <c:strRef>
              <c:f>Sheet1!$B$33</c:f>
              <c:strCache>
                <c:ptCount val="1"/>
                <c:pt idx="0">
                  <c:v>consumption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/>
                </a:solidFill>
              </a:ln>
              <a:effectLst/>
            </c:spPr>
          </c:marker>
          <c:cat>
            <c:numRef>
              <c:f>Sheet1!$C$31:$Q$31</c:f>
              <c:numCache>
                <c:formatCode>yyyy\-mm</c:formatCode>
                <c:ptCount val="15"/>
                <c:pt idx="0">
                  <c:v>43525</c:v>
                </c:pt>
                <c:pt idx="1">
                  <c:v>43556</c:v>
                </c:pt>
                <c:pt idx="2">
                  <c:v>43586</c:v>
                </c:pt>
                <c:pt idx="3">
                  <c:v>43617</c:v>
                </c:pt>
                <c:pt idx="4">
                  <c:v>43647</c:v>
                </c:pt>
                <c:pt idx="5">
                  <c:v>43678</c:v>
                </c:pt>
                <c:pt idx="6">
                  <c:v>43709</c:v>
                </c:pt>
                <c:pt idx="7">
                  <c:v>43739</c:v>
                </c:pt>
                <c:pt idx="8">
                  <c:v>43770</c:v>
                </c:pt>
                <c:pt idx="9">
                  <c:v>43800</c:v>
                </c:pt>
                <c:pt idx="10">
                  <c:v>43831</c:v>
                </c:pt>
                <c:pt idx="11">
                  <c:v>43862</c:v>
                </c:pt>
                <c:pt idx="12">
                  <c:v>43891</c:v>
                </c:pt>
                <c:pt idx="13">
                  <c:v>43922</c:v>
                </c:pt>
                <c:pt idx="14">
                  <c:v>43952</c:v>
                </c:pt>
              </c:numCache>
            </c:numRef>
          </c:cat>
          <c:val>
            <c:numRef>
              <c:f>Sheet1!$C$33:$Q$33</c:f>
              <c:numCache>
                <c:formatCode>General</c:formatCode>
                <c:ptCount val="15"/>
                <c:pt idx="1">
                  <c:v>35</c:v>
                </c:pt>
                <c:pt idx="2">
                  <c:v>240</c:v>
                </c:pt>
                <c:pt idx="3">
                  <c:v>804</c:v>
                </c:pt>
                <c:pt idx="4">
                  <c:v>1950</c:v>
                </c:pt>
                <c:pt idx="5">
                  <c:v>2917</c:v>
                </c:pt>
                <c:pt idx="6">
                  <c:v>3930</c:v>
                </c:pt>
                <c:pt idx="7">
                  <c:v>4461</c:v>
                </c:pt>
                <c:pt idx="8">
                  <c:v>4610</c:v>
                </c:pt>
                <c:pt idx="9">
                  <c:v>4549</c:v>
                </c:pt>
                <c:pt idx="10">
                  <c:v>5006</c:v>
                </c:pt>
                <c:pt idx="11">
                  <c:v>5102</c:v>
                </c:pt>
                <c:pt idx="12">
                  <c:v>4309</c:v>
                </c:pt>
                <c:pt idx="13">
                  <c:v>1500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0F0-4B72-87D4-7F71326E87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9842784"/>
        <c:axId val="409852768"/>
      </c:lineChart>
      <c:dateAx>
        <c:axId val="409842784"/>
        <c:scaling>
          <c:orientation val="minMax"/>
        </c:scaling>
        <c:delete val="0"/>
        <c:axPos val="b"/>
        <c:numFmt formatCode="yyyy\-mm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409852768"/>
        <c:crosses val="autoZero"/>
        <c:auto val="1"/>
        <c:lblOffset val="100"/>
        <c:baseTimeUnit val="months"/>
      </c:dateAx>
      <c:valAx>
        <c:axId val="4098527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09842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DE0F1-F3E3-4963-8E5D-444085C518B7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F84BD-EB41-45D5-9912-4F62CCA829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74" y="200241"/>
            <a:ext cx="668578" cy="1590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74" y="200241"/>
            <a:ext cx="668578" cy="1590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2583116" y="1870139"/>
            <a:ext cx="3989192" cy="1179335"/>
            <a:chOff x="481713" y="2698849"/>
            <a:chExt cx="10382183" cy="306931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2D647935-6B9A-4A9A-AD2A-41BF3270C78C}"/>
                </a:ext>
              </a:extLst>
            </p:cNvPr>
            <p:cNvSpPr/>
            <p:nvPr/>
          </p:nvSpPr>
          <p:spPr>
            <a:xfrm>
              <a:off x="481713" y="2698849"/>
              <a:ext cx="10382183" cy="3069312"/>
            </a:xfrm>
            <a:prstGeom prst="rect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450" b="1">
                <a:latin typeface="OPPOSans R" panose="00020600040101010101" pitchFamily="18" charset="-122"/>
                <a:ea typeface="OPPOSans R" panose="00020600040101010101" pitchFamily="18" charset="-122"/>
              </a:endParaRPr>
            </a:p>
          </p:txBody>
        </p:sp>
        <p:sp>
          <p:nvSpPr>
            <p:cNvPr id="13" name="iṣḻiḑè">
              <a:extLst>
                <a:ext uri="{FF2B5EF4-FFF2-40B4-BE49-F238E27FC236}">
                  <a16:creationId xmlns:a16="http://schemas.microsoft.com/office/drawing/2014/main" id="{CE4ACF66-C493-4270-ABE8-BC06E8F2F368}"/>
                </a:ext>
              </a:extLst>
            </p:cNvPr>
            <p:cNvSpPr txBox="1"/>
            <p:nvPr/>
          </p:nvSpPr>
          <p:spPr>
            <a:xfrm>
              <a:off x="695473" y="3085631"/>
              <a:ext cx="1984825" cy="2380808"/>
            </a:xfrm>
            <a:prstGeom prst="rect">
              <a:avLst/>
            </a:prstGeom>
            <a:noFill/>
          </p:spPr>
          <p:txBody>
            <a:bodyPr wrap="square" lIns="91440" tIns="45720" rIns="91440" bIns="45720" numCol="1" rtlCol="0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3000" dirty="0">
                  <a:solidFill>
                    <a:schemeClr val="bg1">
                      <a:alpha val="74000"/>
                    </a:schemeClr>
                  </a:solidFill>
                  <a:latin typeface="Impact" panose="020B0806030902050204" pitchFamily="34" charset="0"/>
                </a:rPr>
                <a:t>T</a:t>
              </a:r>
              <a:endParaRPr lang="zh-CN" altLang="en-US" sz="3000" dirty="0">
                <a:solidFill>
                  <a:schemeClr val="bg1">
                    <a:alpha val="74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iṣḻiḑè">
              <a:extLst>
                <a:ext uri="{FF2B5EF4-FFF2-40B4-BE49-F238E27FC236}">
                  <a16:creationId xmlns:a16="http://schemas.microsoft.com/office/drawing/2014/main" id="{4E839F9B-7AD0-48A8-B715-E1473E7B6B72}"/>
                </a:ext>
              </a:extLst>
            </p:cNvPr>
            <p:cNvSpPr txBox="1"/>
            <p:nvPr/>
          </p:nvSpPr>
          <p:spPr>
            <a:xfrm>
              <a:off x="2285979" y="3085631"/>
              <a:ext cx="1984825" cy="2380808"/>
            </a:xfrm>
            <a:prstGeom prst="rect">
              <a:avLst/>
            </a:prstGeom>
            <a:noFill/>
          </p:spPr>
          <p:txBody>
            <a:bodyPr wrap="square" lIns="91440" tIns="45720" rIns="91440" bIns="45720" numCol="1" rtlCol="0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3000" dirty="0">
                  <a:solidFill>
                    <a:schemeClr val="bg1">
                      <a:alpha val="74000"/>
                    </a:schemeClr>
                  </a:solidFill>
                  <a:latin typeface="Impact" panose="020B0806030902050204" pitchFamily="34" charset="0"/>
                </a:rPr>
                <a:t>H</a:t>
              </a:r>
              <a:endParaRPr lang="zh-CN" altLang="en-US" sz="3000" dirty="0">
                <a:solidFill>
                  <a:schemeClr val="bg1">
                    <a:alpha val="74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6" name="iṣḻiḑè">
              <a:extLst>
                <a:ext uri="{FF2B5EF4-FFF2-40B4-BE49-F238E27FC236}">
                  <a16:creationId xmlns:a16="http://schemas.microsoft.com/office/drawing/2014/main" id="{17900527-0C10-425D-B3EC-6A61C225FB83}"/>
                </a:ext>
              </a:extLst>
            </p:cNvPr>
            <p:cNvSpPr txBox="1"/>
            <p:nvPr/>
          </p:nvSpPr>
          <p:spPr>
            <a:xfrm>
              <a:off x="3876485" y="3085631"/>
              <a:ext cx="1984825" cy="2380808"/>
            </a:xfrm>
            <a:prstGeom prst="rect">
              <a:avLst/>
            </a:prstGeom>
            <a:noFill/>
          </p:spPr>
          <p:txBody>
            <a:bodyPr wrap="square" lIns="91440" tIns="45720" rIns="91440" bIns="45720" numCol="1" rtlCol="0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3000">
                  <a:solidFill>
                    <a:schemeClr val="bg1">
                      <a:alpha val="74000"/>
                    </a:schemeClr>
                  </a:solidFill>
                  <a:latin typeface="Impact" panose="020B0806030902050204" pitchFamily="34" charset="0"/>
                </a:rPr>
                <a:t>A</a:t>
              </a:r>
              <a:endParaRPr lang="zh-CN" altLang="en-US" sz="3000" dirty="0">
                <a:solidFill>
                  <a:schemeClr val="bg1">
                    <a:alpha val="74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7" name="iṣḻiḑè">
              <a:extLst>
                <a:ext uri="{FF2B5EF4-FFF2-40B4-BE49-F238E27FC236}">
                  <a16:creationId xmlns:a16="http://schemas.microsoft.com/office/drawing/2014/main" id="{332AF189-FEEB-4975-9A0F-3399C02F2394}"/>
                </a:ext>
              </a:extLst>
            </p:cNvPr>
            <p:cNvSpPr txBox="1"/>
            <p:nvPr/>
          </p:nvSpPr>
          <p:spPr>
            <a:xfrm>
              <a:off x="5466991" y="3085631"/>
              <a:ext cx="1984825" cy="2380808"/>
            </a:xfrm>
            <a:prstGeom prst="rect">
              <a:avLst/>
            </a:prstGeom>
            <a:noFill/>
          </p:spPr>
          <p:txBody>
            <a:bodyPr wrap="square" lIns="91440" tIns="45720" rIns="91440" bIns="45720" numCol="1" rtlCol="0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3000" dirty="0">
                  <a:solidFill>
                    <a:schemeClr val="bg1">
                      <a:alpha val="74000"/>
                    </a:schemeClr>
                  </a:solidFill>
                  <a:latin typeface="Impact" panose="020B0806030902050204" pitchFamily="34" charset="0"/>
                </a:rPr>
                <a:t>N</a:t>
              </a:r>
              <a:endParaRPr lang="zh-CN" altLang="en-US" sz="3000" dirty="0">
                <a:solidFill>
                  <a:schemeClr val="bg1">
                    <a:alpha val="74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8" name="iṣḻiḑè">
              <a:extLst>
                <a:ext uri="{FF2B5EF4-FFF2-40B4-BE49-F238E27FC236}">
                  <a16:creationId xmlns:a16="http://schemas.microsoft.com/office/drawing/2014/main" id="{D7C02146-528A-4581-ADAE-DB334EA07056}"/>
                </a:ext>
              </a:extLst>
            </p:cNvPr>
            <p:cNvSpPr txBox="1"/>
            <p:nvPr/>
          </p:nvSpPr>
          <p:spPr>
            <a:xfrm>
              <a:off x="7057497" y="3085631"/>
              <a:ext cx="1984825" cy="2380808"/>
            </a:xfrm>
            <a:prstGeom prst="rect">
              <a:avLst/>
            </a:prstGeom>
            <a:noFill/>
          </p:spPr>
          <p:txBody>
            <a:bodyPr wrap="square" lIns="91440" tIns="45720" rIns="91440" bIns="45720" numCol="1" rtlCol="0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3000" dirty="0">
                  <a:solidFill>
                    <a:schemeClr val="bg1">
                      <a:alpha val="74000"/>
                    </a:schemeClr>
                  </a:solidFill>
                  <a:latin typeface="Impact" panose="020B0806030902050204" pitchFamily="34" charset="0"/>
                </a:rPr>
                <a:t>K</a:t>
              </a:r>
              <a:endParaRPr lang="zh-CN" altLang="en-US" sz="3000" dirty="0">
                <a:solidFill>
                  <a:schemeClr val="bg1">
                    <a:alpha val="74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9" name="iṣḻiḑè">
              <a:extLst>
                <a:ext uri="{FF2B5EF4-FFF2-40B4-BE49-F238E27FC236}">
                  <a16:creationId xmlns:a16="http://schemas.microsoft.com/office/drawing/2014/main" id="{DE633AAC-808B-420B-B5BE-21D6D0D90A51}"/>
                </a:ext>
              </a:extLst>
            </p:cNvPr>
            <p:cNvSpPr txBox="1"/>
            <p:nvPr/>
          </p:nvSpPr>
          <p:spPr>
            <a:xfrm>
              <a:off x="8648005" y="3085631"/>
              <a:ext cx="1984825" cy="2380808"/>
            </a:xfrm>
            <a:prstGeom prst="rect">
              <a:avLst/>
            </a:prstGeom>
            <a:noFill/>
          </p:spPr>
          <p:txBody>
            <a:bodyPr wrap="square" lIns="91440" tIns="45720" rIns="91440" bIns="45720" numCol="1" rtlCol="0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3000" dirty="0">
                  <a:solidFill>
                    <a:schemeClr val="bg1">
                      <a:alpha val="74000"/>
                    </a:schemeClr>
                  </a:solidFill>
                  <a:latin typeface="Impact" panose="020B0806030902050204" pitchFamily="34" charset="0"/>
                </a:rPr>
                <a:t>S</a:t>
              </a:r>
              <a:endParaRPr lang="zh-CN" altLang="en-US" sz="3000" dirty="0">
                <a:solidFill>
                  <a:schemeClr val="bg1">
                    <a:alpha val="74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5762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Page 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40" y="4754090"/>
            <a:ext cx="891437" cy="211950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291226" y="190873"/>
            <a:ext cx="8565666" cy="602878"/>
          </a:xfrm>
        </p:spPr>
        <p:txBody>
          <a:bodyPr>
            <a:noAutofit/>
          </a:bodyPr>
          <a:lstStyle>
            <a:lvl1pPr>
              <a:defRPr sz="3375"/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>
            <p:extLst/>
          </p:nvPr>
        </p:nvGraphicFramePr>
        <p:xfrm>
          <a:off x="9296143" y="0"/>
          <a:ext cx="1162307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1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581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46" y="4861459"/>
            <a:ext cx="499659" cy="118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274946" y="260722"/>
            <a:ext cx="8565666" cy="40263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275035" y="1259681"/>
            <a:ext cx="8565356" cy="3477221"/>
          </a:xfrm>
          <a:prstGeom prst="rect">
            <a:avLst/>
          </a:prstGeom>
        </p:spPr>
        <p:txBody>
          <a:bodyPr/>
          <a:lstStyle>
            <a:lvl1pPr marL="257175" indent="-257175">
              <a:lnSpc>
                <a:spcPct val="150000"/>
              </a:lnSpc>
              <a:buFont typeface="Arial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>
            <p:extLst/>
          </p:nvPr>
        </p:nvGraphicFramePr>
        <p:xfrm>
          <a:off x="9296143" y="0"/>
          <a:ext cx="1162307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1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6552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40" y="4754090"/>
            <a:ext cx="891437" cy="211950"/>
          </a:xfrm>
          <a:prstGeom prst="rect">
            <a:avLst/>
          </a:prstGeom>
        </p:spPr>
      </p:pic>
      <p:sp>
        <p:nvSpPr>
          <p:cNvPr id="127" name="Thank you"/>
          <p:cNvSpPr txBox="1"/>
          <p:nvPr/>
        </p:nvSpPr>
        <p:spPr>
          <a:xfrm>
            <a:off x="293339" y="1890393"/>
            <a:ext cx="4363076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9050" tIns="19050" rIns="19050" bIns="19050" anchor="ctr">
            <a:spAutoFit/>
          </a:bodyPr>
          <a:lstStyle>
            <a:lvl1pPr algn="l">
              <a:lnSpc>
                <a:spcPct val="20000"/>
              </a:lnSpc>
              <a:defRPr sz="5000" b="0">
                <a:solidFill>
                  <a:srgbClr val="2C683D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309563" hangingPunct="0">
              <a:lnSpc>
                <a:spcPct val="100000"/>
              </a:lnSpc>
            </a:pPr>
            <a:r>
              <a:rPr sz="1875" kern="0" dirty="0">
                <a:latin typeface="OPPOSans R" charset="-122"/>
                <a:ea typeface="OPPOSans R" charset="-122"/>
                <a:cs typeface="OPPOSans R" charset="-122"/>
              </a:rPr>
              <a:t>Thank you</a:t>
            </a:r>
            <a:endParaRPr lang="en-US" sz="1875" kern="0" dirty="0">
              <a:latin typeface="OPPOSans R" charset="-122"/>
              <a:ea typeface="OPPOSans R" charset="-122"/>
              <a:cs typeface="OPPOSans R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 userDrawn="1">
            <p:extLst/>
          </p:nvPr>
        </p:nvGraphicFramePr>
        <p:xfrm>
          <a:off x="9296143" y="0"/>
          <a:ext cx="1162307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1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6325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224845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线条"/>
          <p:cNvSpPr/>
          <p:nvPr userDrawn="1"/>
        </p:nvSpPr>
        <p:spPr>
          <a:xfrm>
            <a:off x="287144" y="4803549"/>
            <a:ext cx="8569712" cy="0"/>
          </a:xfrm>
          <a:prstGeom prst="line">
            <a:avLst/>
          </a:prstGeom>
          <a:ln w="25400">
            <a:solidFill>
              <a:srgbClr val="CACAC8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74" y="200241"/>
            <a:ext cx="668578" cy="1590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74" y="200241"/>
            <a:ext cx="668578" cy="1590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74" y="200241"/>
            <a:ext cx="668578" cy="1590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74" y="200241"/>
            <a:ext cx="668578" cy="1590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74" y="200241"/>
            <a:ext cx="668578" cy="1590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74" y="200241"/>
            <a:ext cx="668578" cy="1590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74" y="200241"/>
            <a:ext cx="668578" cy="15901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0815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291190" y="235322"/>
            <a:ext cx="8565666" cy="4026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 </a:t>
            </a:r>
            <a:r>
              <a:rPr kumimoji="1" lang="en-US" altLang="zh-CN" dirty="0"/>
              <a:t>OPPO Sans B 50pt.</a:t>
            </a:r>
            <a:endParaRPr kumimoji="1" lang="zh-CN" altLang="en-US" dirty="0"/>
          </a:p>
        </p:txBody>
      </p:sp>
      <p:sp>
        <p:nvSpPr>
          <p:cNvPr id="11" name="线条"/>
          <p:cNvSpPr/>
          <p:nvPr userDrawn="1"/>
        </p:nvSpPr>
        <p:spPr>
          <a:xfrm>
            <a:off x="287144" y="4802709"/>
            <a:ext cx="8569712" cy="1"/>
          </a:xfrm>
          <a:prstGeom prst="line">
            <a:avLst/>
          </a:prstGeom>
          <a:ln w="25400">
            <a:solidFill>
              <a:srgbClr val="CACAC8"/>
            </a:solidFill>
            <a:miter lim="400000"/>
          </a:ln>
        </p:spPr>
        <p:txBody>
          <a:bodyPr lIns="0" tIns="0" rIns="0" bIns="0" anchor="ctr"/>
          <a:lstStyle/>
          <a:p>
            <a:pPr algn="ctr" defTabSz="309563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 kern="0">
              <a:solidFill>
                <a:srgbClr val="FFFFFF"/>
              </a:solidFill>
              <a:sym typeface="Helvetica Neue Medium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46" y="4861459"/>
            <a:ext cx="499659" cy="118800"/>
          </a:xfrm>
          <a:prstGeom prst="rect">
            <a:avLst/>
          </a:prstGeom>
        </p:spPr>
      </p:pic>
      <p:sp>
        <p:nvSpPr>
          <p:cNvPr id="16" name="pg. xx"/>
          <p:cNvSpPr txBox="1"/>
          <p:nvPr userDrawn="1"/>
        </p:nvSpPr>
        <p:spPr>
          <a:xfrm>
            <a:off x="7831773" y="4827859"/>
            <a:ext cx="1025084" cy="107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9050" tIns="19050" rIns="19050" bIns="19050">
            <a:spAutoFit/>
          </a:bodyPr>
          <a:lstStyle>
            <a:lvl1pPr algn="r">
              <a:defRPr sz="2000" b="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309563" hangingPunct="0"/>
            <a:fld id="{00E22F85-807F-CA40-8F16-B425A1EE1DAC}" type="slidenum">
              <a:rPr lang="uk-UA" sz="450" kern="0" smtClean="0">
                <a:latin typeface="OPPOSans R" charset="-122"/>
                <a:ea typeface="OPPOSans R" charset="-122"/>
                <a:cs typeface="OPPOSans R" charset="-122"/>
              </a:rPr>
              <a:pPr defTabSz="309563" hangingPunct="0"/>
              <a:t>‹#›</a:t>
            </a:fld>
            <a:endParaRPr sz="450" kern="0" dirty="0">
              <a:latin typeface="OPPOSans R" charset="-122"/>
              <a:ea typeface="OPPOSans R" charset="-122"/>
              <a:cs typeface="OPPOSans R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 userDrawn="1">
            <p:extLst/>
          </p:nvPr>
        </p:nvGraphicFramePr>
        <p:xfrm>
          <a:off x="9296143" y="0"/>
          <a:ext cx="1162307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1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1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1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34290" marR="34290" marT="17145" marB="171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291189" y="1354931"/>
            <a:ext cx="8565666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21296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</p:sldLayoutIdLst>
  <p:hf sldNum="0" hdr="0" ftr="0"/>
  <p:txStyles>
    <p:titleStyle>
      <a:lvl1pPr marL="0" marR="0" indent="0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75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charset="-122"/>
          <a:ea typeface="OPPOSans B" charset="-122"/>
          <a:cs typeface="OPPOSans B" charset="-122"/>
          <a:sym typeface="OPPOSans B"/>
        </a:defRPr>
      </a:lvl1pPr>
      <a:lvl2pPr marL="0" marR="0" indent="0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2pPr>
      <a:lvl3pPr marL="0" marR="0" indent="0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3pPr>
      <a:lvl4pPr marL="0" marR="0" indent="0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4pPr>
      <a:lvl5pPr marL="0" marR="0" indent="0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5pPr>
      <a:lvl6pPr marL="0" marR="0" indent="0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6pPr>
      <a:lvl7pPr marL="0" marR="0" indent="0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7pPr>
      <a:lvl8pPr marL="0" marR="0" indent="0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8pPr>
      <a:lvl9pPr marL="0" marR="0" indent="0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9pPr>
    </p:titleStyle>
    <p:bodyStyle>
      <a:lvl1pPr marL="0" marR="0" indent="0" algn="l" defTabSz="309563" latinLnBrk="0">
        <a:lnSpc>
          <a:spcPct val="15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1pPr>
      <a:lvl2pPr marL="476250" marR="0" indent="-238125" algn="l" defTabSz="309563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165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2pPr>
      <a:lvl3pPr marL="714375" marR="0" indent="-238125" algn="l" defTabSz="309563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3pPr>
      <a:lvl4pPr marL="952500" marR="0" indent="-238125" algn="l" defTabSz="309563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135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4pPr>
      <a:lvl5pPr marL="1190625" marR="0" indent="-238125" algn="l" defTabSz="309563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135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5pPr>
      <a:lvl6pPr marL="1428750" marR="0" indent="-238125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6pPr>
      <a:lvl7pPr marL="1666875" marR="0" indent="-238125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7pPr>
      <a:lvl8pPr marL="1905000" marR="0" indent="-238125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8pPr>
      <a:lvl9pPr marL="2143125" marR="0" indent="-238125" algn="l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9pPr>
    </p:bodyStyle>
    <p:otherStyle>
      <a:lvl1pPr marL="0" marR="0" indent="0" algn="ctr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5725" algn="ctr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1450" algn="ctr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57175" algn="ctr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42900" algn="ctr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28625" algn="ctr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14350" algn="ctr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00075" algn="ctr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685800" algn="ctr" defTabSz="309563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3.xml"/><Relationship Id="rId5" Type="http://schemas.openxmlformats.org/officeDocument/2006/relationships/slide" Target="slide4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4.xml"/><Relationship Id="rId5" Type="http://schemas.openxmlformats.org/officeDocument/2006/relationships/slide" Target="slide4.xml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0.xml"/><Relationship Id="rId1" Type="http://schemas.openxmlformats.org/officeDocument/2006/relationships/themeOverride" Target="../theme/themeOverrid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Layout" Target="../slideLayouts/slideLayout7.xml"/><Relationship Id="rId7" Type="http://schemas.openxmlformats.org/officeDocument/2006/relationships/slide" Target="slide10.xml"/><Relationship Id="rId2" Type="http://schemas.openxmlformats.org/officeDocument/2006/relationships/tags" Target="../tags/tag1.xml"/><Relationship Id="rId1" Type="http://schemas.openxmlformats.org/officeDocument/2006/relationships/themeOverride" Target="../theme/themeOverride1.xml"/><Relationship Id="rId6" Type="http://schemas.openxmlformats.org/officeDocument/2006/relationships/slide" Target="slide6.xml"/><Relationship Id="rId5" Type="http://schemas.openxmlformats.org/officeDocument/2006/relationships/image" Target="../media/image5.png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CA664D4-43A7-49D0-A217-E8336DD74C41}"/>
              </a:ext>
            </a:extLst>
          </p:cNvPr>
          <p:cNvSpPr txBox="1"/>
          <p:nvPr/>
        </p:nvSpPr>
        <p:spPr>
          <a:xfrm>
            <a:off x="188441" y="625830"/>
            <a:ext cx="8955559" cy="841256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2020</a:t>
            </a:r>
            <a:r>
              <a: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年海外</a:t>
            </a:r>
            <a:r>
              <a:rPr lang="zh-CN" altLang="en-US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备件</a:t>
            </a:r>
            <a:r>
              <a: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管理培训</a:t>
            </a:r>
            <a:endParaRPr kumimoji="0" lang="en-US" altLang="zh-CN" sz="2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2020 Overseas Spare Parts Management Training</a:t>
            </a:r>
            <a:endParaRPr kumimoji="0" lang="zh-CN" altLang="en-US" sz="2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75B42D4-549A-45FF-A878-4663E5FD0E85}"/>
              </a:ext>
            </a:extLst>
          </p:cNvPr>
          <p:cNvSpPr txBox="1"/>
          <p:nvPr/>
        </p:nvSpPr>
        <p:spPr>
          <a:xfrm>
            <a:off x="188441" y="3710587"/>
            <a:ext cx="3475883" cy="93358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zh-CN" altLang="en-US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备件护航 服务创不凡</a:t>
            </a:r>
            <a:endParaRPr lang="en-US" altLang="zh-CN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  <a:p>
            <a:pPr algn="ctr" defTabSz="825500" hangingPunct="0"/>
            <a:r>
              <a:rPr lang="en-US" altLang="zh-CN" b="1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Spare Parts Supporting</a:t>
            </a:r>
          </a:p>
          <a:p>
            <a:pPr algn="ctr" defTabSz="825500" hangingPunct="0"/>
            <a:r>
              <a:rPr lang="en-US" altLang="zh-CN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Service Soaring</a:t>
            </a:r>
            <a:endParaRPr lang="zh-CN" altLang="en-US" b="1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1164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şļîḋe">
            <a:extLst>
              <a:ext uri="{FF2B5EF4-FFF2-40B4-BE49-F238E27FC236}">
                <a16:creationId xmlns:a16="http://schemas.microsoft.com/office/drawing/2014/main" id="{34873BB6-73D9-4BEC-96F6-73BF8CF82CE9}"/>
              </a:ext>
            </a:extLst>
          </p:cNvPr>
          <p:cNvSpPr/>
          <p:nvPr/>
        </p:nvSpPr>
        <p:spPr>
          <a:xfrm>
            <a:off x="2149403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iṡļíḑe">
            <a:extLst>
              <a:ext uri="{FF2B5EF4-FFF2-40B4-BE49-F238E27FC236}">
                <a16:creationId xmlns:a16="http://schemas.microsoft.com/office/drawing/2014/main" id="{7351EF57-B785-4896-84E8-6301E4818D58}"/>
              </a:ext>
            </a:extLst>
          </p:cNvPr>
          <p:cNvSpPr/>
          <p:nvPr/>
        </p:nvSpPr>
        <p:spPr>
          <a:xfrm>
            <a:off x="4138987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iŝľïďê">
            <a:extLst>
              <a:ext uri="{FF2B5EF4-FFF2-40B4-BE49-F238E27FC236}">
                <a16:creationId xmlns:a16="http://schemas.microsoft.com/office/drawing/2014/main" id="{216A5C6C-11E9-4E96-B99B-9D7F2C432CD3}"/>
              </a:ext>
            </a:extLst>
          </p:cNvPr>
          <p:cNvSpPr/>
          <p:nvPr/>
        </p:nvSpPr>
        <p:spPr>
          <a:xfrm>
            <a:off x="6314235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4935" y="1221583"/>
            <a:ext cx="1982094" cy="1079946"/>
            <a:chOff x="24935" y="1082542"/>
            <a:chExt cx="2018048" cy="1079946"/>
          </a:xfrm>
        </p:grpSpPr>
        <p:grpSp>
          <p:nvGrpSpPr>
            <p:cNvPr id="30" name="i$1îḓê">
              <a:extLst>
                <a:ext uri="{FF2B5EF4-FFF2-40B4-BE49-F238E27FC236}">
                  <a16:creationId xmlns:a16="http://schemas.microsoft.com/office/drawing/2014/main" id="{2CF657B4-28B9-4D28-BD8C-0606F63338E4}"/>
                </a:ext>
              </a:extLst>
            </p:cNvPr>
            <p:cNvGrpSpPr/>
            <p:nvPr/>
          </p:nvGrpSpPr>
          <p:grpSpPr>
            <a:xfrm>
              <a:off x="24935" y="1082542"/>
              <a:ext cx="2018048" cy="1079946"/>
              <a:chOff x="0" y="1123951"/>
              <a:chExt cx="3800475" cy="2514600"/>
            </a:xfrm>
          </p:grpSpPr>
          <p:sp>
            <p:nvSpPr>
              <p:cNvPr id="49" name="iŝľïde">
                <a:extLst>
                  <a:ext uri="{FF2B5EF4-FFF2-40B4-BE49-F238E27FC236}">
                    <a16:creationId xmlns:a16="http://schemas.microsoft.com/office/drawing/2014/main" id="{C623BF6B-341C-40CE-BE83-DAB3CB276751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50" name="iṡḻídê">
                <a:extLst>
                  <a:ext uri="{FF2B5EF4-FFF2-40B4-BE49-F238E27FC236}">
                    <a16:creationId xmlns:a16="http://schemas.microsoft.com/office/drawing/2014/main" id="{C82D6738-89F9-45E6-B71B-8DBE15CAEA0E}"/>
                  </a:ext>
                </a:extLst>
              </p:cNvPr>
              <p:cNvSpPr/>
              <p:nvPr/>
            </p:nvSpPr>
            <p:spPr>
              <a:xfrm>
                <a:off x="386080" y="1123951"/>
                <a:ext cx="3414394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íşḻiḑé">
              <a:extLst>
                <a:ext uri="{FF2B5EF4-FFF2-40B4-BE49-F238E27FC236}">
                  <a16:creationId xmlns:a16="http://schemas.microsoft.com/office/drawing/2014/main" id="{74AC478E-CCF3-4298-9F9C-96C04EF1E8BD}"/>
                </a:ext>
              </a:extLst>
            </p:cNvPr>
            <p:cNvGrpSpPr/>
            <p:nvPr/>
          </p:nvGrpSpPr>
          <p:grpSpPr>
            <a:xfrm>
              <a:off x="292382" y="1190515"/>
              <a:ext cx="1584000" cy="864000"/>
              <a:chOff x="1147416" y="1889508"/>
              <a:chExt cx="2178742" cy="1282209"/>
            </a:xfrm>
          </p:grpSpPr>
          <p:sp>
            <p:nvSpPr>
              <p:cNvPr id="47" name="îṣḻïḑe">
                <a:extLst>
                  <a:ext uri="{FF2B5EF4-FFF2-40B4-BE49-F238E27FC236}">
                    <a16:creationId xmlns:a16="http://schemas.microsoft.com/office/drawing/2014/main" id="{7CFA3A28-8565-4451-9510-24AE8686F18A}"/>
                  </a:ext>
                </a:extLst>
              </p:cNvPr>
              <p:cNvSpPr/>
              <p:nvPr/>
            </p:nvSpPr>
            <p:spPr bwMode="auto">
              <a:xfrm>
                <a:off x="1882773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ïšlïḋe">
                <a:extLst>
                  <a:ext uri="{FF2B5EF4-FFF2-40B4-BE49-F238E27FC236}">
                    <a16:creationId xmlns:a16="http://schemas.microsoft.com/office/drawing/2014/main" id="{CC10FB2F-1CBF-4A29-B89B-364D697EC6FE}"/>
                  </a:ext>
                </a:extLst>
              </p:cNvPr>
              <p:cNvSpPr/>
              <p:nvPr/>
            </p:nvSpPr>
            <p:spPr>
              <a:xfrm flipH="1">
                <a:off x="1147416" y="2663886"/>
                <a:ext cx="217874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accent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总部</a:t>
                </a:r>
                <a:endParaRPr lang="en-US" altLang="zh-CN" sz="1600" b="1" dirty="0">
                  <a:solidFill>
                    <a:schemeClr val="accent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5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2149401" y="2430642"/>
            <a:ext cx="1841851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当前存量用户数量*返修率预测决定未来消耗趋势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49402" y="1259589"/>
            <a:ext cx="1841851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大货累计出货量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返修率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各物料消耗趋势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海外库存数据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4936" y="3288942"/>
            <a:ext cx="1982094" cy="1079946"/>
            <a:chOff x="24935" y="3010328"/>
            <a:chExt cx="2042983" cy="1079946"/>
          </a:xfrm>
        </p:grpSpPr>
        <p:grpSp>
          <p:nvGrpSpPr>
            <p:cNvPr id="9" name="íṩ1iďe">
              <a:extLst>
                <a:ext uri="{FF2B5EF4-FFF2-40B4-BE49-F238E27FC236}">
                  <a16:creationId xmlns:a16="http://schemas.microsoft.com/office/drawing/2014/main" id="{7B12C061-9464-4E5F-AC39-D460A48B7104}"/>
                </a:ext>
              </a:extLst>
            </p:cNvPr>
            <p:cNvGrpSpPr/>
            <p:nvPr/>
          </p:nvGrpSpPr>
          <p:grpSpPr>
            <a:xfrm>
              <a:off x="24935" y="3010328"/>
              <a:ext cx="2042983" cy="1079946"/>
              <a:chOff x="0" y="1123951"/>
              <a:chExt cx="3800477" cy="2514600"/>
            </a:xfrm>
          </p:grpSpPr>
          <p:sp>
            <p:nvSpPr>
              <p:cNvPr id="28" name="îṣľiďe">
                <a:extLst>
                  <a:ext uri="{FF2B5EF4-FFF2-40B4-BE49-F238E27FC236}">
                    <a16:creationId xmlns:a16="http://schemas.microsoft.com/office/drawing/2014/main" id="{C04DC58D-B783-4BB7-A4E6-2B93BD7D05A6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29" name="îṡḻíḋé">
                <a:extLst>
                  <a:ext uri="{FF2B5EF4-FFF2-40B4-BE49-F238E27FC236}">
                    <a16:creationId xmlns:a16="http://schemas.microsoft.com/office/drawing/2014/main" id="{78AA184F-38E3-4EC1-9751-DBF34AB9DBBA}"/>
                  </a:ext>
                </a:extLst>
              </p:cNvPr>
              <p:cNvSpPr/>
              <p:nvPr/>
            </p:nvSpPr>
            <p:spPr>
              <a:xfrm>
                <a:off x="421816" y="1123951"/>
                <a:ext cx="3378661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îṧlîḑe">
              <a:extLst>
                <a:ext uri="{FF2B5EF4-FFF2-40B4-BE49-F238E27FC236}">
                  <a16:creationId xmlns:a16="http://schemas.microsoft.com/office/drawing/2014/main" id="{A10D77E7-3AB6-40B8-95C7-8A5F93AD1290}"/>
                </a:ext>
              </a:extLst>
            </p:cNvPr>
            <p:cNvGrpSpPr/>
            <p:nvPr/>
          </p:nvGrpSpPr>
          <p:grpSpPr>
            <a:xfrm>
              <a:off x="292382" y="3118301"/>
              <a:ext cx="1584000" cy="864000"/>
              <a:chOff x="1147416" y="1889508"/>
              <a:chExt cx="2178742" cy="1282209"/>
            </a:xfrm>
          </p:grpSpPr>
          <p:sp>
            <p:nvSpPr>
              <p:cNvPr id="26" name="íṧlïḍê">
                <a:extLst>
                  <a:ext uri="{FF2B5EF4-FFF2-40B4-BE49-F238E27FC236}">
                    <a16:creationId xmlns:a16="http://schemas.microsoft.com/office/drawing/2014/main" id="{A3F1CAEF-B0D9-451B-B294-EB7EB8BDE872}"/>
                  </a:ext>
                </a:extLst>
              </p:cNvPr>
              <p:cNvSpPr/>
              <p:nvPr/>
            </p:nvSpPr>
            <p:spPr bwMode="auto">
              <a:xfrm>
                <a:off x="1882775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ïšḻidé">
                <a:extLst>
                  <a:ext uri="{FF2B5EF4-FFF2-40B4-BE49-F238E27FC236}">
                    <a16:creationId xmlns:a16="http://schemas.microsoft.com/office/drawing/2014/main" id="{B2276C48-0E0C-4A5E-8C71-9F104315E5F8}"/>
                  </a:ext>
                </a:extLst>
              </p:cNvPr>
              <p:cNvSpPr/>
              <p:nvPr/>
            </p:nvSpPr>
            <p:spPr>
              <a:xfrm flipH="1">
                <a:off x="1147416" y="2663886"/>
                <a:ext cx="217874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代理</a:t>
                </a:r>
                <a:r>
                  <a:rPr lang="en-US" altLang="zh-CN" sz="16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/</a:t>
                </a:r>
                <a:r>
                  <a:rPr lang="zh-CN" altLang="en-US" sz="16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库管</a:t>
                </a:r>
                <a:endParaRPr lang="en-US" altLang="zh-CN" sz="1600" b="1" dirty="0">
                  <a:solidFill>
                    <a:schemeClr val="accent3">
                      <a:lumMod val="75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49402" y="2986569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D509F9E-9CCC-4B08-A75F-F704F92B1702}"/>
              </a:ext>
            </a:extLst>
          </p:cNvPr>
          <p:cNvCxnSpPr/>
          <p:nvPr/>
        </p:nvCxnSpPr>
        <p:spPr>
          <a:xfrm>
            <a:off x="4138987" y="2986569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D3008478-E478-4F7D-AFA0-924F8A43BE34}"/>
              </a:ext>
            </a:extLst>
          </p:cNvPr>
          <p:cNvCxnSpPr/>
          <p:nvPr/>
        </p:nvCxnSpPr>
        <p:spPr>
          <a:xfrm>
            <a:off x="6314235" y="2986569"/>
            <a:ext cx="2418286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52" name="燕尾形 51">
              <a:extLst>
                <a:ext uri="{FF2B5EF4-FFF2-40B4-BE49-F238E27FC236}">
                  <a16:creationId xmlns:a16="http://schemas.microsoft.com/office/drawing/2014/main" id="{FACC8357-3E01-4172-A297-743E1CB16D92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燕尾形 3">
              <a:extLst>
                <a:ext uri="{FF2B5EF4-FFF2-40B4-BE49-F238E27FC236}">
                  <a16:creationId xmlns:a16="http://schemas.microsoft.com/office/drawing/2014/main" id="{A50DD894-FF36-4124-A19B-816DD721AB6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zh-CN" altLang="en-US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衰退期备料策略</a:t>
            </a:r>
            <a:endParaRPr kumimoji="1" lang="en-US" altLang="zh-CN" b="1" dirty="0">
              <a:solidFill>
                <a:srgbClr val="046A38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71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138986" y="1259589"/>
            <a:ext cx="1980000" cy="132598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控制库存水平：</a:t>
            </a:r>
            <a:endParaRPr lang="en-US" altLang="zh-CN" sz="1200" b="1" dirty="0">
              <a:solidFill>
                <a:srgbClr val="046A38"/>
              </a:solidFill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lvl="1"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消耗数据</a:t>
            </a:r>
            <a:r>
              <a:rPr lang="zh-CN" altLang="en-US" sz="1000" b="1" dirty="0">
                <a:solidFill>
                  <a:srgbClr val="C00000"/>
                </a:solidFill>
                <a:cs typeface="+mn-ea"/>
                <a:sym typeface="+mn-lt"/>
              </a:rPr>
              <a:t>迅速下滑</a:t>
            </a:r>
            <a:r>
              <a:rPr lang="zh-CN" altLang="en-US" sz="1000" dirty="0">
                <a:cs typeface="+mn-ea"/>
                <a:sym typeface="+mn-lt"/>
              </a:rPr>
              <a:t>，调整安全库存策略，控制成品库存</a:t>
            </a:r>
            <a:endParaRPr lang="en-US" altLang="zh-CN" sz="1000" dirty="0">
              <a:cs typeface="+mn-ea"/>
              <a:sym typeface="+mn-lt"/>
            </a:endParaRPr>
          </a:p>
          <a:p>
            <a:pPr marL="180000" lvl="1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促销活动的推广</a:t>
            </a:r>
          </a:p>
        </p:txBody>
      </p:sp>
      <p:sp>
        <p:nvSpPr>
          <p:cNvPr id="72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6361718" y="2430642"/>
            <a:ext cx="2113434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异常因素考量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12914" y="3153866"/>
            <a:ext cx="1940925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物料消耗趋势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安全库存策略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35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000" dirty="0">
                <a:cs typeface="+mn-ea"/>
                <a:sym typeface="+mn-lt"/>
              </a:rPr>
              <a:t>本地物料时效</a:t>
            </a:r>
            <a:endParaRPr lang="en-US" altLang="zh-CN" sz="1000" dirty="0">
              <a:cs typeface="+mn-ea"/>
              <a:sym typeface="+mn-lt"/>
            </a:endParaRPr>
          </a:p>
          <a:p>
            <a:pPr marL="35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000" dirty="0">
                <a:cs typeface="+mn-ea"/>
                <a:sym typeface="+mn-lt"/>
              </a:rPr>
              <a:t>与总部的物流、清关时效</a:t>
            </a:r>
            <a:endParaRPr lang="en-US" altLang="zh-CN" sz="1000" dirty="0">
              <a:cs typeface="+mn-ea"/>
              <a:sym typeface="+mn-lt"/>
            </a:endParaRPr>
          </a:p>
          <a:p>
            <a:pPr marL="35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000" dirty="0">
                <a:cs typeface="+mn-ea"/>
                <a:sym typeface="+mn-lt"/>
              </a:rPr>
              <a:t>运输成本</a:t>
            </a:r>
          </a:p>
        </p:txBody>
      </p: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58634" y="4939656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138987" y="3153866"/>
            <a:ext cx="1980000" cy="1631494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cs typeface="+mn-ea"/>
                <a:sym typeface="+mn-lt"/>
              </a:rPr>
              <a:t>消耗趋势快速下降，</a:t>
            </a: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重点关注消耗数据</a:t>
            </a:r>
            <a:r>
              <a:rPr lang="zh-CN" altLang="en-US" sz="1200" dirty="0">
                <a:cs typeface="+mn-ea"/>
                <a:sym typeface="+mn-lt"/>
              </a:rPr>
              <a:t>，盘点库存数据，</a:t>
            </a:r>
            <a:r>
              <a:rPr lang="zh-CN" altLang="en-US" sz="1200" b="1" dirty="0">
                <a:solidFill>
                  <a:srgbClr val="046A38"/>
                </a:solidFill>
                <a:cs typeface="+mn-ea"/>
                <a:sym typeface="+mn-lt"/>
              </a:rPr>
              <a:t>避免呆滞</a:t>
            </a:r>
            <a:endParaRPr lang="en-US" altLang="zh-CN" sz="1200" b="1" dirty="0">
              <a:solidFill>
                <a:srgbClr val="046A38"/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对于呆滞物料及时采取价格工具</a:t>
            </a: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4138987" y="4939656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6323209" y="1218299"/>
            <a:ext cx="2113434" cy="1224087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品质不良率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翻新机、业务演示机、大客户翻新需求等非售后维修需求</a:t>
            </a:r>
          </a:p>
        </p:txBody>
      </p:sp>
      <p:sp>
        <p:nvSpPr>
          <p:cNvPr id="39" name="iṧ1ídè">
            <a:extLst>
              <a:ext uri="{FF2B5EF4-FFF2-40B4-BE49-F238E27FC236}">
                <a16:creationId xmlns:a16="http://schemas.microsoft.com/office/drawing/2014/main" id="{711409A2-42BC-4B9A-BAF1-D45F6D79F8B3}"/>
              </a:ext>
            </a:extLst>
          </p:cNvPr>
          <p:cNvSpPr/>
          <p:nvPr/>
        </p:nvSpPr>
        <p:spPr>
          <a:xfrm flipH="1">
            <a:off x="6361718" y="3184222"/>
            <a:ext cx="1889226" cy="1358345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本阶段重点是消耗数据的监控，控制安全           库存，避免呆滞</a:t>
            </a:r>
            <a:endParaRPr lang="en-US" altLang="zh-CN" sz="1200" b="1" dirty="0">
              <a:solidFill>
                <a:srgbClr val="046A38"/>
              </a:solidFill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当出现呆滞的时候，     及时处理呆滞物料</a:t>
            </a:r>
            <a:endParaRPr lang="en-US" altLang="zh-CN" sz="1200" b="1" dirty="0">
              <a:solidFill>
                <a:srgbClr val="046A38"/>
              </a:solidFill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2392139-F0A0-4CCA-924C-3188AE230C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8576" y="3443807"/>
            <a:ext cx="984642" cy="1145652"/>
          </a:xfrm>
          <a:prstGeom prst="rect">
            <a:avLst/>
          </a:prstGeom>
        </p:spPr>
      </p:pic>
      <p:sp>
        <p:nvSpPr>
          <p:cNvPr id="41" name="two-arrows-fast-forward_57082">
            <a:hlinkClick r:id="rId5" action="ppaction://hlinksldjump"/>
            <a:extLst>
              <a:ext uri="{FF2B5EF4-FFF2-40B4-BE49-F238E27FC236}">
                <a16:creationId xmlns:a16="http://schemas.microsoft.com/office/drawing/2014/main" id="{3723D7E1-72AB-4F41-834E-157968D70E31}"/>
              </a:ext>
            </a:extLst>
          </p:cNvPr>
          <p:cNvSpPr>
            <a:spLocks noChangeAspect="1"/>
          </p:cNvSpPr>
          <p:nvPr/>
        </p:nvSpPr>
        <p:spPr bwMode="auto">
          <a:xfrm>
            <a:off x="8436643" y="415872"/>
            <a:ext cx="180274" cy="180000"/>
          </a:xfrm>
          <a:custGeom>
            <a:avLst/>
            <a:gdLst>
              <a:gd name="connsiteX0" fmla="*/ 247418 w 604251"/>
              <a:gd name="connsiteY0" fmla="*/ 179685 h 603334"/>
              <a:gd name="connsiteX1" fmla="*/ 266851 w 604251"/>
              <a:gd name="connsiteY1" fmla="*/ 186808 h 603334"/>
              <a:gd name="connsiteX2" fmla="*/ 382492 w 604251"/>
              <a:gd name="connsiteY2" fmla="*/ 270832 h 603334"/>
              <a:gd name="connsiteX3" fmla="*/ 398129 w 604251"/>
              <a:gd name="connsiteY3" fmla="*/ 301683 h 603334"/>
              <a:gd name="connsiteX4" fmla="*/ 382492 w 604251"/>
              <a:gd name="connsiteY4" fmla="*/ 332534 h 603334"/>
              <a:gd name="connsiteX5" fmla="*/ 266851 w 604251"/>
              <a:gd name="connsiteY5" fmla="*/ 416557 h 603334"/>
              <a:gd name="connsiteX6" fmla="*/ 244304 w 604251"/>
              <a:gd name="connsiteY6" fmla="*/ 423816 h 603334"/>
              <a:gd name="connsiteX7" fmla="*/ 227031 w 604251"/>
              <a:gd name="connsiteY7" fmla="*/ 419642 h 603334"/>
              <a:gd name="connsiteX8" fmla="*/ 206121 w 604251"/>
              <a:gd name="connsiteY8" fmla="*/ 385706 h 603334"/>
              <a:gd name="connsiteX9" fmla="*/ 206121 w 604251"/>
              <a:gd name="connsiteY9" fmla="*/ 217659 h 603334"/>
              <a:gd name="connsiteX10" fmla="*/ 227031 w 604251"/>
              <a:gd name="connsiteY10" fmla="*/ 183723 h 603334"/>
              <a:gd name="connsiteX11" fmla="*/ 247418 w 604251"/>
              <a:gd name="connsiteY11" fmla="*/ 179685 h 603334"/>
              <a:gd name="connsiteX12" fmla="*/ 302126 w 604251"/>
              <a:gd name="connsiteY12" fmla="*/ 55905 h 603334"/>
              <a:gd name="connsiteX13" fmla="*/ 55990 w 604251"/>
              <a:gd name="connsiteY13" fmla="*/ 301667 h 603334"/>
              <a:gd name="connsiteX14" fmla="*/ 302126 w 604251"/>
              <a:gd name="connsiteY14" fmla="*/ 547429 h 603334"/>
              <a:gd name="connsiteX15" fmla="*/ 548261 w 604251"/>
              <a:gd name="connsiteY15" fmla="*/ 301667 h 603334"/>
              <a:gd name="connsiteX16" fmla="*/ 302126 w 604251"/>
              <a:gd name="connsiteY16" fmla="*/ 55905 h 603334"/>
              <a:gd name="connsiteX17" fmla="*/ 302126 w 604251"/>
              <a:gd name="connsiteY17" fmla="*/ 0 h 603334"/>
              <a:gd name="connsiteX18" fmla="*/ 604251 w 604251"/>
              <a:gd name="connsiteY18" fmla="*/ 301667 h 603334"/>
              <a:gd name="connsiteX19" fmla="*/ 302126 w 604251"/>
              <a:gd name="connsiteY19" fmla="*/ 603334 h 603334"/>
              <a:gd name="connsiteX20" fmla="*/ 0 w 604251"/>
              <a:gd name="connsiteY20" fmla="*/ 301667 h 603334"/>
              <a:gd name="connsiteX21" fmla="*/ 302126 w 604251"/>
              <a:gd name="connsiteY21" fmla="*/ 0 h 60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04251" h="603334">
                <a:moveTo>
                  <a:pt x="247418" y="179685"/>
                </a:moveTo>
                <a:cubicBezTo>
                  <a:pt x="254305" y="180230"/>
                  <a:pt x="261033" y="182634"/>
                  <a:pt x="266851" y="186808"/>
                </a:cubicBezTo>
                <a:lnTo>
                  <a:pt x="382492" y="270832"/>
                </a:lnTo>
                <a:cubicBezTo>
                  <a:pt x="392311" y="278091"/>
                  <a:pt x="398129" y="289524"/>
                  <a:pt x="398129" y="301683"/>
                </a:cubicBezTo>
                <a:cubicBezTo>
                  <a:pt x="398129" y="313841"/>
                  <a:pt x="392311" y="325456"/>
                  <a:pt x="382492" y="332534"/>
                </a:cubicBezTo>
                <a:lnTo>
                  <a:pt x="266851" y="416557"/>
                </a:lnTo>
                <a:cubicBezTo>
                  <a:pt x="260305" y="421457"/>
                  <a:pt x="252305" y="423816"/>
                  <a:pt x="244304" y="423816"/>
                </a:cubicBezTo>
                <a:cubicBezTo>
                  <a:pt x="238486" y="423816"/>
                  <a:pt x="232486" y="422546"/>
                  <a:pt x="227031" y="419642"/>
                </a:cubicBezTo>
                <a:cubicBezTo>
                  <a:pt x="214303" y="413109"/>
                  <a:pt x="206121" y="400043"/>
                  <a:pt x="206121" y="385706"/>
                </a:cubicBezTo>
                <a:lnTo>
                  <a:pt x="206121" y="217659"/>
                </a:lnTo>
                <a:cubicBezTo>
                  <a:pt x="206121" y="203323"/>
                  <a:pt x="214303" y="190256"/>
                  <a:pt x="227031" y="183723"/>
                </a:cubicBezTo>
                <a:cubicBezTo>
                  <a:pt x="233486" y="180457"/>
                  <a:pt x="240532" y="179141"/>
                  <a:pt x="247418" y="179685"/>
                </a:cubicBezTo>
                <a:close/>
                <a:moveTo>
                  <a:pt x="302126" y="55905"/>
                </a:moveTo>
                <a:cubicBezTo>
                  <a:pt x="166514" y="55905"/>
                  <a:pt x="55990" y="166262"/>
                  <a:pt x="55990" y="301667"/>
                </a:cubicBezTo>
                <a:cubicBezTo>
                  <a:pt x="55990" y="437254"/>
                  <a:pt x="166514" y="547429"/>
                  <a:pt x="302126" y="547429"/>
                </a:cubicBezTo>
                <a:cubicBezTo>
                  <a:pt x="437918" y="547429"/>
                  <a:pt x="548261" y="437254"/>
                  <a:pt x="548261" y="301667"/>
                </a:cubicBezTo>
                <a:cubicBezTo>
                  <a:pt x="548261" y="166262"/>
                  <a:pt x="437918" y="55905"/>
                  <a:pt x="302126" y="55905"/>
                </a:cubicBezTo>
                <a:close/>
                <a:moveTo>
                  <a:pt x="302126" y="0"/>
                </a:moveTo>
                <a:cubicBezTo>
                  <a:pt x="468822" y="0"/>
                  <a:pt x="604251" y="135405"/>
                  <a:pt x="604251" y="301667"/>
                </a:cubicBezTo>
                <a:cubicBezTo>
                  <a:pt x="604251" y="468110"/>
                  <a:pt x="468822" y="603334"/>
                  <a:pt x="302126" y="603334"/>
                </a:cubicBezTo>
                <a:cubicBezTo>
                  <a:pt x="135611" y="603334"/>
                  <a:pt x="0" y="468110"/>
                  <a:pt x="0" y="301667"/>
                </a:cubicBezTo>
                <a:cubicBezTo>
                  <a:pt x="0" y="135405"/>
                  <a:pt x="135611" y="0"/>
                  <a:pt x="302126" y="0"/>
                </a:cubicBezTo>
                <a:close/>
              </a:path>
            </a:pathLst>
          </a:custGeom>
          <a:solidFill>
            <a:srgbClr val="CACAC8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26115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şļîḋe">
            <a:extLst>
              <a:ext uri="{FF2B5EF4-FFF2-40B4-BE49-F238E27FC236}">
                <a16:creationId xmlns:a16="http://schemas.microsoft.com/office/drawing/2014/main" id="{34873BB6-73D9-4BEC-96F6-73BF8CF82CE9}"/>
              </a:ext>
            </a:extLst>
          </p:cNvPr>
          <p:cNvSpPr/>
          <p:nvPr/>
        </p:nvSpPr>
        <p:spPr>
          <a:xfrm>
            <a:off x="2149403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iṡļíḑe">
            <a:extLst>
              <a:ext uri="{FF2B5EF4-FFF2-40B4-BE49-F238E27FC236}">
                <a16:creationId xmlns:a16="http://schemas.microsoft.com/office/drawing/2014/main" id="{7351EF57-B785-4896-84E8-6301E4818D58}"/>
              </a:ext>
            </a:extLst>
          </p:cNvPr>
          <p:cNvSpPr/>
          <p:nvPr/>
        </p:nvSpPr>
        <p:spPr>
          <a:xfrm>
            <a:off x="4274212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iŝľïďê">
            <a:extLst>
              <a:ext uri="{FF2B5EF4-FFF2-40B4-BE49-F238E27FC236}">
                <a16:creationId xmlns:a16="http://schemas.microsoft.com/office/drawing/2014/main" id="{216A5C6C-11E9-4E96-B99B-9D7F2C432CD3}"/>
              </a:ext>
            </a:extLst>
          </p:cNvPr>
          <p:cNvSpPr/>
          <p:nvPr/>
        </p:nvSpPr>
        <p:spPr>
          <a:xfrm>
            <a:off x="6314235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4935" y="1221583"/>
            <a:ext cx="1982094" cy="1079946"/>
            <a:chOff x="24935" y="1082542"/>
            <a:chExt cx="2018048" cy="1079946"/>
          </a:xfrm>
        </p:grpSpPr>
        <p:grpSp>
          <p:nvGrpSpPr>
            <p:cNvPr id="30" name="i$1îḓê">
              <a:extLst>
                <a:ext uri="{FF2B5EF4-FFF2-40B4-BE49-F238E27FC236}">
                  <a16:creationId xmlns:a16="http://schemas.microsoft.com/office/drawing/2014/main" id="{2CF657B4-28B9-4D28-BD8C-0606F63338E4}"/>
                </a:ext>
              </a:extLst>
            </p:cNvPr>
            <p:cNvGrpSpPr/>
            <p:nvPr/>
          </p:nvGrpSpPr>
          <p:grpSpPr>
            <a:xfrm>
              <a:off x="24935" y="1082542"/>
              <a:ext cx="2018048" cy="1079946"/>
              <a:chOff x="0" y="1123951"/>
              <a:chExt cx="3800475" cy="2514600"/>
            </a:xfrm>
          </p:grpSpPr>
          <p:sp>
            <p:nvSpPr>
              <p:cNvPr id="49" name="iŝľïde">
                <a:extLst>
                  <a:ext uri="{FF2B5EF4-FFF2-40B4-BE49-F238E27FC236}">
                    <a16:creationId xmlns:a16="http://schemas.microsoft.com/office/drawing/2014/main" id="{C623BF6B-341C-40CE-BE83-DAB3CB276751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50" name="iṡḻídê">
                <a:extLst>
                  <a:ext uri="{FF2B5EF4-FFF2-40B4-BE49-F238E27FC236}">
                    <a16:creationId xmlns:a16="http://schemas.microsoft.com/office/drawing/2014/main" id="{C82D6738-89F9-45E6-B71B-8DBE15CAEA0E}"/>
                  </a:ext>
                </a:extLst>
              </p:cNvPr>
              <p:cNvSpPr/>
              <p:nvPr/>
            </p:nvSpPr>
            <p:spPr>
              <a:xfrm>
                <a:off x="386080" y="1123951"/>
                <a:ext cx="3414394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íşḻiḑé">
              <a:extLst>
                <a:ext uri="{FF2B5EF4-FFF2-40B4-BE49-F238E27FC236}">
                  <a16:creationId xmlns:a16="http://schemas.microsoft.com/office/drawing/2014/main" id="{74AC478E-CCF3-4298-9F9C-96C04EF1E8BD}"/>
                </a:ext>
              </a:extLst>
            </p:cNvPr>
            <p:cNvGrpSpPr/>
            <p:nvPr/>
          </p:nvGrpSpPr>
          <p:grpSpPr>
            <a:xfrm>
              <a:off x="292382" y="1190515"/>
              <a:ext cx="1584000" cy="864000"/>
              <a:chOff x="1147416" y="1889508"/>
              <a:chExt cx="2178742" cy="1282209"/>
            </a:xfrm>
          </p:grpSpPr>
          <p:sp>
            <p:nvSpPr>
              <p:cNvPr id="47" name="îṣḻïḑe">
                <a:extLst>
                  <a:ext uri="{FF2B5EF4-FFF2-40B4-BE49-F238E27FC236}">
                    <a16:creationId xmlns:a16="http://schemas.microsoft.com/office/drawing/2014/main" id="{7CFA3A28-8565-4451-9510-24AE8686F18A}"/>
                  </a:ext>
                </a:extLst>
              </p:cNvPr>
              <p:cNvSpPr/>
              <p:nvPr/>
            </p:nvSpPr>
            <p:spPr bwMode="auto">
              <a:xfrm>
                <a:off x="1882773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ïšlïḋe">
                <a:extLst>
                  <a:ext uri="{FF2B5EF4-FFF2-40B4-BE49-F238E27FC236}">
                    <a16:creationId xmlns:a16="http://schemas.microsoft.com/office/drawing/2014/main" id="{CC10FB2F-1CBF-4A29-B89B-364D697EC6FE}"/>
                  </a:ext>
                </a:extLst>
              </p:cNvPr>
              <p:cNvSpPr/>
              <p:nvPr/>
            </p:nvSpPr>
            <p:spPr>
              <a:xfrm flipH="1">
                <a:off x="1147416" y="2663886"/>
                <a:ext cx="217874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>
                    <a:solidFill>
                      <a:schemeClr val="accent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HQ</a:t>
                </a: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24936" y="3288942"/>
            <a:ext cx="1982094" cy="1079946"/>
            <a:chOff x="24935" y="3010328"/>
            <a:chExt cx="2042983" cy="1079946"/>
          </a:xfrm>
        </p:grpSpPr>
        <p:grpSp>
          <p:nvGrpSpPr>
            <p:cNvPr id="9" name="íṩ1iďe">
              <a:extLst>
                <a:ext uri="{FF2B5EF4-FFF2-40B4-BE49-F238E27FC236}">
                  <a16:creationId xmlns:a16="http://schemas.microsoft.com/office/drawing/2014/main" id="{7B12C061-9464-4E5F-AC39-D460A48B7104}"/>
                </a:ext>
              </a:extLst>
            </p:cNvPr>
            <p:cNvGrpSpPr/>
            <p:nvPr/>
          </p:nvGrpSpPr>
          <p:grpSpPr>
            <a:xfrm>
              <a:off x="24935" y="3010328"/>
              <a:ext cx="2042983" cy="1079946"/>
              <a:chOff x="0" y="1123951"/>
              <a:chExt cx="3800477" cy="2514600"/>
            </a:xfrm>
          </p:grpSpPr>
          <p:sp>
            <p:nvSpPr>
              <p:cNvPr id="28" name="îṣľiďe">
                <a:extLst>
                  <a:ext uri="{FF2B5EF4-FFF2-40B4-BE49-F238E27FC236}">
                    <a16:creationId xmlns:a16="http://schemas.microsoft.com/office/drawing/2014/main" id="{C04DC58D-B783-4BB7-A4E6-2B93BD7D05A6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29" name="îṡḻíḋé">
                <a:extLst>
                  <a:ext uri="{FF2B5EF4-FFF2-40B4-BE49-F238E27FC236}">
                    <a16:creationId xmlns:a16="http://schemas.microsoft.com/office/drawing/2014/main" id="{78AA184F-38E3-4EC1-9751-DBF34AB9DBBA}"/>
                  </a:ext>
                </a:extLst>
              </p:cNvPr>
              <p:cNvSpPr/>
              <p:nvPr/>
            </p:nvSpPr>
            <p:spPr>
              <a:xfrm>
                <a:off x="421816" y="1123951"/>
                <a:ext cx="3378661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6" name="íṧlïḍê">
              <a:extLst>
                <a:ext uri="{FF2B5EF4-FFF2-40B4-BE49-F238E27FC236}">
                  <a16:creationId xmlns:a16="http://schemas.microsoft.com/office/drawing/2014/main" id="{A3F1CAEF-B0D9-451B-B294-EB7EB8BDE872}"/>
                </a:ext>
              </a:extLst>
            </p:cNvPr>
            <p:cNvSpPr/>
            <p:nvPr/>
          </p:nvSpPr>
          <p:spPr bwMode="auto">
            <a:xfrm>
              <a:off x="827007" y="3118301"/>
              <a:ext cx="514753" cy="474438"/>
            </a:xfrm>
            <a:custGeom>
              <a:avLst/>
              <a:gdLst>
                <a:gd name="connsiteX0" fmla="*/ 463604 w 528837"/>
                <a:gd name="connsiteY0" fmla="*/ 361011 h 525894"/>
                <a:gd name="connsiteX1" fmla="*/ 468167 w 528837"/>
                <a:gd name="connsiteY1" fmla="*/ 363857 h 525894"/>
                <a:gd name="connsiteX2" fmla="*/ 485277 w 528837"/>
                <a:gd name="connsiteY2" fmla="*/ 399140 h 525894"/>
                <a:gd name="connsiteX3" fmla="*/ 524061 w 528837"/>
                <a:gd name="connsiteY3" fmla="*/ 404831 h 525894"/>
                <a:gd name="connsiteX4" fmla="*/ 528624 w 528837"/>
                <a:gd name="connsiteY4" fmla="*/ 408245 h 525894"/>
                <a:gd name="connsiteX5" fmla="*/ 526913 w 528837"/>
                <a:gd name="connsiteY5" fmla="*/ 413367 h 525894"/>
                <a:gd name="connsiteX6" fmla="*/ 498966 w 528837"/>
                <a:gd name="connsiteY6" fmla="*/ 440683 h 525894"/>
                <a:gd name="connsiteX7" fmla="*/ 505810 w 528837"/>
                <a:gd name="connsiteY7" fmla="*/ 479380 h 525894"/>
                <a:gd name="connsiteX8" fmla="*/ 503528 w 528837"/>
                <a:gd name="connsiteY8" fmla="*/ 484502 h 525894"/>
                <a:gd name="connsiteX9" fmla="*/ 497825 w 528837"/>
                <a:gd name="connsiteY9" fmla="*/ 485071 h 525894"/>
                <a:gd name="connsiteX10" fmla="*/ 463604 w 528837"/>
                <a:gd name="connsiteY10" fmla="*/ 466861 h 525894"/>
                <a:gd name="connsiteX11" fmla="*/ 428813 w 528837"/>
                <a:gd name="connsiteY11" fmla="*/ 485071 h 525894"/>
                <a:gd name="connsiteX12" fmla="*/ 423109 w 528837"/>
                <a:gd name="connsiteY12" fmla="*/ 484502 h 525894"/>
                <a:gd name="connsiteX13" fmla="*/ 420828 w 528837"/>
                <a:gd name="connsiteY13" fmla="*/ 479380 h 525894"/>
                <a:gd name="connsiteX14" fmla="*/ 427672 w 528837"/>
                <a:gd name="connsiteY14" fmla="*/ 440683 h 525894"/>
                <a:gd name="connsiteX15" fmla="*/ 399725 w 528837"/>
                <a:gd name="connsiteY15" fmla="*/ 413367 h 525894"/>
                <a:gd name="connsiteX16" fmla="*/ 398014 w 528837"/>
                <a:gd name="connsiteY16" fmla="*/ 408245 h 525894"/>
                <a:gd name="connsiteX17" fmla="*/ 402576 w 528837"/>
                <a:gd name="connsiteY17" fmla="*/ 404831 h 525894"/>
                <a:gd name="connsiteX18" fmla="*/ 441360 w 528837"/>
                <a:gd name="connsiteY18" fmla="*/ 399140 h 525894"/>
                <a:gd name="connsiteX19" fmla="*/ 458471 w 528837"/>
                <a:gd name="connsiteY19" fmla="*/ 363857 h 525894"/>
                <a:gd name="connsiteX20" fmla="*/ 463604 w 528837"/>
                <a:gd name="connsiteY20" fmla="*/ 361011 h 525894"/>
                <a:gd name="connsiteX21" fmla="*/ 308013 w 528837"/>
                <a:gd name="connsiteY21" fmla="*/ 361011 h 525894"/>
                <a:gd name="connsiteX22" fmla="*/ 312576 w 528837"/>
                <a:gd name="connsiteY22" fmla="*/ 363857 h 525894"/>
                <a:gd name="connsiteX23" fmla="*/ 330260 w 528837"/>
                <a:gd name="connsiteY23" fmla="*/ 399140 h 525894"/>
                <a:gd name="connsiteX24" fmla="*/ 369051 w 528837"/>
                <a:gd name="connsiteY24" fmla="*/ 404831 h 525894"/>
                <a:gd name="connsiteX25" fmla="*/ 373044 w 528837"/>
                <a:gd name="connsiteY25" fmla="*/ 408245 h 525894"/>
                <a:gd name="connsiteX26" fmla="*/ 371903 w 528837"/>
                <a:gd name="connsiteY26" fmla="*/ 413367 h 525894"/>
                <a:gd name="connsiteX27" fmla="*/ 343951 w 528837"/>
                <a:gd name="connsiteY27" fmla="*/ 440683 h 525894"/>
                <a:gd name="connsiteX28" fmla="*/ 350226 w 528837"/>
                <a:gd name="connsiteY28" fmla="*/ 479380 h 525894"/>
                <a:gd name="connsiteX29" fmla="*/ 348515 w 528837"/>
                <a:gd name="connsiteY29" fmla="*/ 484502 h 525894"/>
                <a:gd name="connsiteX30" fmla="*/ 342810 w 528837"/>
                <a:gd name="connsiteY30" fmla="*/ 485071 h 525894"/>
                <a:gd name="connsiteX31" fmla="*/ 308013 w 528837"/>
                <a:gd name="connsiteY31" fmla="*/ 466861 h 525894"/>
                <a:gd name="connsiteX32" fmla="*/ 273215 w 528837"/>
                <a:gd name="connsiteY32" fmla="*/ 485071 h 525894"/>
                <a:gd name="connsiteX33" fmla="*/ 267511 w 528837"/>
                <a:gd name="connsiteY33" fmla="*/ 484502 h 525894"/>
                <a:gd name="connsiteX34" fmla="*/ 265800 w 528837"/>
                <a:gd name="connsiteY34" fmla="*/ 479380 h 525894"/>
                <a:gd name="connsiteX35" fmla="*/ 272075 w 528837"/>
                <a:gd name="connsiteY35" fmla="*/ 440683 h 525894"/>
                <a:gd name="connsiteX36" fmla="*/ 244123 w 528837"/>
                <a:gd name="connsiteY36" fmla="*/ 413367 h 525894"/>
                <a:gd name="connsiteX37" fmla="*/ 242982 w 528837"/>
                <a:gd name="connsiteY37" fmla="*/ 408245 h 525894"/>
                <a:gd name="connsiteX38" fmla="*/ 246975 w 528837"/>
                <a:gd name="connsiteY38" fmla="*/ 404831 h 525894"/>
                <a:gd name="connsiteX39" fmla="*/ 285765 w 528837"/>
                <a:gd name="connsiteY39" fmla="*/ 399140 h 525894"/>
                <a:gd name="connsiteX40" fmla="*/ 303449 w 528837"/>
                <a:gd name="connsiteY40" fmla="*/ 363857 h 525894"/>
                <a:gd name="connsiteX41" fmla="*/ 308013 w 528837"/>
                <a:gd name="connsiteY41" fmla="*/ 361011 h 525894"/>
                <a:gd name="connsiteX42" fmla="*/ 173924 w 528837"/>
                <a:gd name="connsiteY42" fmla="*/ 261878 h 525894"/>
                <a:gd name="connsiteX43" fmla="*/ 155106 w 528837"/>
                <a:gd name="connsiteY43" fmla="*/ 322190 h 525894"/>
                <a:gd name="connsiteX44" fmla="*/ 154536 w 528837"/>
                <a:gd name="connsiteY44" fmla="*/ 326742 h 525894"/>
                <a:gd name="connsiteX45" fmla="*/ 174494 w 528837"/>
                <a:gd name="connsiteY45" fmla="*/ 410950 h 525894"/>
                <a:gd name="connsiteX46" fmla="*/ 174494 w 528837"/>
                <a:gd name="connsiteY46" fmla="*/ 410381 h 525894"/>
                <a:gd name="connsiteX47" fmla="*/ 192742 w 528837"/>
                <a:gd name="connsiteY47" fmla="*/ 326742 h 525894"/>
                <a:gd name="connsiteX48" fmla="*/ 192742 w 528837"/>
                <a:gd name="connsiteY48" fmla="*/ 322190 h 525894"/>
                <a:gd name="connsiteX49" fmla="*/ 175065 w 528837"/>
                <a:gd name="connsiteY49" fmla="*/ 263016 h 525894"/>
                <a:gd name="connsiteX50" fmla="*/ 200155 w 528837"/>
                <a:gd name="connsiteY50" fmla="*/ 297155 h 525894"/>
                <a:gd name="connsiteX51" fmla="*/ 222965 w 528837"/>
                <a:gd name="connsiteY51" fmla="*/ 265292 h 525894"/>
                <a:gd name="connsiteX52" fmla="*/ 232089 w 528837"/>
                <a:gd name="connsiteY52" fmla="*/ 261878 h 525894"/>
                <a:gd name="connsiteX53" fmla="*/ 301658 w 528837"/>
                <a:gd name="connsiteY53" fmla="*/ 305689 h 525894"/>
                <a:gd name="connsiteX54" fmla="*/ 331881 w 528837"/>
                <a:gd name="connsiteY54" fmla="*/ 370553 h 525894"/>
                <a:gd name="connsiteX55" fmla="*/ 321047 w 528837"/>
                <a:gd name="connsiteY55" fmla="*/ 348932 h 525894"/>
                <a:gd name="connsiteX56" fmla="*/ 308501 w 528837"/>
                <a:gd name="connsiteY56" fmla="*/ 341535 h 525894"/>
                <a:gd name="connsiteX57" fmla="*/ 295956 w 528837"/>
                <a:gd name="connsiteY57" fmla="*/ 348932 h 525894"/>
                <a:gd name="connsiteX58" fmla="*/ 277138 w 528837"/>
                <a:gd name="connsiteY58" fmla="*/ 387053 h 525894"/>
                <a:gd name="connsiteX59" fmla="*/ 234940 w 528837"/>
                <a:gd name="connsiteY59" fmla="*/ 393312 h 525894"/>
                <a:gd name="connsiteX60" fmla="*/ 223535 w 528837"/>
                <a:gd name="connsiteY60" fmla="*/ 402984 h 525894"/>
                <a:gd name="connsiteX61" fmla="*/ 227527 w 528837"/>
                <a:gd name="connsiteY61" fmla="*/ 416640 h 525894"/>
                <a:gd name="connsiteX62" fmla="*/ 257750 w 528837"/>
                <a:gd name="connsiteY62" fmla="*/ 446796 h 525894"/>
                <a:gd name="connsiteX63" fmla="*/ 250907 w 528837"/>
                <a:gd name="connsiteY63" fmla="*/ 488331 h 525894"/>
                <a:gd name="connsiteX64" fmla="*/ 256039 w 528837"/>
                <a:gd name="connsiteY64" fmla="*/ 501986 h 525894"/>
                <a:gd name="connsiteX65" fmla="*/ 264593 w 528837"/>
                <a:gd name="connsiteY65" fmla="*/ 504831 h 525894"/>
                <a:gd name="connsiteX66" fmla="*/ 270865 w 528837"/>
                <a:gd name="connsiteY66" fmla="*/ 503124 h 525894"/>
                <a:gd name="connsiteX67" fmla="*/ 308501 w 528837"/>
                <a:gd name="connsiteY67" fmla="*/ 483210 h 525894"/>
                <a:gd name="connsiteX68" fmla="*/ 346137 w 528837"/>
                <a:gd name="connsiteY68" fmla="*/ 503124 h 525894"/>
                <a:gd name="connsiteX69" fmla="*/ 352410 w 528837"/>
                <a:gd name="connsiteY69" fmla="*/ 504831 h 525894"/>
                <a:gd name="connsiteX70" fmla="*/ 355261 w 528837"/>
                <a:gd name="connsiteY70" fmla="*/ 504262 h 525894"/>
                <a:gd name="connsiteX71" fmla="*/ 317055 w 528837"/>
                <a:gd name="connsiteY71" fmla="*/ 525883 h 525894"/>
                <a:gd name="connsiteX72" fmla="*/ 37636 w 528837"/>
                <a:gd name="connsiteY72" fmla="*/ 525883 h 525894"/>
                <a:gd name="connsiteX73" fmla="*/ 1141 w 528837"/>
                <a:gd name="connsiteY73" fmla="*/ 495159 h 525894"/>
                <a:gd name="connsiteX74" fmla="*/ 0 w 528837"/>
                <a:gd name="connsiteY74" fmla="*/ 495159 h 525894"/>
                <a:gd name="connsiteX75" fmla="*/ 42198 w 528837"/>
                <a:gd name="connsiteY75" fmla="*/ 328448 h 525894"/>
                <a:gd name="connsiteX76" fmla="*/ 42768 w 528837"/>
                <a:gd name="connsiteY76" fmla="*/ 329017 h 525894"/>
                <a:gd name="connsiteX77" fmla="*/ 50182 w 528837"/>
                <a:gd name="connsiteY77" fmla="*/ 313086 h 525894"/>
                <a:gd name="connsiteX78" fmla="*/ 49611 w 528837"/>
                <a:gd name="connsiteY78" fmla="*/ 313086 h 525894"/>
                <a:gd name="connsiteX79" fmla="*/ 53033 w 528837"/>
                <a:gd name="connsiteY79" fmla="*/ 306827 h 525894"/>
                <a:gd name="connsiteX80" fmla="*/ 54173 w 528837"/>
                <a:gd name="connsiteY80" fmla="*/ 305689 h 525894"/>
                <a:gd name="connsiteX81" fmla="*/ 55884 w 528837"/>
                <a:gd name="connsiteY81" fmla="*/ 303414 h 525894"/>
                <a:gd name="connsiteX82" fmla="*/ 115189 w 528837"/>
                <a:gd name="connsiteY82" fmla="*/ 264154 h 525894"/>
                <a:gd name="connsiteX83" fmla="*/ 124883 w 528837"/>
                <a:gd name="connsiteY83" fmla="*/ 267568 h 525894"/>
                <a:gd name="connsiteX84" fmla="*/ 147693 w 528837"/>
                <a:gd name="connsiteY84" fmla="*/ 298293 h 525894"/>
                <a:gd name="connsiteX85" fmla="*/ 173924 w 528837"/>
                <a:gd name="connsiteY85" fmla="*/ 261878 h 525894"/>
                <a:gd name="connsiteX86" fmla="*/ 381420 w 528837"/>
                <a:gd name="connsiteY86" fmla="*/ 227618 h 525894"/>
                <a:gd name="connsiteX87" fmla="*/ 385983 w 528837"/>
                <a:gd name="connsiteY87" fmla="*/ 231032 h 525894"/>
                <a:gd name="connsiteX88" fmla="*/ 403667 w 528837"/>
                <a:gd name="connsiteY88" fmla="*/ 265740 h 525894"/>
                <a:gd name="connsiteX89" fmla="*/ 442458 w 528837"/>
                <a:gd name="connsiteY89" fmla="*/ 271430 h 525894"/>
                <a:gd name="connsiteX90" fmla="*/ 446451 w 528837"/>
                <a:gd name="connsiteY90" fmla="*/ 274844 h 525894"/>
                <a:gd name="connsiteX91" fmla="*/ 445310 w 528837"/>
                <a:gd name="connsiteY91" fmla="*/ 280534 h 525894"/>
                <a:gd name="connsiteX92" fmla="*/ 417358 w 528837"/>
                <a:gd name="connsiteY92" fmla="*/ 307845 h 525894"/>
                <a:gd name="connsiteX93" fmla="*/ 423633 w 528837"/>
                <a:gd name="connsiteY93" fmla="*/ 345966 h 525894"/>
                <a:gd name="connsiteX94" fmla="*/ 421922 w 528837"/>
                <a:gd name="connsiteY94" fmla="*/ 351087 h 525894"/>
                <a:gd name="connsiteX95" fmla="*/ 416217 w 528837"/>
                <a:gd name="connsiteY95" fmla="*/ 351656 h 525894"/>
                <a:gd name="connsiteX96" fmla="*/ 381420 w 528837"/>
                <a:gd name="connsiteY96" fmla="*/ 333449 h 525894"/>
                <a:gd name="connsiteX97" fmla="*/ 346622 w 528837"/>
                <a:gd name="connsiteY97" fmla="*/ 351656 h 525894"/>
                <a:gd name="connsiteX98" fmla="*/ 341488 w 528837"/>
                <a:gd name="connsiteY98" fmla="*/ 351087 h 525894"/>
                <a:gd name="connsiteX99" fmla="*/ 339207 w 528837"/>
                <a:gd name="connsiteY99" fmla="*/ 345966 h 525894"/>
                <a:gd name="connsiteX100" fmla="*/ 345482 w 528837"/>
                <a:gd name="connsiteY100" fmla="*/ 307845 h 525894"/>
                <a:gd name="connsiteX101" fmla="*/ 317530 w 528837"/>
                <a:gd name="connsiteY101" fmla="*/ 280534 h 525894"/>
                <a:gd name="connsiteX102" fmla="*/ 316389 w 528837"/>
                <a:gd name="connsiteY102" fmla="*/ 274844 h 525894"/>
                <a:gd name="connsiteX103" fmla="*/ 320382 w 528837"/>
                <a:gd name="connsiteY103" fmla="*/ 271430 h 525894"/>
                <a:gd name="connsiteX104" fmla="*/ 359172 w 528837"/>
                <a:gd name="connsiteY104" fmla="*/ 265740 h 525894"/>
                <a:gd name="connsiteX105" fmla="*/ 376856 w 528837"/>
                <a:gd name="connsiteY105" fmla="*/ 230463 h 525894"/>
                <a:gd name="connsiteX106" fmla="*/ 381420 w 528837"/>
                <a:gd name="connsiteY106" fmla="*/ 227618 h 525894"/>
                <a:gd name="connsiteX107" fmla="*/ 173112 w 528837"/>
                <a:gd name="connsiteY107" fmla="*/ 0 h 525894"/>
                <a:gd name="connsiteX108" fmla="*/ 295550 w 528837"/>
                <a:gd name="connsiteY108" fmla="*/ 121753 h 525894"/>
                <a:gd name="connsiteX109" fmla="*/ 173112 w 528837"/>
                <a:gd name="connsiteY109" fmla="*/ 243506 h 525894"/>
                <a:gd name="connsiteX110" fmla="*/ 50674 w 528837"/>
                <a:gd name="connsiteY110" fmla="*/ 121753 h 525894"/>
                <a:gd name="connsiteX111" fmla="*/ 173112 w 528837"/>
                <a:gd name="connsiteY111" fmla="*/ 0 h 52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528837" h="525894">
                  <a:moveTo>
                    <a:pt x="463604" y="361011"/>
                  </a:moveTo>
                  <a:cubicBezTo>
                    <a:pt x="465315" y="361011"/>
                    <a:pt x="467026" y="362149"/>
                    <a:pt x="468167" y="363857"/>
                  </a:cubicBezTo>
                  <a:cubicBezTo>
                    <a:pt x="485277" y="399140"/>
                    <a:pt x="485277" y="399140"/>
                    <a:pt x="485277" y="399140"/>
                  </a:cubicBezTo>
                  <a:cubicBezTo>
                    <a:pt x="524061" y="404831"/>
                    <a:pt x="524061" y="404831"/>
                    <a:pt x="524061" y="404831"/>
                  </a:cubicBezTo>
                  <a:cubicBezTo>
                    <a:pt x="526342" y="404831"/>
                    <a:pt x="528054" y="405969"/>
                    <a:pt x="528624" y="408245"/>
                  </a:cubicBezTo>
                  <a:cubicBezTo>
                    <a:pt x="529194" y="409952"/>
                    <a:pt x="528624" y="412229"/>
                    <a:pt x="526913" y="413367"/>
                  </a:cubicBezTo>
                  <a:cubicBezTo>
                    <a:pt x="498966" y="440683"/>
                    <a:pt x="498966" y="440683"/>
                    <a:pt x="498966" y="440683"/>
                  </a:cubicBezTo>
                  <a:cubicBezTo>
                    <a:pt x="505810" y="479380"/>
                    <a:pt x="505810" y="479380"/>
                    <a:pt x="505810" y="479380"/>
                  </a:cubicBezTo>
                  <a:cubicBezTo>
                    <a:pt x="505810" y="481088"/>
                    <a:pt x="505240" y="483364"/>
                    <a:pt x="503528" y="484502"/>
                  </a:cubicBezTo>
                  <a:cubicBezTo>
                    <a:pt x="501817" y="485640"/>
                    <a:pt x="500106" y="485640"/>
                    <a:pt x="497825" y="485071"/>
                  </a:cubicBezTo>
                  <a:cubicBezTo>
                    <a:pt x="463604" y="466861"/>
                    <a:pt x="463604" y="466861"/>
                    <a:pt x="463604" y="466861"/>
                  </a:cubicBezTo>
                  <a:cubicBezTo>
                    <a:pt x="428813" y="485071"/>
                    <a:pt x="428813" y="485071"/>
                    <a:pt x="428813" y="485071"/>
                  </a:cubicBezTo>
                  <a:cubicBezTo>
                    <a:pt x="427101" y="485640"/>
                    <a:pt x="424820" y="485640"/>
                    <a:pt x="423109" y="484502"/>
                  </a:cubicBezTo>
                  <a:cubicBezTo>
                    <a:pt x="421398" y="483364"/>
                    <a:pt x="420828" y="481088"/>
                    <a:pt x="420828" y="479380"/>
                  </a:cubicBezTo>
                  <a:cubicBezTo>
                    <a:pt x="427672" y="440683"/>
                    <a:pt x="427672" y="440683"/>
                    <a:pt x="427672" y="440683"/>
                  </a:cubicBezTo>
                  <a:cubicBezTo>
                    <a:pt x="399725" y="413367"/>
                    <a:pt x="399725" y="413367"/>
                    <a:pt x="399725" y="413367"/>
                  </a:cubicBezTo>
                  <a:cubicBezTo>
                    <a:pt x="398014" y="412229"/>
                    <a:pt x="397443" y="409952"/>
                    <a:pt x="398014" y="408245"/>
                  </a:cubicBezTo>
                  <a:cubicBezTo>
                    <a:pt x="398584" y="405969"/>
                    <a:pt x="400295" y="404831"/>
                    <a:pt x="402576" y="404831"/>
                  </a:cubicBezTo>
                  <a:cubicBezTo>
                    <a:pt x="441360" y="399140"/>
                    <a:pt x="441360" y="399140"/>
                    <a:pt x="441360" y="399140"/>
                  </a:cubicBezTo>
                  <a:cubicBezTo>
                    <a:pt x="458471" y="363857"/>
                    <a:pt x="458471" y="363857"/>
                    <a:pt x="458471" y="363857"/>
                  </a:cubicBezTo>
                  <a:cubicBezTo>
                    <a:pt x="459611" y="362149"/>
                    <a:pt x="461323" y="361011"/>
                    <a:pt x="463604" y="361011"/>
                  </a:cubicBezTo>
                  <a:close/>
                  <a:moveTo>
                    <a:pt x="308013" y="361011"/>
                  </a:moveTo>
                  <a:cubicBezTo>
                    <a:pt x="310295" y="361011"/>
                    <a:pt x="312006" y="362149"/>
                    <a:pt x="312576" y="363857"/>
                  </a:cubicBezTo>
                  <a:cubicBezTo>
                    <a:pt x="330260" y="399140"/>
                    <a:pt x="330260" y="399140"/>
                    <a:pt x="330260" y="399140"/>
                  </a:cubicBezTo>
                  <a:cubicBezTo>
                    <a:pt x="369051" y="404831"/>
                    <a:pt x="369051" y="404831"/>
                    <a:pt x="369051" y="404831"/>
                  </a:cubicBezTo>
                  <a:cubicBezTo>
                    <a:pt x="370762" y="404831"/>
                    <a:pt x="372473" y="406538"/>
                    <a:pt x="373044" y="408245"/>
                  </a:cubicBezTo>
                  <a:cubicBezTo>
                    <a:pt x="373614" y="409952"/>
                    <a:pt x="373044" y="412229"/>
                    <a:pt x="371903" y="413367"/>
                  </a:cubicBezTo>
                  <a:cubicBezTo>
                    <a:pt x="343951" y="440683"/>
                    <a:pt x="343951" y="440683"/>
                    <a:pt x="343951" y="440683"/>
                  </a:cubicBezTo>
                  <a:cubicBezTo>
                    <a:pt x="350226" y="479380"/>
                    <a:pt x="350226" y="479380"/>
                    <a:pt x="350226" y="479380"/>
                  </a:cubicBezTo>
                  <a:cubicBezTo>
                    <a:pt x="350796" y="481088"/>
                    <a:pt x="349655" y="483364"/>
                    <a:pt x="348515" y="484502"/>
                  </a:cubicBezTo>
                  <a:cubicBezTo>
                    <a:pt x="346803" y="485640"/>
                    <a:pt x="344521" y="485640"/>
                    <a:pt x="342810" y="485071"/>
                  </a:cubicBezTo>
                  <a:cubicBezTo>
                    <a:pt x="308013" y="466861"/>
                    <a:pt x="308013" y="466861"/>
                    <a:pt x="308013" y="466861"/>
                  </a:cubicBezTo>
                  <a:cubicBezTo>
                    <a:pt x="273215" y="485071"/>
                    <a:pt x="273215" y="485071"/>
                    <a:pt x="273215" y="485071"/>
                  </a:cubicBezTo>
                  <a:cubicBezTo>
                    <a:pt x="271504" y="485640"/>
                    <a:pt x="269222" y="485640"/>
                    <a:pt x="267511" y="484502"/>
                  </a:cubicBezTo>
                  <a:cubicBezTo>
                    <a:pt x="266370" y="483364"/>
                    <a:pt x="265229" y="481657"/>
                    <a:pt x="265800" y="479380"/>
                  </a:cubicBezTo>
                  <a:cubicBezTo>
                    <a:pt x="272075" y="440683"/>
                    <a:pt x="272075" y="440683"/>
                    <a:pt x="272075" y="440683"/>
                  </a:cubicBezTo>
                  <a:cubicBezTo>
                    <a:pt x="244123" y="413367"/>
                    <a:pt x="244123" y="413367"/>
                    <a:pt x="244123" y="413367"/>
                  </a:cubicBezTo>
                  <a:cubicBezTo>
                    <a:pt x="242982" y="412229"/>
                    <a:pt x="242411" y="409952"/>
                    <a:pt x="242982" y="408245"/>
                  </a:cubicBezTo>
                  <a:cubicBezTo>
                    <a:pt x="243552" y="406538"/>
                    <a:pt x="245263" y="404831"/>
                    <a:pt x="246975" y="404831"/>
                  </a:cubicBezTo>
                  <a:cubicBezTo>
                    <a:pt x="285765" y="399140"/>
                    <a:pt x="285765" y="399140"/>
                    <a:pt x="285765" y="399140"/>
                  </a:cubicBezTo>
                  <a:cubicBezTo>
                    <a:pt x="303449" y="363857"/>
                    <a:pt x="303449" y="363857"/>
                    <a:pt x="303449" y="363857"/>
                  </a:cubicBezTo>
                  <a:cubicBezTo>
                    <a:pt x="304020" y="362149"/>
                    <a:pt x="306301" y="361011"/>
                    <a:pt x="308013" y="361011"/>
                  </a:cubicBezTo>
                  <a:close/>
                  <a:moveTo>
                    <a:pt x="173924" y="261878"/>
                  </a:moveTo>
                  <a:cubicBezTo>
                    <a:pt x="173924" y="261878"/>
                    <a:pt x="173924" y="261878"/>
                    <a:pt x="155106" y="322190"/>
                  </a:cubicBezTo>
                  <a:cubicBezTo>
                    <a:pt x="154536" y="323328"/>
                    <a:pt x="154536" y="325035"/>
                    <a:pt x="154536" y="326742"/>
                  </a:cubicBezTo>
                  <a:cubicBezTo>
                    <a:pt x="154536" y="326742"/>
                    <a:pt x="154536" y="326742"/>
                    <a:pt x="174494" y="410950"/>
                  </a:cubicBezTo>
                  <a:lnTo>
                    <a:pt x="174494" y="410381"/>
                  </a:lnTo>
                  <a:cubicBezTo>
                    <a:pt x="174494" y="410381"/>
                    <a:pt x="174494" y="410381"/>
                    <a:pt x="192742" y="326742"/>
                  </a:cubicBezTo>
                  <a:cubicBezTo>
                    <a:pt x="192742" y="325035"/>
                    <a:pt x="192742" y="323897"/>
                    <a:pt x="192742" y="322190"/>
                  </a:cubicBezTo>
                  <a:cubicBezTo>
                    <a:pt x="192742" y="322190"/>
                    <a:pt x="192742" y="322190"/>
                    <a:pt x="175065" y="263016"/>
                  </a:cubicBezTo>
                  <a:cubicBezTo>
                    <a:pt x="175065" y="263016"/>
                    <a:pt x="175065" y="263016"/>
                    <a:pt x="200155" y="297155"/>
                  </a:cubicBezTo>
                  <a:cubicBezTo>
                    <a:pt x="200155" y="297155"/>
                    <a:pt x="200155" y="297155"/>
                    <a:pt x="222965" y="265292"/>
                  </a:cubicBezTo>
                  <a:cubicBezTo>
                    <a:pt x="225246" y="262447"/>
                    <a:pt x="228667" y="261309"/>
                    <a:pt x="232089" y="261878"/>
                  </a:cubicBezTo>
                  <a:cubicBezTo>
                    <a:pt x="254899" y="265292"/>
                    <a:pt x="283981" y="276103"/>
                    <a:pt x="301658" y="305689"/>
                  </a:cubicBezTo>
                  <a:cubicBezTo>
                    <a:pt x="313634" y="320483"/>
                    <a:pt x="323328" y="344949"/>
                    <a:pt x="331881" y="370553"/>
                  </a:cubicBezTo>
                  <a:cubicBezTo>
                    <a:pt x="331881" y="370553"/>
                    <a:pt x="331881" y="370553"/>
                    <a:pt x="321047" y="348932"/>
                  </a:cubicBezTo>
                  <a:cubicBezTo>
                    <a:pt x="318766" y="344380"/>
                    <a:pt x="313634" y="341535"/>
                    <a:pt x="308501" y="341535"/>
                  </a:cubicBezTo>
                  <a:cubicBezTo>
                    <a:pt x="303369" y="341535"/>
                    <a:pt x="298237" y="344380"/>
                    <a:pt x="295956" y="348932"/>
                  </a:cubicBezTo>
                  <a:cubicBezTo>
                    <a:pt x="295956" y="348932"/>
                    <a:pt x="295956" y="348932"/>
                    <a:pt x="277138" y="387053"/>
                  </a:cubicBezTo>
                  <a:cubicBezTo>
                    <a:pt x="277138" y="387053"/>
                    <a:pt x="277138" y="387053"/>
                    <a:pt x="234940" y="393312"/>
                  </a:cubicBezTo>
                  <a:cubicBezTo>
                    <a:pt x="229808" y="393881"/>
                    <a:pt x="225246" y="397864"/>
                    <a:pt x="223535" y="402984"/>
                  </a:cubicBezTo>
                  <a:cubicBezTo>
                    <a:pt x="222395" y="407536"/>
                    <a:pt x="223535" y="413226"/>
                    <a:pt x="227527" y="416640"/>
                  </a:cubicBezTo>
                  <a:cubicBezTo>
                    <a:pt x="227527" y="416640"/>
                    <a:pt x="227527" y="416640"/>
                    <a:pt x="257750" y="446796"/>
                  </a:cubicBezTo>
                  <a:cubicBezTo>
                    <a:pt x="257750" y="446796"/>
                    <a:pt x="257750" y="446796"/>
                    <a:pt x="250907" y="488331"/>
                  </a:cubicBezTo>
                  <a:cubicBezTo>
                    <a:pt x="249766" y="493452"/>
                    <a:pt x="252047" y="499141"/>
                    <a:pt x="256039" y="501986"/>
                  </a:cubicBezTo>
                  <a:cubicBezTo>
                    <a:pt x="258320" y="503693"/>
                    <a:pt x="261171" y="504831"/>
                    <a:pt x="264593" y="504831"/>
                  </a:cubicBezTo>
                  <a:cubicBezTo>
                    <a:pt x="266874" y="504831"/>
                    <a:pt x="268584" y="504262"/>
                    <a:pt x="270865" y="503124"/>
                  </a:cubicBezTo>
                  <a:cubicBezTo>
                    <a:pt x="270865" y="503124"/>
                    <a:pt x="270865" y="503124"/>
                    <a:pt x="308501" y="483210"/>
                  </a:cubicBezTo>
                  <a:cubicBezTo>
                    <a:pt x="308501" y="483210"/>
                    <a:pt x="308501" y="483210"/>
                    <a:pt x="346137" y="503124"/>
                  </a:cubicBezTo>
                  <a:cubicBezTo>
                    <a:pt x="348418" y="504262"/>
                    <a:pt x="350129" y="504831"/>
                    <a:pt x="352410" y="504831"/>
                  </a:cubicBezTo>
                  <a:cubicBezTo>
                    <a:pt x="353551" y="504831"/>
                    <a:pt x="354691" y="504831"/>
                    <a:pt x="355261" y="504262"/>
                  </a:cubicBezTo>
                  <a:cubicBezTo>
                    <a:pt x="346137" y="526452"/>
                    <a:pt x="317055" y="525883"/>
                    <a:pt x="317055" y="525883"/>
                  </a:cubicBezTo>
                  <a:cubicBezTo>
                    <a:pt x="317055" y="525883"/>
                    <a:pt x="317055" y="525883"/>
                    <a:pt x="37636" y="525883"/>
                  </a:cubicBezTo>
                  <a:cubicBezTo>
                    <a:pt x="5132" y="526452"/>
                    <a:pt x="1141" y="505400"/>
                    <a:pt x="1141" y="495159"/>
                  </a:cubicBezTo>
                  <a:cubicBezTo>
                    <a:pt x="1141" y="495159"/>
                    <a:pt x="1141" y="495159"/>
                    <a:pt x="0" y="495159"/>
                  </a:cubicBezTo>
                  <a:cubicBezTo>
                    <a:pt x="0" y="485486"/>
                    <a:pt x="19959" y="380794"/>
                    <a:pt x="42198" y="328448"/>
                  </a:cubicBezTo>
                  <a:cubicBezTo>
                    <a:pt x="42198" y="328448"/>
                    <a:pt x="42768" y="328448"/>
                    <a:pt x="42768" y="329017"/>
                  </a:cubicBezTo>
                  <a:cubicBezTo>
                    <a:pt x="45049" y="323328"/>
                    <a:pt x="47901" y="317638"/>
                    <a:pt x="50182" y="313086"/>
                  </a:cubicBezTo>
                  <a:cubicBezTo>
                    <a:pt x="50182" y="313086"/>
                    <a:pt x="49611" y="313086"/>
                    <a:pt x="49611" y="313086"/>
                  </a:cubicBezTo>
                  <a:cubicBezTo>
                    <a:pt x="50752" y="310810"/>
                    <a:pt x="51892" y="309103"/>
                    <a:pt x="53033" y="306827"/>
                  </a:cubicBezTo>
                  <a:cubicBezTo>
                    <a:pt x="53603" y="306827"/>
                    <a:pt x="54173" y="306258"/>
                    <a:pt x="54173" y="305689"/>
                  </a:cubicBezTo>
                  <a:cubicBezTo>
                    <a:pt x="54744" y="305120"/>
                    <a:pt x="55314" y="304551"/>
                    <a:pt x="55884" y="303414"/>
                  </a:cubicBezTo>
                  <a:cubicBezTo>
                    <a:pt x="72991" y="279516"/>
                    <a:pt x="96941" y="268706"/>
                    <a:pt x="115189" y="264154"/>
                  </a:cubicBezTo>
                  <a:cubicBezTo>
                    <a:pt x="118611" y="263016"/>
                    <a:pt x="122602" y="264723"/>
                    <a:pt x="124883" y="267568"/>
                  </a:cubicBezTo>
                  <a:cubicBezTo>
                    <a:pt x="124883" y="267568"/>
                    <a:pt x="124883" y="267568"/>
                    <a:pt x="147693" y="298293"/>
                  </a:cubicBezTo>
                  <a:cubicBezTo>
                    <a:pt x="147693" y="298293"/>
                    <a:pt x="147693" y="298293"/>
                    <a:pt x="173924" y="261878"/>
                  </a:cubicBezTo>
                  <a:close/>
                  <a:moveTo>
                    <a:pt x="381420" y="227618"/>
                  </a:moveTo>
                  <a:cubicBezTo>
                    <a:pt x="383702" y="227618"/>
                    <a:pt x="385413" y="228756"/>
                    <a:pt x="385983" y="231032"/>
                  </a:cubicBezTo>
                  <a:cubicBezTo>
                    <a:pt x="403667" y="265740"/>
                    <a:pt x="403667" y="265740"/>
                    <a:pt x="403667" y="265740"/>
                  </a:cubicBezTo>
                  <a:cubicBezTo>
                    <a:pt x="442458" y="271430"/>
                    <a:pt x="442458" y="271430"/>
                    <a:pt x="442458" y="271430"/>
                  </a:cubicBezTo>
                  <a:cubicBezTo>
                    <a:pt x="444169" y="271430"/>
                    <a:pt x="445880" y="273137"/>
                    <a:pt x="446451" y="274844"/>
                  </a:cubicBezTo>
                  <a:cubicBezTo>
                    <a:pt x="447021" y="277120"/>
                    <a:pt x="446451" y="278827"/>
                    <a:pt x="445310" y="280534"/>
                  </a:cubicBezTo>
                  <a:cubicBezTo>
                    <a:pt x="417358" y="307845"/>
                    <a:pt x="417358" y="307845"/>
                    <a:pt x="417358" y="307845"/>
                  </a:cubicBezTo>
                  <a:cubicBezTo>
                    <a:pt x="423633" y="345966"/>
                    <a:pt x="423633" y="345966"/>
                    <a:pt x="423633" y="345966"/>
                  </a:cubicBezTo>
                  <a:cubicBezTo>
                    <a:pt x="424203" y="348242"/>
                    <a:pt x="423062" y="349949"/>
                    <a:pt x="421922" y="351087"/>
                  </a:cubicBezTo>
                  <a:cubicBezTo>
                    <a:pt x="420210" y="352794"/>
                    <a:pt x="417928" y="352794"/>
                    <a:pt x="416217" y="351656"/>
                  </a:cubicBezTo>
                  <a:cubicBezTo>
                    <a:pt x="381420" y="333449"/>
                    <a:pt x="381420" y="333449"/>
                    <a:pt x="381420" y="333449"/>
                  </a:cubicBezTo>
                  <a:cubicBezTo>
                    <a:pt x="346622" y="351656"/>
                    <a:pt x="346622" y="351656"/>
                    <a:pt x="346622" y="351656"/>
                  </a:cubicBezTo>
                  <a:cubicBezTo>
                    <a:pt x="344911" y="352794"/>
                    <a:pt x="342629" y="352794"/>
                    <a:pt x="341488" y="351087"/>
                  </a:cubicBezTo>
                  <a:cubicBezTo>
                    <a:pt x="339777" y="349949"/>
                    <a:pt x="338636" y="348242"/>
                    <a:pt x="339207" y="345966"/>
                  </a:cubicBezTo>
                  <a:cubicBezTo>
                    <a:pt x="345482" y="307845"/>
                    <a:pt x="345482" y="307845"/>
                    <a:pt x="345482" y="307845"/>
                  </a:cubicBezTo>
                  <a:cubicBezTo>
                    <a:pt x="317530" y="280534"/>
                    <a:pt x="317530" y="280534"/>
                    <a:pt x="317530" y="280534"/>
                  </a:cubicBezTo>
                  <a:cubicBezTo>
                    <a:pt x="316389" y="278827"/>
                    <a:pt x="315818" y="277120"/>
                    <a:pt x="316389" y="274844"/>
                  </a:cubicBezTo>
                  <a:cubicBezTo>
                    <a:pt x="316959" y="273137"/>
                    <a:pt x="318670" y="271430"/>
                    <a:pt x="320382" y="271430"/>
                  </a:cubicBezTo>
                  <a:cubicBezTo>
                    <a:pt x="359172" y="265740"/>
                    <a:pt x="359172" y="265740"/>
                    <a:pt x="359172" y="265740"/>
                  </a:cubicBezTo>
                  <a:cubicBezTo>
                    <a:pt x="376856" y="230463"/>
                    <a:pt x="376856" y="230463"/>
                    <a:pt x="376856" y="230463"/>
                  </a:cubicBezTo>
                  <a:cubicBezTo>
                    <a:pt x="377427" y="228756"/>
                    <a:pt x="379708" y="227618"/>
                    <a:pt x="381420" y="227618"/>
                  </a:cubicBezTo>
                  <a:close/>
                  <a:moveTo>
                    <a:pt x="173112" y="0"/>
                  </a:moveTo>
                  <a:cubicBezTo>
                    <a:pt x="240733" y="0"/>
                    <a:pt x="295550" y="54511"/>
                    <a:pt x="295550" y="121753"/>
                  </a:cubicBezTo>
                  <a:cubicBezTo>
                    <a:pt x="295550" y="188995"/>
                    <a:pt x="240733" y="243506"/>
                    <a:pt x="173112" y="243506"/>
                  </a:cubicBezTo>
                  <a:cubicBezTo>
                    <a:pt x="105491" y="243506"/>
                    <a:pt x="50674" y="188995"/>
                    <a:pt x="50674" y="121753"/>
                  </a:cubicBezTo>
                  <a:cubicBezTo>
                    <a:pt x="50674" y="54511"/>
                    <a:pt x="105491" y="0"/>
                    <a:pt x="173112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49402" y="2986569"/>
            <a:ext cx="2010474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D509F9E-9CCC-4B08-A75F-F704F92B1702}"/>
              </a:ext>
            </a:extLst>
          </p:cNvPr>
          <p:cNvCxnSpPr/>
          <p:nvPr/>
        </p:nvCxnSpPr>
        <p:spPr>
          <a:xfrm>
            <a:off x="4274212" y="2986569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D3008478-E478-4F7D-AFA0-924F8A43BE34}"/>
              </a:ext>
            </a:extLst>
          </p:cNvPr>
          <p:cNvCxnSpPr/>
          <p:nvPr/>
        </p:nvCxnSpPr>
        <p:spPr>
          <a:xfrm>
            <a:off x="6314235" y="2986569"/>
            <a:ext cx="2418286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52" name="燕尾形 51">
              <a:extLst>
                <a:ext uri="{FF2B5EF4-FFF2-40B4-BE49-F238E27FC236}">
                  <a16:creationId xmlns:a16="http://schemas.microsoft.com/office/drawing/2014/main" id="{FACC8357-3E01-4172-A297-743E1CB16D92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燕尾形 3">
              <a:extLst>
                <a:ext uri="{FF2B5EF4-FFF2-40B4-BE49-F238E27FC236}">
                  <a16:creationId xmlns:a16="http://schemas.microsoft.com/office/drawing/2014/main" id="{A50DD894-FF36-4124-A19B-816DD721AB6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en-US" altLang="zh-CN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Preparation principle in recession stage</a:t>
            </a:r>
          </a:p>
        </p:txBody>
      </p:sp>
      <p:sp>
        <p:nvSpPr>
          <p:cNvPr id="71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274211" y="1259589"/>
            <a:ext cx="1980000" cy="132598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Control stock volume</a:t>
            </a:r>
            <a:r>
              <a:rPr lang="zh-CN" altLang="en-US" sz="1000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：</a:t>
            </a:r>
            <a:endParaRPr lang="en-US" altLang="zh-CN" sz="1000" b="1" dirty="0">
              <a:solidFill>
                <a:srgbClr val="046A38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  <a:p>
            <a:pPr marL="180000" lvl="1">
              <a:lnSpc>
                <a:spcPct val="150000"/>
              </a:lnSpc>
            </a:pPr>
            <a:r>
              <a:rPr lang="en-US" altLang="zh-CN" sz="900" dirty="0">
                <a:cs typeface="+mn-ea"/>
                <a:sym typeface="+mn-lt"/>
              </a:rPr>
              <a:t>Consumption </a:t>
            </a:r>
            <a:r>
              <a:rPr lang="en-US" altLang="zh-CN" sz="900" dirty="0">
                <a:solidFill>
                  <a:srgbClr val="FF0000"/>
                </a:solidFill>
                <a:cs typeface="+mn-ea"/>
                <a:sym typeface="+mn-lt"/>
              </a:rPr>
              <a:t>drop rapidly</a:t>
            </a:r>
            <a:r>
              <a:rPr lang="zh-CN" altLang="en-US" sz="900" dirty="0">
                <a:cs typeface="+mn-ea"/>
                <a:sym typeface="+mn-lt"/>
              </a:rPr>
              <a:t>，</a:t>
            </a:r>
            <a:r>
              <a:rPr lang="en-US" altLang="zh-CN" sz="900" dirty="0">
                <a:cs typeface="+mn-ea"/>
                <a:sym typeface="+mn-lt"/>
              </a:rPr>
              <a:t>adjust safety stock strategy, control FG stock</a:t>
            </a:r>
          </a:p>
          <a:p>
            <a:pPr marL="180000" lvl="1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Promotion</a:t>
            </a:r>
            <a:endParaRPr lang="zh-CN" altLang="en-US" sz="1000" b="1" dirty="0">
              <a:solidFill>
                <a:srgbClr val="046A38"/>
              </a:solidFill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75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12912" y="3153866"/>
            <a:ext cx="2137115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Consumption trend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Safety stock strategy</a:t>
            </a:r>
          </a:p>
          <a:p>
            <a:pPr marL="35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900" dirty="0">
                <a:cs typeface="+mn-ea"/>
                <a:sym typeface="+mn-lt"/>
              </a:rPr>
              <a:t>Local material transportation time</a:t>
            </a:r>
          </a:p>
          <a:p>
            <a:pPr marL="35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900" dirty="0">
                <a:cs typeface="+mn-ea"/>
                <a:sym typeface="+mn-lt"/>
              </a:rPr>
              <a:t>Customs clearance and logistic time</a:t>
            </a:r>
          </a:p>
          <a:p>
            <a:pPr marL="35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900" dirty="0">
                <a:cs typeface="+mn-ea"/>
                <a:sym typeface="+mn-lt"/>
              </a:rPr>
              <a:t>Transporting cost</a:t>
            </a:r>
            <a:endParaRPr lang="zh-CN" altLang="en-US" sz="900" dirty="0">
              <a:cs typeface="+mn-ea"/>
              <a:sym typeface="+mn-lt"/>
            </a:endParaRPr>
          </a:p>
        </p:txBody>
      </p: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58634" y="4939656"/>
            <a:ext cx="2001242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274211" y="3153866"/>
            <a:ext cx="2107267" cy="1631494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dirty="0">
                <a:cs typeface="+mn-ea"/>
                <a:sym typeface="+mn-lt"/>
              </a:rPr>
              <a:t>Consumption drop rapidly</a:t>
            </a:r>
            <a:r>
              <a:rPr lang="zh-CN" altLang="en-US" sz="1000" dirty="0">
                <a:cs typeface="+mn-ea"/>
                <a:sym typeface="+mn-lt"/>
              </a:rPr>
              <a:t>，</a:t>
            </a:r>
            <a:r>
              <a:rPr lang="en-US" altLang="zh-CN" sz="1000" dirty="0">
                <a:cs typeface="+mn-ea"/>
                <a:sym typeface="+mn-lt"/>
              </a:rPr>
              <a:t>monitor stock status and focus on those with high consumption.</a:t>
            </a:r>
            <a:r>
              <a:rPr lang="zh-CN" altLang="en-US" sz="1000" dirty="0">
                <a:cs typeface="+mn-ea"/>
                <a:sym typeface="+mn-lt"/>
              </a:rPr>
              <a:t> </a:t>
            </a:r>
            <a:r>
              <a:rPr lang="en-US" altLang="zh-CN" sz="1000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Avoid sluggish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Pricing strategy on sluggish material</a:t>
            </a:r>
            <a:endParaRPr lang="zh-CN" altLang="en-US" sz="1000" b="1" dirty="0"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4274212" y="4939656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6314234" y="1218299"/>
            <a:ext cx="2244731" cy="1224087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Defective rate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Non-aftersales demand such as refurbishment</a:t>
            </a:r>
            <a:r>
              <a:rPr lang="zh-CN" altLang="en-US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、</a:t>
            </a: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demo machine</a:t>
            </a:r>
            <a:r>
              <a:rPr lang="zh-CN" altLang="en-US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、</a:t>
            </a: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key account refurbish demand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000" b="1" dirty="0"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2392139-F0A0-4CCA-924C-3188AE230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4459" y="3594567"/>
            <a:ext cx="984642" cy="1145652"/>
          </a:xfrm>
          <a:prstGeom prst="rect">
            <a:avLst/>
          </a:prstGeom>
        </p:spPr>
      </p:pic>
      <p:sp>
        <p:nvSpPr>
          <p:cNvPr id="41" name="two-arrows-fast-forward_57082">
            <a:hlinkClick r:id="rId4" action="ppaction://hlinksldjump"/>
            <a:extLst>
              <a:ext uri="{FF2B5EF4-FFF2-40B4-BE49-F238E27FC236}">
                <a16:creationId xmlns:a16="http://schemas.microsoft.com/office/drawing/2014/main" id="{3723D7E1-72AB-4F41-834E-157968D70E31}"/>
              </a:ext>
            </a:extLst>
          </p:cNvPr>
          <p:cNvSpPr>
            <a:spLocks noChangeAspect="1"/>
          </p:cNvSpPr>
          <p:nvPr/>
        </p:nvSpPr>
        <p:spPr bwMode="auto">
          <a:xfrm>
            <a:off x="8436643" y="415872"/>
            <a:ext cx="180274" cy="180000"/>
          </a:xfrm>
          <a:custGeom>
            <a:avLst/>
            <a:gdLst>
              <a:gd name="connsiteX0" fmla="*/ 247418 w 604251"/>
              <a:gd name="connsiteY0" fmla="*/ 179685 h 603334"/>
              <a:gd name="connsiteX1" fmla="*/ 266851 w 604251"/>
              <a:gd name="connsiteY1" fmla="*/ 186808 h 603334"/>
              <a:gd name="connsiteX2" fmla="*/ 382492 w 604251"/>
              <a:gd name="connsiteY2" fmla="*/ 270832 h 603334"/>
              <a:gd name="connsiteX3" fmla="*/ 398129 w 604251"/>
              <a:gd name="connsiteY3" fmla="*/ 301683 h 603334"/>
              <a:gd name="connsiteX4" fmla="*/ 382492 w 604251"/>
              <a:gd name="connsiteY4" fmla="*/ 332534 h 603334"/>
              <a:gd name="connsiteX5" fmla="*/ 266851 w 604251"/>
              <a:gd name="connsiteY5" fmla="*/ 416557 h 603334"/>
              <a:gd name="connsiteX6" fmla="*/ 244304 w 604251"/>
              <a:gd name="connsiteY6" fmla="*/ 423816 h 603334"/>
              <a:gd name="connsiteX7" fmla="*/ 227031 w 604251"/>
              <a:gd name="connsiteY7" fmla="*/ 419642 h 603334"/>
              <a:gd name="connsiteX8" fmla="*/ 206121 w 604251"/>
              <a:gd name="connsiteY8" fmla="*/ 385706 h 603334"/>
              <a:gd name="connsiteX9" fmla="*/ 206121 w 604251"/>
              <a:gd name="connsiteY9" fmla="*/ 217659 h 603334"/>
              <a:gd name="connsiteX10" fmla="*/ 227031 w 604251"/>
              <a:gd name="connsiteY10" fmla="*/ 183723 h 603334"/>
              <a:gd name="connsiteX11" fmla="*/ 247418 w 604251"/>
              <a:gd name="connsiteY11" fmla="*/ 179685 h 603334"/>
              <a:gd name="connsiteX12" fmla="*/ 302126 w 604251"/>
              <a:gd name="connsiteY12" fmla="*/ 55905 h 603334"/>
              <a:gd name="connsiteX13" fmla="*/ 55990 w 604251"/>
              <a:gd name="connsiteY13" fmla="*/ 301667 h 603334"/>
              <a:gd name="connsiteX14" fmla="*/ 302126 w 604251"/>
              <a:gd name="connsiteY14" fmla="*/ 547429 h 603334"/>
              <a:gd name="connsiteX15" fmla="*/ 548261 w 604251"/>
              <a:gd name="connsiteY15" fmla="*/ 301667 h 603334"/>
              <a:gd name="connsiteX16" fmla="*/ 302126 w 604251"/>
              <a:gd name="connsiteY16" fmla="*/ 55905 h 603334"/>
              <a:gd name="connsiteX17" fmla="*/ 302126 w 604251"/>
              <a:gd name="connsiteY17" fmla="*/ 0 h 603334"/>
              <a:gd name="connsiteX18" fmla="*/ 604251 w 604251"/>
              <a:gd name="connsiteY18" fmla="*/ 301667 h 603334"/>
              <a:gd name="connsiteX19" fmla="*/ 302126 w 604251"/>
              <a:gd name="connsiteY19" fmla="*/ 603334 h 603334"/>
              <a:gd name="connsiteX20" fmla="*/ 0 w 604251"/>
              <a:gd name="connsiteY20" fmla="*/ 301667 h 603334"/>
              <a:gd name="connsiteX21" fmla="*/ 302126 w 604251"/>
              <a:gd name="connsiteY21" fmla="*/ 0 h 60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04251" h="603334">
                <a:moveTo>
                  <a:pt x="247418" y="179685"/>
                </a:moveTo>
                <a:cubicBezTo>
                  <a:pt x="254305" y="180230"/>
                  <a:pt x="261033" y="182634"/>
                  <a:pt x="266851" y="186808"/>
                </a:cubicBezTo>
                <a:lnTo>
                  <a:pt x="382492" y="270832"/>
                </a:lnTo>
                <a:cubicBezTo>
                  <a:pt x="392311" y="278091"/>
                  <a:pt x="398129" y="289524"/>
                  <a:pt x="398129" y="301683"/>
                </a:cubicBezTo>
                <a:cubicBezTo>
                  <a:pt x="398129" y="313841"/>
                  <a:pt x="392311" y="325456"/>
                  <a:pt x="382492" y="332534"/>
                </a:cubicBezTo>
                <a:lnTo>
                  <a:pt x="266851" y="416557"/>
                </a:lnTo>
                <a:cubicBezTo>
                  <a:pt x="260305" y="421457"/>
                  <a:pt x="252305" y="423816"/>
                  <a:pt x="244304" y="423816"/>
                </a:cubicBezTo>
                <a:cubicBezTo>
                  <a:pt x="238486" y="423816"/>
                  <a:pt x="232486" y="422546"/>
                  <a:pt x="227031" y="419642"/>
                </a:cubicBezTo>
                <a:cubicBezTo>
                  <a:pt x="214303" y="413109"/>
                  <a:pt x="206121" y="400043"/>
                  <a:pt x="206121" y="385706"/>
                </a:cubicBezTo>
                <a:lnTo>
                  <a:pt x="206121" y="217659"/>
                </a:lnTo>
                <a:cubicBezTo>
                  <a:pt x="206121" y="203323"/>
                  <a:pt x="214303" y="190256"/>
                  <a:pt x="227031" y="183723"/>
                </a:cubicBezTo>
                <a:cubicBezTo>
                  <a:pt x="233486" y="180457"/>
                  <a:pt x="240532" y="179141"/>
                  <a:pt x="247418" y="179685"/>
                </a:cubicBezTo>
                <a:close/>
                <a:moveTo>
                  <a:pt x="302126" y="55905"/>
                </a:moveTo>
                <a:cubicBezTo>
                  <a:pt x="166514" y="55905"/>
                  <a:pt x="55990" y="166262"/>
                  <a:pt x="55990" y="301667"/>
                </a:cubicBezTo>
                <a:cubicBezTo>
                  <a:pt x="55990" y="437254"/>
                  <a:pt x="166514" y="547429"/>
                  <a:pt x="302126" y="547429"/>
                </a:cubicBezTo>
                <a:cubicBezTo>
                  <a:pt x="437918" y="547429"/>
                  <a:pt x="548261" y="437254"/>
                  <a:pt x="548261" y="301667"/>
                </a:cubicBezTo>
                <a:cubicBezTo>
                  <a:pt x="548261" y="166262"/>
                  <a:pt x="437918" y="55905"/>
                  <a:pt x="302126" y="55905"/>
                </a:cubicBezTo>
                <a:close/>
                <a:moveTo>
                  <a:pt x="302126" y="0"/>
                </a:moveTo>
                <a:cubicBezTo>
                  <a:pt x="468822" y="0"/>
                  <a:pt x="604251" y="135405"/>
                  <a:pt x="604251" y="301667"/>
                </a:cubicBezTo>
                <a:cubicBezTo>
                  <a:pt x="604251" y="468110"/>
                  <a:pt x="468822" y="603334"/>
                  <a:pt x="302126" y="603334"/>
                </a:cubicBezTo>
                <a:cubicBezTo>
                  <a:pt x="135611" y="603334"/>
                  <a:pt x="0" y="468110"/>
                  <a:pt x="0" y="301667"/>
                </a:cubicBezTo>
                <a:cubicBezTo>
                  <a:pt x="0" y="135405"/>
                  <a:pt x="135611" y="0"/>
                  <a:pt x="302126" y="0"/>
                </a:cubicBezTo>
                <a:close/>
              </a:path>
            </a:pathLst>
          </a:custGeom>
          <a:solidFill>
            <a:srgbClr val="CACAC8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ïṧľïḓé">
            <a:extLst>
              <a:ext uri="{FF2B5EF4-FFF2-40B4-BE49-F238E27FC236}">
                <a16:creationId xmlns:a16="http://schemas.microsoft.com/office/drawing/2014/main" id="{3E5576BF-7978-464E-AF1B-47EF7C5569C3}"/>
              </a:ext>
            </a:extLst>
          </p:cNvPr>
          <p:cNvSpPr/>
          <p:nvPr/>
        </p:nvSpPr>
        <p:spPr>
          <a:xfrm flipH="1">
            <a:off x="2202275" y="1264506"/>
            <a:ext cx="2277757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Accumulated shipment of phones/Repair rate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Consumption trend of different commodities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Overseas on hand stock</a:t>
            </a:r>
          </a:p>
        </p:txBody>
      </p:sp>
      <p:sp>
        <p:nvSpPr>
          <p:cNvPr id="43" name="íş1íḍé">
            <a:extLst>
              <a:ext uri="{FF2B5EF4-FFF2-40B4-BE49-F238E27FC236}">
                <a16:creationId xmlns:a16="http://schemas.microsoft.com/office/drawing/2014/main" id="{042B9D48-911C-4B9C-89E7-5509BB7D946B}"/>
              </a:ext>
            </a:extLst>
          </p:cNvPr>
          <p:cNvSpPr txBox="1"/>
          <p:nvPr/>
        </p:nvSpPr>
        <p:spPr>
          <a:xfrm flipH="1">
            <a:off x="6466661" y="2459871"/>
            <a:ext cx="2113434" cy="5266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8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Take irregular factors into consideration</a:t>
            </a:r>
          </a:p>
        </p:txBody>
      </p:sp>
      <p:sp>
        <p:nvSpPr>
          <p:cNvPr id="44" name="ïšḻidé">
            <a:extLst>
              <a:ext uri="{FF2B5EF4-FFF2-40B4-BE49-F238E27FC236}">
                <a16:creationId xmlns:a16="http://schemas.microsoft.com/office/drawing/2014/main" id="{E79EEE5A-AF1E-4930-83D0-1CEE0095E55F}"/>
              </a:ext>
            </a:extLst>
          </p:cNvPr>
          <p:cNvSpPr/>
          <p:nvPr/>
        </p:nvSpPr>
        <p:spPr>
          <a:xfrm flipH="1">
            <a:off x="42944" y="3895036"/>
            <a:ext cx="2167104" cy="450169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400" b="1" dirty="0">
                <a:solidFill>
                  <a:schemeClr val="accent3">
                    <a:lumMod val="7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Agents/Spare parts administrator</a:t>
            </a:r>
          </a:p>
        </p:txBody>
      </p:sp>
      <p:sp>
        <p:nvSpPr>
          <p:cNvPr id="37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2372660" y="2446993"/>
            <a:ext cx="2067588" cy="5266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Qty of current customer with phone on hand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*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estimated repair rate decides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future consumption</a:t>
            </a:r>
          </a:p>
        </p:txBody>
      </p:sp>
      <p:sp>
        <p:nvSpPr>
          <p:cNvPr id="39" name="iṧ1ídè">
            <a:extLst>
              <a:ext uri="{FF2B5EF4-FFF2-40B4-BE49-F238E27FC236}">
                <a16:creationId xmlns:a16="http://schemas.microsoft.com/office/drawing/2014/main" id="{711409A2-42BC-4B9A-BAF1-D45F6D79F8B3}"/>
              </a:ext>
            </a:extLst>
          </p:cNvPr>
          <p:cNvSpPr/>
          <p:nvPr/>
        </p:nvSpPr>
        <p:spPr>
          <a:xfrm flipH="1">
            <a:off x="6503381" y="3184222"/>
            <a:ext cx="1990231" cy="1358345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Monitoring consumption data is very critical during this stage.</a:t>
            </a:r>
          </a:p>
          <a:p>
            <a:pPr>
              <a:lnSpc>
                <a:spcPct val="150000"/>
              </a:lnSpc>
            </a:pPr>
            <a:r>
              <a:rPr lang="en-US" altLang="zh-CN" sz="10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Focus on controlling safety stock, avoid sluggish and </a:t>
            </a:r>
          </a:p>
          <a:p>
            <a:pPr>
              <a:lnSpc>
                <a:spcPct val="150000"/>
              </a:lnSpc>
            </a:pPr>
            <a:r>
              <a:rPr lang="en-US" altLang="zh-CN" sz="10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handle in time if any.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0840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şļîḋe">
            <a:extLst>
              <a:ext uri="{FF2B5EF4-FFF2-40B4-BE49-F238E27FC236}">
                <a16:creationId xmlns:a16="http://schemas.microsoft.com/office/drawing/2014/main" id="{34873BB6-73D9-4BEC-96F6-73BF8CF82CE9}"/>
              </a:ext>
            </a:extLst>
          </p:cNvPr>
          <p:cNvSpPr/>
          <p:nvPr/>
        </p:nvSpPr>
        <p:spPr>
          <a:xfrm>
            <a:off x="2149403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iṡļíḑe">
            <a:extLst>
              <a:ext uri="{FF2B5EF4-FFF2-40B4-BE49-F238E27FC236}">
                <a16:creationId xmlns:a16="http://schemas.microsoft.com/office/drawing/2014/main" id="{7351EF57-B785-4896-84E8-6301E4818D58}"/>
              </a:ext>
            </a:extLst>
          </p:cNvPr>
          <p:cNvSpPr/>
          <p:nvPr/>
        </p:nvSpPr>
        <p:spPr>
          <a:xfrm>
            <a:off x="4138987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iŝľïďê">
            <a:extLst>
              <a:ext uri="{FF2B5EF4-FFF2-40B4-BE49-F238E27FC236}">
                <a16:creationId xmlns:a16="http://schemas.microsoft.com/office/drawing/2014/main" id="{216A5C6C-11E9-4E96-B99B-9D7F2C432CD3}"/>
              </a:ext>
            </a:extLst>
          </p:cNvPr>
          <p:cNvSpPr/>
          <p:nvPr/>
        </p:nvSpPr>
        <p:spPr>
          <a:xfrm>
            <a:off x="6314235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4935" y="1221583"/>
            <a:ext cx="1982094" cy="1079946"/>
            <a:chOff x="24935" y="1082542"/>
            <a:chExt cx="2018048" cy="1079946"/>
          </a:xfrm>
        </p:grpSpPr>
        <p:grpSp>
          <p:nvGrpSpPr>
            <p:cNvPr id="30" name="i$1îḓê">
              <a:extLst>
                <a:ext uri="{FF2B5EF4-FFF2-40B4-BE49-F238E27FC236}">
                  <a16:creationId xmlns:a16="http://schemas.microsoft.com/office/drawing/2014/main" id="{2CF657B4-28B9-4D28-BD8C-0606F63338E4}"/>
                </a:ext>
              </a:extLst>
            </p:cNvPr>
            <p:cNvGrpSpPr/>
            <p:nvPr/>
          </p:nvGrpSpPr>
          <p:grpSpPr>
            <a:xfrm>
              <a:off x="24935" y="1082542"/>
              <a:ext cx="2018048" cy="1079946"/>
              <a:chOff x="0" y="1123951"/>
              <a:chExt cx="3800475" cy="2514600"/>
            </a:xfrm>
          </p:grpSpPr>
          <p:sp>
            <p:nvSpPr>
              <p:cNvPr id="49" name="iŝľïde">
                <a:extLst>
                  <a:ext uri="{FF2B5EF4-FFF2-40B4-BE49-F238E27FC236}">
                    <a16:creationId xmlns:a16="http://schemas.microsoft.com/office/drawing/2014/main" id="{C623BF6B-341C-40CE-BE83-DAB3CB276751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50" name="iṡḻídê">
                <a:extLst>
                  <a:ext uri="{FF2B5EF4-FFF2-40B4-BE49-F238E27FC236}">
                    <a16:creationId xmlns:a16="http://schemas.microsoft.com/office/drawing/2014/main" id="{C82D6738-89F9-45E6-B71B-8DBE15CAEA0E}"/>
                  </a:ext>
                </a:extLst>
              </p:cNvPr>
              <p:cNvSpPr/>
              <p:nvPr/>
            </p:nvSpPr>
            <p:spPr>
              <a:xfrm>
                <a:off x="386080" y="1123951"/>
                <a:ext cx="3414394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íşḻiḑé">
              <a:extLst>
                <a:ext uri="{FF2B5EF4-FFF2-40B4-BE49-F238E27FC236}">
                  <a16:creationId xmlns:a16="http://schemas.microsoft.com/office/drawing/2014/main" id="{74AC478E-CCF3-4298-9F9C-96C04EF1E8BD}"/>
                </a:ext>
              </a:extLst>
            </p:cNvPr>
            <p:cNvGrpSpPr/>
            <p:nvPr/>
          </p:nvGrpSpPr>
          <p:grpSpPr>
            <a:xfrm>
              <a:off x="292382" y="1190515"/>
              <a:ext cx="1584000" cy="864000"/>
              <a:chOff x="1147416" y="1889508"/>
              <a:chExt cx="2178742" cy="1282209"/>
            </a:xfrm>
          </p:grpSpPr>
          <p:sp>
            <p:nvSpPr>
              <p:cNvPr id="47" name="îṣḻïḑe">
                <a:extLst>
                  <a:ext uri="{FF2B5EF4-FFF2-40B4-BE49-F238E27FC236}">
                    <a16:creationId xmlns:a16="http://schemas.microsoft.com/office/drawing/2014/main" id="{7CFA3A28-8565-4451-9510-24AE8686F18A}"/>
                  </a:ext>
                </a:extLst>
              </p:cNvPr>
              <p:cNvSpPr/>
              <p:nvPr/>
            </p:nvSpPr>
            <p:spPr bwMode="auto">
              <a:xfrm>
                <a:off x="1882773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ïšlïḋe">
                <a:extLst>
                  <a:ext uri="{FF2B5EF4-FFF2-40B4-BE49-F238E27FC236}">
                    <a16:creationId xmlns:a16="http://schemas.microsoft.com/office/drawing/2014/main" id="{CC10FB2F-1CBF-4A29-B89B-364D697EC6FE}"/>
                  </a:ext>
                </a:extLst>
              </p:cNvPr>
              <p:cNvSpPr/>
              <p:nvPr/>
            </p:nvSpPr>
            <p:spPr>
              <a:xfrm flipH="1">
                <a:off x="1147416" y="2663886"/>
                <a:ext cx="217874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accent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总部</a:t>
                </a:r>
                <a:endParaRPr lang="en-US" altLang="zh-CN" sz="1600" b="1" dirty="0">
                  <a:solidFill>
                    <a:schemeClr val="accent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6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49401" y="1259589"/>
            <a:ext cx="1841851" cy="132598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各物料消耗趋势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海外库存数据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>
              <a:lnSpc>
                <a:spcPct val="150000"/>
              </a:lnSpc>
            </a:pPr>
            <a:r>
              <a:rPr lang="zh-CN" altLang="en-US" sz="1000" b="1" dirty="0">
                <a:solidFill>
                  <a:srgbClr val="046A38"/>
                </a:solidFill>
                <a:cs typeface="+mn-ea"/>
                <a:sym typeface="+mn-lt"/>
              </a:rPr>
              <a:t>针对消耗量大的物料盘点原材料、供应商供应条件，尽力继续保持供应</a:t>
            </a:r>
            <a:endParaRPr lang="en-US" altLang="zh-CN" sz="1000" b="1" dirty="0">
              <a:solidFill>
                <a:srgbClr val="046A38"/>
              </a:solidFill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4936" y="3288942"/>
            <a:ext cx="1982094" cy="1079946"/>
            <a:chOff x="24935" y="3010328"/>
            <a:chExt cx="2042983" cy="1079946"/>
          </a:xfrm>
        </p:grpSpPr>
        <p:grpSp>
          <p:nvGrpSpPr>
            <p:cNvPr id="9" name="íṩ1iďe">
              <a:extLst>
                <a:ext uri="{FF2B5EF4-FFF2-40B4-BE49-F238E27FC236}">
                  <a16:creationId xmlns:a16="http://schemas.microsoft.com/office/drawing/2014/main" id="{7B12C061-9464-4E5F-AC39-D460A48B7104}"/>
                </a:ext>
              </a:extLst>
            </p:cNvPr>
            <p:cNvGrpSpPr/>
            <p:nvPr/>
          </p:nvGrpSpPr>
          <p:grpSpPr>
            <a:xfrm>
              <a:off x="24935" y="3010328"/>
              <a:ext cx="2042983" cy="1079946"/>
              <a:chOff x="0" y="1123951"/>
              <a:chExt cx="3800477" cy="2514600"/>
            </a:xfrm>
          </p:grpSpPr>
          <p:sp>
            <p:nvSpPr>
              <p:cNvPr id="28" name="îṣľiďe">
                <a:extLst>
                  <a:ext uri="{FF2B5EF4-FFF2-40B4-BE49-F238E27FC236}">
                    <a16:creationId xmlns:a16="http://schemas.microsoft.com/office/drawing/2014/main" id="{C04DC58D-B783-4BB7-A4E6-2B93BD7D05A6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29" name="îṡḻíḋé">
                <a:extLst>
                  <a:ext uri="{FF2B5EF4-FFF2-40B4-BE49-F238E27FC236}">
                    <a16:creationId xmlns:a16="http://schemas.microsoft.com/office/drawing/2014/main" id="{78AA184F-38E3-4EC1-9751-DBF34AB9DBBA}"/>
                  </a:ext>
                </a:extLst>
              </p:cNvPr>
              <p:cNvSpPr/>
              <p:nvPr/>
            </p:nvSpPr>
            <p:spPr>
              <a:xfrm>
                <a:off x="421816" y="1123951"/>
                <a:ext cx="3378661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îṧlîḑe">
              <a:extLst>
                <a:ext uri="{FF2B5EF4-FFF2-40B4-BE49-F238E27FC236}">
                  <a16:creationId xmlns:a16="http://schemas.microsoft.com/office/drawing/2014/main" id="{A10D77E7-3AB6-40B8-95C7-8A5F93AD1290}"/>
                </a:ext>
              </a:extLst>
            </p:cNvPr>
            <p:cNvGrpSpPr/>
            <p:nvPr/>
          </p:nvGrpSpPr>
          <p:grpSpPr>
            <a:xfrm>
              <a:off x="292382" y="3118301"/>
              <a:ext cx="1584000" cy="864000"/>
              <a:chOff x="1147416" y="1889508"/>
              <a:chExt cx="2178742" cy="1282209"/>
            </a:xfrm>
          </p:grpSpPr>
          <p:sp>
            <p:nvSpPr>
              <p:cNvPr id="26" name="íṧlïḍê">
                <a:extLst>
                  <a:ext uri="{FF2B5EF4-FFF2-40B4-BE49-F238E27FC236}">
                    <a16:creationId xmlns:a16="http://schemas.microsoft.com/office/drawing/2014/main" id="{A3F1CAEF-B0D9-451B-B294-EB7EB8BDE872}"/>
                  </a:ext>
                </a:extLst>
              </p:cNvPr>
              <p:cNvSpPr/>
              <p:nvPr/>
            </p:nvSpPr>
            <p:spPr bwMode="auto">
              <a:xfrm>
                <a:off x="1882775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ïšḻidé">
                <a:extLst>
                  <a:ext uri="{FF2B5EF4-FFF2-40B4-BE49-F238E27FC236}">
                    <a16:creationId xmlns:a16="http://schemas.microsoft.com/office/drawing/2014/main" id="{B2276C48-0E0C-4A5E-8C71-9F104315E5F8}"/>
                  </a:ext>
                </a:extLst>
              </p:cNvPr>
              <p:cNvSpPr/>
              <p:nvPr/>
            </p:nvSpPr>
            <p:spPr>
              <a:xfrm flipH="1">
                <a:off x="1147416" y="2663886"/>
                <a:ext cx="217874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代理</a:t>
                </a:r>
                <a:r>
                  <a:rPr lang="en-US" altLang="zh-CN" sz="16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/</a:t>
                </a:r>
                <a:r>
                  <a:rPr lang="zh-CN" altLang="en-US" sz="16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库管</a:t>
                </a:r>
                <a:endParaRPr lang="en-US" altLang="zh-CN" sz="1600" b="1" dirty="0">
                  <a:solidFill>
                    <a:schemeClr val="accent3">
                      <a:lumMod val="75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49402" y="2986569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D509F9E-9CCC-4B08-A75F-F704F92B1702}"/>
              </a:ext>
            </a:extLst>
          </p:cNvPr>
          <p:cNvCxnSpPr/>
          <p:nvPr/>
        </p:nvCxnSpPr>
        <p:spPr>
          <a:xfrm>
            <a:off x="4138987" y="2986569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D3008478-E478-4F7D-AFA0-924F8A43BE34}"/>
              </a:ext>
            </a:extLst>
          </p:cNvPr>
          <p:cNvCxnSpPr/>
          <p:nvPr/>
        </p:nvCxnSpPr>
        <p:spPr>
          <a:xfrm>
            <a:off x="6314235" y="2986569"/>
            <a:ext cx="2418286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52" name="燕尾形 51">
              <a:extLst>
                <a:ext uri="{FF2B5EF4-FFF2-40B4-BE49-F238E27FC236}">
                  <a16:creationId xmlns:a16="http://schemas.microsoft.com/office/drawing/2014/main" id="{FACC8357-3E01-4172-A297-743E1CB16D92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燕尾形 3">
              <a:extLst>
                <a:ext uri="{FF2B5EF4-FFF2-40B4-BE49-F238E27FC236}">
                  <a16:creationId xmlns:a16="http://schemas.microsoft.com/office/drawing/2014/main" id="{A50DD894-FF36-4124-A19B-816DD721AB6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zh-CN" altLang="en-US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生命尾期备料策略</a:t>
            </a:r>
            <a:endParaRPr kumimoji="1" lang="en-US" altLang="zh-CN" b="1" dirty="0">
              <a:solidFill>
                <a:srgbClr val="046A38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71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138986" y="1259589"/>
            <a:ext cx="1980000" cy="132598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控制库存水平</a:t>
            </a:r>
            <a:r>
              <a:rPr lang="zh-CN" altLang="en-US" sz="1200" b="1" dirty="0">
                <a:solidFill>
                  <a:srgbClr val="046A38"/>
                </a:solidFill>
                <a:cs typeface="+mn-ea"/>
                <a:sym typeface="+mn-lt"/>
              </a:rPr>
              <a:t>：</a:t>
            </a:r>
            <a:endParaRPr lang="en-US" altLang="zh-CN" sz="1200" b="1" dirty="0">
              <a:solidFill>
                <a:srgbClr val="046A38"/>
              </a:solidFill>
              <a:cs typeface="+mn-ea"/>
              <a:sym typeface="+mn-lt"/>
            </a:endParaRPr>
          </a:p>
          <a:p>
            <a:pPr marL="180000" lvl="1"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监控各区域的库存，做好最后的物料分配</a:t>
            </a:r>
            <a:endParaRPr lang="en-US" altLang="zh-CN" sz="1000" dirty="0">
              <a:cs typeface="+mn-ea"/>
              <a:sym typeface="+mn-lt"/>
            </a:endParaRPr>
          </a:p>
          <a:p>
            <a:pPr marL="180000" lvl="1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呆滞物料处理</a:t>
            </a:r>
          </a:p>
        </p:txBody>
      </p:sp>
      <p:sp>
        <p:nvSpPr>
          <p:cNvPr id="75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12915" y="3153866"/>
            <a:ext cx="1880940" cy="1463854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solidFill>
                  <a:srgbClr val="C00000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总部物料已停产</a:t>
            </a:r>
            <a:r>
              <a:rPr lang="zh-CN" altLang="en-US" sz="1200" dirty="0">
                <a:cs typeface="+mn-ea"/>
                <a:sym typeface="+mn-lt"/>
              </a:rPr>
              <a:t>，代理需要根据本地的供应策略，</a:t>
            </a:r>
            <a:r>
              <a:rPr lang="zh-CN" altLang="en-US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做好最后一次备料</a:t>
            </a:r>
          </a:p>
        </p:txBody>
      </p: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58634" y="4939656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138987" y="3153866"/>
            <a:ext cx="1980000" cy="1570534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呆滞物料的处理</a:t>
            </a: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4138987" y="4939656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6314235" y="1249908"/>
            <a:ext cx="2113434" cy="1224087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品质不良率</a:t>
            </a:r>
            <a:endParaRPr lang="en-US" altLang="zh-CN" sz="1200" b="1" dirty="0">
              <a:solidFill>
                <a:schemeClr val="tx1">
                  <a:lumMod val="50000"/>
                  <a:lumOff val="50000"/>
                </a:schemeClr>
              </a:solidFill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翻新机、业务演示机、大客户翻新需求等非售后维修需求</a:t>
            </a:r>
          </a:p>
        </p:txBody>
      </p:sp>
      <p:sp>
        <p:nvSpPr>
          <p:cNvPr id="36" name="iṧ1ídè">
            <a:extLst>
              <a:ext uri="{FF2B5EF4-FFF2-40B4-BE49-F238E27FC236}">
                <a16:creationId xmlns:a16="http://schemas.microsoft.com/office/drawing/2014/main" id="{711409A2-42BC-4B9A-BAF1-D45F6D79F8B3}"/>
              </a:ext>
            </a:extLst>
          </p:cNvPr>
          <p:cNvSpPr/>
          <p:nvPr/>
        </p:nvSpPr>
        <p:spPr>
          <a:xfrm flipH="1">
            <a:off x="6193780" y="3153866"/>
            <a:ext cx="1889226" cy="1358345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代理本地的</a:t>
            </a:r>
            <a:r>
              <a:rPr lang="en-US" altLang="zh-CN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LTB</a:t>
            </a:r>
            <a:r>
              <a:rPr lang="zh-CN" altLang="en-US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管理</a:t>
            </a:r>
            <a:endParaRPr lang="en-US" altLang="zh-CN" sz="1200" b="1" dirty="0">
              <a:solidFill>
                <a:srgbClr val="046A38"/>
              </a:solidFill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EA205A2-B7F7-4797-A534-8C6742EF25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788" y="3041915"/>
            <a:ext cx="1055593" cy="1729967"/>
          </a:xfrm>
          <a:prstGeom prst="rect">
            <a:avLst/>
          </a:prstGeom>
        </p:spPr>
      </p:pic>
      <p:sp>
        <p:nvSpPr>
          <p:cNvPr id="37" name="two-arrows-fast-forward_57082">
            <a:hlinkClick r:id="rId5" action="ppaction://hlinksldjump"/>
            <a:extLst>
              <a:ext uri="{FF2B5EF4-FFF2-40B4-BE49-F238E27FC236}">
                <a16:creationId xmlns:a16="http://schemas.microsoft.com/office/drawing/2014/main" id="{E8DBD839-7B3E-4F2C-B775-98C3071D0F50}"/>
              </a:ext>
            </a:extLst>
          </p:cNvPr>
          <p:cNvSpPr>
            <a:spLocks noChangeAspect="1"/>
          </p:cNvSpPr>
          <p:nvPr/>
        </p:nvSpPr>
        <p:spPr bwMode="auto">
          <a:xfrm>
            <a:off x="8436643" y="415872"/>
            <a:ext cx="180274" cy="180000"/>
          </a:xfrm>
          <a:custGeom>
            <a:avLst/>
            <a:gdLst>
              <a:gd name="connsiteX0" fmla="*/ 247418 w 604251"/>
              <a:gd name="connsiteY0" fmla="*/ 179685 h 603334"/>
              <a:gd name="connsiteX1" fmla="*/ 266851 w 604251"/>
              <a:gd name="connsiteY1" fmla="*/ 186808 h 603334"/>
              <a:gd name="connsiteX2" fmla="*/ 382492 w 604251"/>
              <a:gd name="connsiteY2" fmla="*/ 270832 h 603334"/>
              <a:gd name="connsiteX3" fmla="*/ 398129 w 604251"/>
              <a:gd name="connsiteY3" fmla="*/ 301683 h 603334"/>
              <a:gd name="connsiteX4" fmla="*/ 382492 w 604251"/>
              <a:gd name="connsiteY4" fmla="*/ 332534 h 603334"/>
              <a:gd name="connsiteX5" fmla="*/ 266851 w 604251"/>
              <a:gd name="connsiteY5" fmla="*/ 416557 h 603334"/>
              <a:gd name="connsiteX6" fmla="*/ 244304 w 604251"/>
              <a:gd name="connsiteY6" fmla="*/ 423816 h 603334"/>
              <a:gd name="connsiteX7" fmla="*/ 227031 w 604251"/>
              <a:gd name="connsiteY7" fmla="*/ 419642 h 603334"/>
              <a:gd name="connsiteX8" fmla="*/ 206121 w 604251"/>
              <a:gd name="connsiteY8" fmla="*/ 385706 h 603334"/>
              <a:gd name="connsiteX9" fmla="*/ 206121 w 604251"/>
              <a:gd name="connsiteY9" fmla="*/ 217659 h 603334"/>
              <a:gd name="connsiteX10" fmla="*/ 227031 w 604251"/>
              <a:gd name="connsiteY10" fmla="*/ 183723 h 603334"/>
              <a:gd name="connsiteX11" fmla="*/ 247418 w 604251"/>
              <a:gd name="connsiteY11" fmla="*/ 179685 h 603334"/>
              <a:gd name="connsiteX12" fmla="*/ 302126 w 604251"/>
              <a:gd name="connsiteY12" fmla="*/ 55905 h 603334"/>
              <a:gd name="connsiteX13" fmla="*/ 55990 w 604251"/>
              <a:gd name="connsiteY13" fmla="*/ 301667 h 603334"/>
              <a:gd name="connsiteX14" fmla="*/ 302126 w 604251"/>
              <a:gd name="connsiteY14" fmla="*/ 547429 h 603334"/>
              <a:gd name="connsiteX15" fmla="*/ 548261 w 604251"/>
              <a:gd name="connsiteY15" fmla="*/ 301667 h 603334"/>
              <a:gd name="connsiteX16" fmla="*/ 302126 w 604251"/>
              <a:gd name="connsiteY16" fmla="*/ 55905 h 603334"/>
              <a:gd name="connsiteX17" fmla="*/ 302126 w 604251"/>
              <a:gd name="connsiteY17" fmla="*/ 0 h 603334"/>
              <a:gd name="connsiteX18" fmla="*/ 604251 w 604251"/>
              <a:gd name="connsiteY18" fmla="*/ 301667 h 603334"/>
              <a:gd name="connsiteX19" fmla="*/ 302126 w 604251"/>
              <a:gd name="connsiteY19" fmla="*/ 603334 h 603334"/>
              <a:gd name="connsiteX20" fmla="*/ 0 w 604251"/>
              <a:gd name="connsiteY20" fmla="*/ 301667 h 603334"/>
              <a:gd name="connsiteX21" fmla="*/ 302126 w 604251"/>
              <a:gd name="connsiteY21" fmla="*/ 0 h 60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04251" h="603334">
                <a:moveTo>
                  <a:pt x="247418" y="179685"/>
                </a:moveTo>
                <a:cubicBezTo>
                  <a:pt x="254305" y="180230"/>
                  <a:pt x="261033" y="182634"/>
                  <a:pt x="266851" y="186808"/>
                </a:cubicBezTo>
                <a:lnTo>
                  <a:pt x="382492" y="270832"/>
                </a:lnTo>
                <a:cubicBezTo>
                  <a:pt x="392311" y="278091"/>
                  <a:pt x="398129" y="289524"/>
                  <a:pt x="398129" y="301683"/>
                </a:cubicBezTo>
                <a:cubicBezTo>
                  <a:pt x="398129" y="313841"/>
                  <a:pt x="392311" y="325456"/>
                  <a:pt x="382492" y="332534"/>
                </a:cubicBezTo>
                <a:lnTo>
                  <a:pt x="266851" y="416557"/>
                </a:lnTo>
                <a:cubicBezTo>
                  <a:pt x="260305" y="421457"/>
                  <a:pt x="252305" y="423816"/>
                  <a:pt x="244304" y="423816"/>
                </a:cubicBezTo>
                <a:cubicBezTo>
                  <a:pt x="238486" y="423816"/>
                  <a:pt x="232486" y="422546"/>
                  <a:pt x="227031" y="419642"/>
                </a:cubicBezTo>
                <a:cubicBezTo>
                  <a:pt x="214303" y="413109"/>
                  <a:pt x="206121" y="400043"/>
                  <a:pt x="206121" y="385706"/>
                </a:cubicBezTo>
                <a:lnTo>
                  <a:pt x="206121" y="217659"/>
                </a:lnTo>
                <a:cubicBezTo>
                  <a:pt x="206121" y="203323"/>
                  <a:pt x="214303" y="190256"/>
                  <a:pt x="227031" y="183723"/>
                </a:cubicBezTo>
                <a:cubicBezTo>
                  <a:pt x="233486" y="180457"/>
                  <a:pt x="240532" y="179141"/>
                  <a:pt x="247418" y="179685"/>
                </a:cubicBezTo>
                <a:close/>
                <a:moveTo>
                  <a:pt x="302126" y="55905"/>
                </a:moveTo>
                <a:cubicBezTo>
                  <a:pt x="166514" y="55905"/>
                  <a:pt x="55990" y="166262"/>
                  <a:pt x="55990" y="301667"/>
                </a:cubicBezTo>
                <a:cubicBezTo>
                  <a:pt x="55990" y="437254"/>
                  <a:pt x="166514" y="547429"/>
                  <a:pt x="302126" y="547429"/>
                </a:cubicBezTo>
                <a:cubicBezTo>
                  <a:pt x="437918" y="547429"/>
                  <a:pt x="548261" y="437254"/>
                  <a:pt x="548261" y="301667"/>
                </a:cubicBezTo>
                <a:cubicBezTo>
                  <a:pt x="548261" y="166262"/>
                  <a:pt x="437918" y="55905"/>
                  <a:pt x="302126" y="55905"/>
                </a:cubicBezTo>
                <a:close/>
                <a:moveTo>
                  <a:pt x="302126" y="0"/>
                </a:moveTo>
                <a:cubicBezTo>
                  <a:pt x="468822" y="0"/>
                  <a:pt x="604251" y="135405"/>
                  <a:pt x="604251" y="301667"/>
                </a:cubicBezTo>
                <a:cubicBezTo>
                  <a:pt x="604251" y="468110"/>
                  <a:pt x="468822" y="603334"/>
                  <a:pt x="302126" y="603334"/>
                </a:cubicBezTo>
                <a:cubicBezTo>
                  <a:pt x="135611" y="603334"/>
                  <a:pt x="0" y="468110"/>
                  <a:pt x="0" y="301667"/>
                </a:cubicBezTo>
                <a:cubicBezTo>
                  <a:pt x="0" y="135405"/>
                  <a:pt x="135611" y="0"/>
                  <a:pt x="302126" y="0"/>
                </a:cubicBezTo>
                <a:close/>
              </a:path>
            </a:pathLst>
          </a:custGeom>
          <a:solidFill>
            <a:srgbClr val="CACAC8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72933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şļîḋe">
            <a:extLst>
              <a:ext uri="{FF2B5EF4-FFF2-40B4-BE49-F238E27FC236}">
                <a16:creationId xmlns:a16="http://schemas.microsoft.com/office/drawing/2014/main" id="{34873BB6-73D9-4BEC-96F6-73BF8CF82CE9}"/>
              </a:ext>
            </a:extLst>
          </p:cNvPr>
          <p:cNvSpPr/>
          <p:nvPr/>
        </p:nvSpPr>
        <p:spPr>
          <a:xfrm>
            <a:off x="2149403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iṡļíḑe">
            <a:extLst>
              <a:ext uri="{FF2B5EF4-FFF2-40B4-BE49-F238E27FC236}">
                <a16:creationId xmlns:a16="http://schemas.microsoft.com/office/drawing/2014/main" id="{7351EF57-B785-4896-84E8-6301E4818D58}"/>
              </a:ext>
            </a:extLst>
          </p:cNvPr>
          <p:cNvSpPr/>
          <p:nvPr/>
        </p:nvSpPr>
        <p:spPr>
          <a:xfrm>
            <a:off x="4138987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iŝľïďê">
            <a:extLst>
              <a:ext uri="{FF2B5EF4-FFF2-40B4-BE49-F238E27FC236}">
                <a16:creationId xmlns:a16="http://schemas.microsoft.com/office/drawing/2014/main" id="{216A5C6C-11E9-4E96-B99B-9D7F2C432CD3}"/>
              </a:ext>
            </a:extLst>
          </p:cNvPr>
          <p:cNvSpPr/>
          <p:nvPr/>
        </p:nvSpPr>
        <p:spPr>
          <a:xfrm>
            <a:off x="6314235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4935" y="1221583"/>
            <a:ext cx="1982094" cy="1079946"/>
            <a:chOff x="24935" y="1082542"/>
            <a:chExt cx="2018048" cy="1079946"/>
          </a:xfrm>
        </p:grpSpPr>
        <p:grpSp>
          <p:nvGrpSpPr>
            <p:cNvPr id="30" name="i$1îḓê">
              <a:extLst>
                <a:ext uri="{FF2B5EF4-FFF2-40B4-BE49-F238E27FC236}">
                  <a16:creationId xmlns:a16="http://schemas.microsoft.com/office/drawing/2014/main" id="{2CF657B4-28B9-4D28-BD8C-0606F63338E4}"/>
                </a:ext>
              </a:extLst>
            </p:cNvPr>
            <p:cNvGrpSpPr/>
            <p:nvPr/>
          </p:nvGrpSpPr>
          <p:grpSpPr>
            <a:xfrm>
              <a:off x="24935" y="1082542"/>
              <a:ext cx="2018048" cy="1079946"/>
              <a:chOff x="0" y="1123951"/>
              <a:chExt cx="3800475" cy="2514600"/>
            </a:xfrm>
          </p:grpSpPr>
          <p:sp>
            <p:nvSpPr>
              <p:cNvPr id="49" name="iŝľïde">
                <a:extLst>
                  <a:ext uri="{FF2B5EF4-FFF2-40B4-BE49-F238E27FC236}">
                    <a16:creationId xmlns:a16="http://schemas.microsoft.com/office/drawing/2014/main" id="{C623BF6B-341C-40CE-BE83-DAB3CB276751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50" name="iṡḻídê">
                <a:extLst>
                  <a:ext uri="{FF2B5EF4-FFF2-40B4-BE49-F238E27FC236}">
                    <a16:creationId xmlns:a16="http://schemas.microsoft.com/office/drawing/2014/main" id="{C82D6738-89F9-45E6-B71B-8DBE15CAEA0E}"/>
                  </a:ext>
                </a:extLst>
              </p:cNvPr>
              <p:cNvSpPr/>
              <p:nvPr/>
            </p:nvSpPr>
            <p:spPr>
              <a:xfrm>
                <a:off x="386080" y="1123951"/>
                <a:ext cx="3414394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íşḻiḑé">
              <a:extLst>
                <a:ext uri="{FF2B5EF4-FFF2-40B4-BE49-F238E27FC236}">
                  <a16:creationId xmlns:a16="http://schemas.microsoft.com/office/drawing/2014/main" id="{74AC478E-CCF3-4298-9F9C-96C04EF1E8BD}"/>
                </a:ext>
              </a:extLst>
            </p:cNvPr>
            <p:cNvGrpSpPr/>
            <p:nvPr/>
          </p:nvGrpSpPr>
          <p:grpSpPr>
            <a:xfrm>
              <a:off x="292382" y="1190515"/>
              <a:ext cx="1584000" cy="864000"/>
              <a:chOff x="1147416" y="1889508"/>
              <a:chExt cx="2178742" cy="1282209"/>
            </a:xfrm>
          </p:grpSpPr>
          <p:sp>
            <p:nvSpPr>
              <p:cNvPr id="47" name="îṣḻïḑe">
                <a:extLst>
                  <a:ext uri="{FF2B5EF4-FFF2-40B4-BE49-F238E27FC236}">
                    <a16:creationId xmlns:a16="http://schemas.microsoft.com/office/drawing/2014/main" id="{7CFA3A28-8565-4451-9510-24AE8686F18A}"/>
                  </a:ext>
                </a:extLst>
              </p:cNvPr>
              <p:cNvSpPr/>
              <p:nvPr/>
            </p:nvSpPr>
            <p:spPr bwMode="auto">
              <a:xfrm>
                <a:off x="1882773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ïšlïḋe">
                <a:extLst>
                  <a:ext uri="{FF2B5EF4-FFF2-40B4-BE49-F238E27FC236}">
                    <a16:creationId xmlns:a16="http://schemas.microsoft.com/office/drawing/2014/main" id="{CC10FB2F-1CBF-4A29-B89B-364D697EC6FE}"/>
                  </a:ext>
                </a:extLst>
              </p:cNvPr>
              <p:cNvSpPr/>
              <p:nvPr/>
            </p:nvSpPr>
            <p:spPr>
              <a:xfrm flipH="1">
                <a:off x="1147416" y="2663886"/>
                <a:ext cx="217874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>
                    <a:solidFill>
                      <a:schemeClr val="accent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HQ</a:t>
                </a:r>
              </a:p>
            </p:txBody>
          </p:sp>
        </p:grpSp>
      </p:grpSp>
      <p:sp>
        <p:nvSpPr>
          <p:cNvPr id="46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49399" y="1259589"/>
            <a:ext cx="2072975" cy="16203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Consumption trend of different commodities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Oversea on hand stock</a:t>
            </a:r>
          </a:p>
          <a:p>
            <a:pPr marL="180000">
              <a:lnSpc>
                <a:spcPct val="150000"/>
              </a:lnSpc>
            </a:pPr>
            <a:r>
              <a:rPr lang="en-US" altLang="zh-CN" sz="900" b="1" dirty="0">
                <a:solidFill>
                  <a:srgbClr val="046A38"/>
                </a:solidFill>
                <a:cs typeface="+mn-ea"/>
                <a:sym typeface="+mn-lt"/>
              </a:rPr>
              <a:t>Find out raw material &amp; supply condition of items with high consumption,</a:t>
            </a:r>
          </a:p>
          <a:p>
            <a:pPr marL="180000">
              <a:lnSpc>
                <a:spcPct val="150000"/>
              </a:lnSpc>
            </a:pPr>
            <a:r>
              <a:rPr lang="en-US" altLang="zh-CN" sz="900" b="1" dirty="0">
                <a:solidFill>
                  <a:srgbClr val="046A38"/>
                </a:solidFill>
                <a:cs typeface="+mn-ea"/>
                <a:sym typeface="+mn-lt"/>
              </a:rPr>
              <a:t>try to maintain supply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24936" y="3288942"/>
            <a:ext cx="1982094" cy="1079946"/>
            <a:chOff x="24935" y="3010328"/>
            <a:chExt cx="2042983" cy="1079946"/>
          </a:xfrm>
        </p:grpSpPr>
        <p:grpSp>
          <p:nvGrpSpPr>
            <p:cNvPr id="9" name="íṩ1iďe">
              <a:extLst>
                <a:ext uri="{FF2B5EF4-FFF2-40B4-BE49-F238E27FC236}">
                  <a16:creationId xmlns:a16="http://schemas.microsoft.com/office/drawing/2014/main" id="{7B12C061-9464-4E5F-AC39-D460A48B7104}"/>
                </a:ext>
              </a:extLst>
            </p:cNvPr>
            <p:cNvGrpSpPr/>
            <p:nvPr/>
          </p:nvGrpSpPr>
          <p:grpSpPr>
            <a:xfrm>
              <a:off x="24935" y="3010328"/>
              <a:ext cx="2042983" cy="1079946"/>
              <a:chOff x="0" y="1123951"/>
              <a:chExt cx="3800477" cy="2514600"/>
            </a:xfrm>
          </p:grpSpPr>
          <p:sp>
            <p:nvSpPr>
              <p:cNvPr id="28" name="îṣľiďe">
                <a:extLst>
                  <a:ext uri="{FF2B5EF4-FFF2-40B4-BE49-F238E27FC236}">
                    <a16:creationId xmlns:a16="http://schemas.microsoft.com/office/drawing/2014/main" id="{C04DC58D-B783-4BB7-A4E6-2B93BD7D05A6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29" name="îṡḻíḋé">
                <a:extLst>
                  <a:ext uri="{FF2B5EF4-FFF2-40B4-BE49-F238E27FC236}">
                    <a16:creationId xmlns:a16="http://schemas.microsoft.com/office/drawing/2014/main" id="{78AA184F-38E3-4EC1-9751-DBF34AB9DBBA}"/>
                  </a:ext>
                </a:extLst>
              </p:cNvPr>
              <p:cNvSpPr/>
              <p:nvPr/>
            </p:nvSpPr>
            <p:spPr>
              <a:xfrm>
                <a:off x="421816" y="1123951"/>
                <a:ext cx="3378661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6" name="íṧlïḍê">
              <a:extLst>
                <a:ext uri="{FF2B5EF4-FFF2-40B4-BE49-F238E27FC236}">
                  <a16:creationId xmlns:a16="http://schemas.microsoft.com/office/drawing/2014/main" id="{A3F1CAEF-B0D9-451B-B294-EB7EB8BDE872}"/>
                </a:ext>
              </a:extLst>
            </p:cNvPr>
            <p:cNvSpPr/>
            <p:nvPr/>
          </p:nvSpPr>
          <p:spPr bwMode="auto">
            <a:xfrm>
              <a:off x="827007" y="3118301"/>
              <a:ext cx="514753" cy="474438"/>
            </a:xfrm>
            <a:custGeom>
              <a:avLst/>
              <a:gdLst>
                <a:gd name="connsiteX0" fmla="*/ 463604 w 528837"/>
                <a:gd name="connsiteY0" fmla="*/ 361011 h 525894"/>
                <a:gd name="connsiteX1" fmla="*/ 468167 w 528837"/>
                <a:gd name="connsiteY1" fmla="*/ 363857 h 525894"/>
                <a:gd name="connsiteX2" fmla="*/ 485277 w 528837"/>
                <a:gd name="connsiteY2" fmla="*/ 399140 h 525894"/>
                <a:gd name="connsiteX3" fmla="*/ 524061 w 528837"/>
                <a:gd name="connsiteY3" fmla="*/ 404831 h 525894"/>
                <a:gd name="connsiteX4" fmla="*/ 528624 w 528837"/>
                <a:gd name="connsiteY4" fmla="*/ 408245 h 525894"/>
                <a:gd name="connsiteX5" fmla="*/ 526913 w 528837"/>
                <a:gd name="connsiteY5" fmla="*/ 413367 h 525894"/>
                <a:gd name="connsiteX6" fmla="*/ 498966 w 528837"/>
                <a:gd name="connsiteY6" fmla="*/ 440683 h 525894"/>
                <a:gd name="connsiteX7" fmla="*/ 505810 w 528837"/>
                <a:gd name="connsiteY7" fmla="*/ 479380 h 525894"/>
                <a:gd name="connsiteX8" fmla="*/ 503528 w 528837"/>
                <a:gd name="connsiteY8" fmla="*/ 484502 h 525894"/>
                <a:gd name="connsiteX9" fmla="*/ 497825 w 528837"/>
                <a:gd name="connsiteY9" fmla="*/ 485071 h 525894"/>
                <a:gd name="connsiteX10" fmla="*/ 463604 w 528837"/>
                <a:gd name="connsiteY10" fmla="*/ 466861 h 525894"/>
                <a:gd name="connsiteX11" fmla="*/ 428813 w 528837"/>
                <a:gd name="connsiteY11" fmla="*/ 485071 h 525894"/>
                <a:gd name="connsiteX12" fmla="*/ 423109 w 528837"/>
                <a:gd name="connsiteY12" fmla="*/ 484502 h 525894"/>
                <a:gd name="connsiteX13" fmla="*/ 420828 w 528837"/>
                <a:gd name="connsiteY13" fmla="*/ 479380 h 525894"/>
                <a:gd name="connsiteX14" fmla="*/ 427672 w 528837"/>
                <a:gd name="connsiteY14" fmla="*/ 440683 h 525894"/>
                <a:gd name="connsiteX15" fmla="*/ 399725 w 528837"/>
                <a:gd name="connsiteY15" fmla="*/ 413367 h 525894"/>
                <a:gd name="connsiteX16" fmla="*/ 398014 w 528837"/>
                <a:gd name="connsiteY16" fmla="*/ 408245 h 525894"/>
                <a:gd name="connsiteX17" fmla="*/ 402576 w 528837"/>
                <a:gd name="connsiteY17" fmla="*/ 404831 h 525894"/>
                <a:gd name="connsiteX18" fmla="*/ 441360 w 528837"/>
                <a:gd name="connsiteY18" fmla="*/ 399140 h 525894"/>
                <a:gd name="connsiteX19" fmla="*/ 458471 w 528837"/>
                <a:gd name="connsiteY19" fmla="*/ 363857 h 525894"/>
                <a:gd name="connsiteX20" fmla="*/ 463604 w 528837"/>
                <a:gd name="connsiteY20" fmla="*/ 361011 h 525894"/>
                <a:gd name="connsiteX21" fmla="*/ 308013 w 528837"/>
                <a:gd name="connsiteY21" fmla="*/ 361011 h 525894"/>
                <a:gd name="connsiteX22" fmla="*/ 312576 w 528837"/>
                <a:gd name="connsiteY22" fmla="*/ 363857 h 525894"/>
                <a:gd name="connsiteX23" fmla="*/ 330260 w 528837"/>
                <a:gd name="connsiteY23" fmla="*/ 399140 h 525894"/>
                <a:gd name="connsiteX24" fmla="*/ 369051 w 528837"/>
                <a:gd name="connsiteY24" fmla="*/ 404831 h 525894"/>
                <a:gd name="connsiteX25" fmla="*/ 373044 w 528837"/>
                <a:gd name="connsiteY25" fmla="*/ 408245 h 525894"/>
                <a:gd name="connsiteX26" fmla="*/ 371903 w 528837"/>
                <a:gd name="connsiteY26" fmla="*/ 413367 h 525894"/>
                <a:gd name="connsiteX27" fmla="*/ 343951 w 528837"/>
                <a:gd name="connsiteY27" fmla="*/ 440683 h 525894"/>
                <a:gd name="connsiteX28" fmla="*/ 350226 w 528837"/>
                <a:gd name="connsiteY28" fmla="*/ 479380 h 525894"/>
                <a:gd name="connsiteX29" fmla="*/ 348515 w 528837"/>
                <a:gd name="connsiteY29" fmla="*/ 484502 h 525894"/>
                <a:gd name="connsiteX30" fmla="*/ 342810 w 528837"/>
                <a:gd name="connsiteY30" fmla="*/ 485071 h 525894"/>
                <a:gd name="connsiteX31" fmla="*/ 308013 w 528837"/>
                <a:gd name="connsiteY31" fmla="*/ 466861 h 525894"/>
                <a:gd name="connsiteX32" fmla="*/ 273215 w 528837"/>
                <a:gd name="connsiteY32" fmla="*/ 485071 h 525894"/>
                <a:gd name="connsiteX33" fmla="*/ 267511 w 528837"/>
                <a:gd name="connsiteY33" fmla="*/ 484502 h 525894"/>
                <a:gd name="connsiteX34" fmla="*/ 265800 w 528837"/>
                <a:gd name="connsiteY34" fmla="*/ 479380 h 525894"/>
                <a:gd name="connsiteX35" fmla="*/ 272075 w 528837"/>
                <a:gd name="connsiteY35" fmla="*/ 440683 h 525894"/>
                <a:gd name="connsiteX36" fmla="*/ 244123 w 528837"/>
                <a:gd name="connsiteY36" fmla="*/ 413367 h 525894"/>
                <a:gd name="connsiteX37" fmla="*/ 242982 w 528837"/>
                <a:gd name="connsiteY37" fmla="*/ 408245 h 525894"/>
                <a:gd name="connsiteX38" fmla="*/ 246975 w 528837"/>
                <a:gd name="connsiteY38" fmla="*/ 404831 h 525894"/>
                <a:gd name="connsiteX39" fmla="*/ 285765 w 528837"/>
                <a:gd name="connsiteY39" fmla="*/ 399140 h 525894"/>
                <a:gd name="connsiteX40" fmla="*/ 303449 w 528837"/>
                <a:gd name="connsiteY40" fmla="*/ 363857 h 525894"/>
                <a:gd name="connsiteX41" fmla="*/ 308013 w 528837"/>
                <a:gd name="connsiteY41" fmla="*/ 361011 h 525894"/>
                <a:gd name="connsiteX42" fmla="*/ 173924 w 528837"/>
                <a:gd name="connsiteY42" fmla="*/ 261878 h 525894"/>
                <a:gd name="connsiteX43" fmla="*/ 155106 w 528837"/>
                <a:gd name="connsiteY43" fmla="*/ 322190 h 525894"/>
                <a:gd name="connsiteX44" fmla="*/ 154536 w 528837"/>
                <a:gd name="connsiteY44" fmla="*/ 326742 h 525894"/>
                <a:gd name="connsiteX45" fmla="*/ 174494 w 528837"/>
                <a:gd name="connsiteY45" fmla="*/ 410950 h 525894"/>
                <a:gd name="connsiteX46" fmla="*/ 174494 w 528837"/>
                <a:gd name="connsiteY46" fmla="*/ 410381 h 525894"/>
                <a:gd name="connsiteX47" fmla="*/ 192742 w 528837"/>
                <a:gd name="connsiteY47" fmla="*/ 326742 h 525894"/>
                <a:gd name="connsiteX48" fmla="*/ 192742 w 528837"/>
                <a:gd name="connsiteY48" fmla="*/ 322190 h 525894"/>
                <a:gd name="connsiteX49" fmla="*/ 175065 w 528837"/>
                <a:gd name="connsiteY49" fmla="*/ 263016 h 525894"/>
                <a:gd name="connsiteX50" fmla="*/ 200155 w 528837"/>
                <a:gd name="connsiteY50" fmla="*/ 297155 h 525894"/>
                <a:gd name="connsiteX51" fmla="*/ 222965 w 528837"/>
                <a:gd name="connsiteY51" fmla="*/ 265292 h 525894"/>
                <a:gd name="connsiteX52" fmla="*/ 232089 w 528837"/>
                <a:gd name="connsiteY52" fmla="*/ 261878 h 525894"/>
                <a:gd name="connsiteX53" fmla="*/ 301658 w 528837"/>
                <a:gd name="connsiteY53" fmla="*/ 305689 h 525894"/>
                <a:gd name="connsiteX54" fmla="*/ 331881 w 528837"/>
                <a:gd name="connsiteY54" fmla="*/ 370553 h 525894"/>
                <a:gd name="connsiteX55" fmla="*/ 321047 w 528837"/>
                <a:gd name="connsiteY55" fmla="*/ 348932 h 525894"/>
                <a:gd name="connsiteX56" fmla="*/ 308501 w 528837"/>
                <a:gd name="connsiteY56" fmla="*/ 341535 h 525894"/>
                <a:gd name="connsiteX57" fmla="*/ 295956 w 528837"/>
                <a:gd name="connsiteY57" fmla="*/ 348932 h 525894"/>
                <a:gd name="connsiteX58" fmla="*/ 277138 w 528837"/>
                <a:gd name="connsiteY58" fmla="*/ 387053 h 525894"/>
                <a:gd name="connsiteX59" fmla="*/ 234940 w 528837"/>
                <a:gd name="connsiteY59" fmla="*/ 393312 h 525894"/>
                <a:gd name="connsiteX60" fmla="*/ 223535 w 528837"/>
                <a:gd name="connsiteY60" fmla="*/ 402984 h 525894"/>
                <a:gd name="connsiteX61" fmla="*/ 227527 w 528837"/>
                <a:gd name="connsiteY61" fmla="*/ 416640 h 525894"/>
                <a:gd name="connsiteX62" fmla="*/ 257750 w 528837"/>
                <a:gd name="connsiteY62" fmla="*/ 446796 h 525894"/>
                <a:gd name="connsiteX63" fmla="*/ 250907 w 528837"/>
                <a:gd name="connsiteY63" fmla="*/ 488331 h 525894"/>
                <a:gd name="connsiteX64" fmla="*/ 256039 w 528837"/>
                <a:gd name="connsiteY64" fmla="*/ 501986 h 525894"/>
                <a:gd name="connsiteX65" fmla="*/ 264593 w 528837"/>
                <a:gd name="connsiteY65" fmla="*/ 504831 h 525894"/>
                <a:gd name="connsiteX66" fmla="*/ 270865 w 528837"/>
                <a:gd name="connsiteY66" fmla="*/ 503124 h 525894"/>
                <a:gd name="connsiteX67" fmla="*/ 308501 w 528837"/>
                <a:gd name="connsiteY67" fmla="*/ 483210 h 525894"/>
                <a:gd name="connsiteX68" fmla="*/ 346137 w 528837"/>
                <a:gd name="connsiteY68" fmla="*/ 503124 h 525894"/>
                <a:gd name="connsiteX69" fmla="*/ 352410 w 528837"/>
                <a:gd name="connsiteY69" fmla="*/ 504831 h 525894"/>
                <a:gd name="connsiteX70" fmla="*/ 355261 w 528837"/>
                <a:gd name="connsiteY70" fmla="*/ 504262 h 525894"/>
                <a:gd name="connsiteX71" fmla="*/ 317055 w 528837"/>
                <a:gd name="connsiteY71" fmla="*/ 525883 h 525894"/>
                <a:gd name="connsiteX72" fmla="*/ 37636 w 528837"/>
                <a:gd name="connsiteY72" fmla="*/ 525883 h 525894"/>
                <a:gd name="connsiteX73" fmla="*/ 1141 w 528837"/>
                <a:gd name="connsiteY73" fmla="*/ 495159 h 525894"/>
                <a:gd name="connsiteX74" fmla="*/ 0 w 528837"/>
                <a:gd name="connsiteY74" fmla="*/ 495159 h 525894"/>
                <a:gd name="connsiteX75" fmla="*/ 42198 w 528837"/>
                <a:gd name="connsiteY75" fmla="*/ 328448 h 525894"/>
                <a:gd name="connsiteX76" fmla="*/ 42768 w 528837"/>
                <a:gd name="connsiteY76" fmla="*/ 329017 h 525894"/>
                <a:gd name="connsiteX77" fmla="*/ 50182 w 528837"/>
                <a:gd name="connsiteY77" fmla="*/ 313086 h 525894"/>
                <a:gd name="connsiteX78" fmla="*/ 49611 w 528837"/>
                <a:gd name="connsiteY78" fmla="*/ 313086 h 525894"/>
                <a:gd name="connsiteX79" fmla="*/ 53033 w 528837"/>
                <a:gd name="connsiteY79" fmla="*/ 306827 h 525894"/>
                <a:gd name="connsiteX80" fmla="*/ 54173 w 528837"/>
                <a:gd name="connsiteY80" fmla="*/ 305689 h 525894"/>
                <a:gd name="connsiteX81" fmla="*/ 55884 w 528837"/>
                <a:gd name="connsiteY81" fmla="*/ 303414 h 525894"/>
                <a:gd name="connsiteX82" fmla="*/ 115189 w 528837"/>
                <a:gd name="connsiteY82" fmla="*/ 264154 h 525894"/>
                <a:gd name="connsiteX83" fmla="*/ 124883 w 528837"/>
                <a:gd name="connsiteY83" fmla="*/ 267568 h 525894"/>
                <a:gd name="connsiteX84" fmla="*/ 147693 w 528837"/>
                <a:gd name="connsiteY84" fmla="*/ 298293 h 525894"/>
                <a:gd name="connsiteX85" fmla="*/ 173924 w 528837"/>
                <a:gd name="connsiteY85" fmla="*/ 261878 h 525894"/>
                <a:gd name="connsiteX86" fmla="*/ 381420 w 528837"/>
                <a:gd name="connsiteY86" fmla="*/ 227618 h 525894"/>
                <a:gd name="connsiteX87" fmla="*/ 385983 w 528837"/>
                <a:gd name="connsiteY87" fmla="*/ 231032 h 525894"/>
                <a:gd name="connsiteX88" fmla="*/ 403667 w 528837"/>
                <a:gd name="connsiteY88" fmla="*/ 265740 h 525894"/>
                <a:gd name="connsiteX89" fmla="*/ 442458 w 528837"/>
                <a:gd name="connsiteY89" fmla="*/ 271430 h 525894"/>
                <a:gd name="connsiteX90" fmla="*/ 446451 w 528837"/>
                <a:gd name="connsiteY90" fmla="*/ 274844 h 525894"/>
                <a:gd name="connsiteX91" fmla="*/ 445310 w 528837"/>
                <a:gd name="connsiteY91" fmla="*/ 280534 h 525894"/>
                <a:gd name="connsiteX92" fmla="*/ 417358 w 528837"/>
                <a:gd name="connsiteY92" fmla="*/ 307845 h 525894"/>
                <a:gd name="connsiteX93" fmla="*/ 423633 w 528837"/>
                <a:gd name="connsiteY93" fmla="*/ 345966 h 525894"/>
                <a:gd name="connsiteX94" fmla="*/ 421922 w 528837"/>
                <a:gd name="connsiteY94" fmla="*/ 351087 h 525894"/>
                <a:gd name="connsiteX95" fmla="*/ 416217 w 528837"/>
                <a:gd name="connsiteY95" fmla="*/ 351656 h 525894"/>
                <a:gd name="connsiteX96" fmla="*/ 381420 w 528837"/>
                <a:gd name="connsiteY96" fmla="*/ 333449 h 525894"/>
                <a:gd name="connsiteX97" fmla="*/ 346622 w 528837"/>
                <a:gd name="connsiteY97" fmla="*/ 351656 h 525894"/>
                <a:gd name="connsiteX98" fmla="*/ 341488 w 528837"/>
                <a:gd name="connsiteY98" fmla="*/ 351087 h 525894"/>
                <a:gd name="connsiteX99" fmla="*/ 339207 w 528837"/>
                <a:gd name="connsiteY99" fmla="*/ 345966 h 525894"/>
                <a:gd name="connsiteX100" fmla="*/ 345482 w 528837"/>
                <a:gd name="connsiteY100" fmla="*/ 307845 h 525894"/>
                <a:gd name="connsiteX101" fmla="*/ 317530 w 528837"/>
                <a:gd name="connsiteY101" fmla="*/ 280534 h 525894"/>
                <a:gd name="connsiteX102" fmla="*/ 316389 w 528837"/>
                <a:gd name="connsiteY102" fmla="*/ 274844 h 525894"/>
                <a:gd name="connsiteX103" fmla="*/ 320382 w 528837"/>
                <a:gd name="connsiteY103" fmla="*/ 271430 h 525894"/>
                <a:gd name="connsiteX104" fmla="*/ 359172 w 528837"/>
                <a:gd name="connsiteY104" fmla="*/ 265740 h 525894"/>
                <a:gd name="connsiteX105" fmla="*/ 376856 w 528837"/>
                <a:gd name="connsiteY105" fmla="*/ 230463 h 525894"/>
                <a:gd name="connsiteX106" fmla="*/ 381420 w 528837"/>
                <a:gd name="connsiteY106" fmla="*/ 227618 h 525894"/>
                <a:gd name="connsiteX107" fmla="*/ 173112 w 528837"/>
                <a:gd name="connsiteY107" fmla="*/ 0 h 525894"/>
                <a:gd name="connsiteX108" fmla="*/ 295550 w 528837"/>
                <a:gd name="connsiteY108" fmla="*/ 121753 h 525894"/>
                <a:gd name="connsiteX109" fmla="*/ 173112 w 528837"/>
                <a:gd name="connsiteY109" fmla="*/ 243506 h 525894"/>
                <a:gd name="connsiteX110" fmla="*/ 50674 w 528837"/>
                <a:gd name="connsiteY110" fmla="*/ 121753 h 525894"/>
                <a:gd name="connsiteX111" fmla="*/ 173112 w 528837"/>
                <a:gd name="connsiteY111" fmla="*/ 0 h 52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528837" h="525894">
                  <a:moveTo>
                    <a:pt x="463604" y="361011"/>
                  </a:moveTo>
                  <a:cubicBezTo>
                    <a:pt x="465315" y="361011"/>
                    <a:pt x="467026" y="362149"/>
                    <a:pt x="468167" y="363857"/>
                  </a:cubicBezTo>
                  <a:cubicBezTo>
                    <a:pt x="485277" y="399140"/>
                    <a:pt x="485277" y="399140"/>
                    <a:pt x="485277" y="399140"/>
                  </a:cubicBezTo>
                  <a:cubicBezTo>
                    <a:pt x="524061" y="404831"/>
                    <a:pt x="524061" y="404831"/>
                    <a:pt x="524061" y="404831"/>
                  </a:cubicBezTo>
                  <a:cubicBezTo>
                    <a:pt x="526342" y="404831"/>
                    <a:pt x="528054" y="405969"/>
                    <a:pt x="528624" y="408245"/>
                  </a:cubicBezTo>
                  <a:cubicBezTo>
                    <a:pt x="529194" y="409952"/>
                    <a:pt x="528624" y="412229"/>
                    <a:pt x="526913" y="413367"/>
                  </a:cubicBezTo>
                  <a:cubicBezTo>
                    <a:pt x="498966" y="440683"/>
                    <a:pt x="498966" y="440683"/>
                    <a:pt x="498966" y="440683"/>
                  </a:cubicBezTo>
                  <a:cubicBezTo>
                    <a:pt x="505810" y="479380"/>
                    <a:pt x="505810" y="479380"/>
                    <a:pt x="505810" y="479380"/>
                  </a:cubicBezTo>
                  <a:cubicBezTo>
                    <a:pt x="505810" y="481088"/>
                    <a:pt x="505240" y="483364"/>
                    <a:pt x="503528" y="484502"/>
                  </a:cubicBezTo>
                  <a:cubicBezTo>
                    <a:pt x="501817" y="485640"/>
                    <a:pt x="500106" y="485640"/>
                    <a:pt x="497825" y="485071"/>
                  </a:cubicBezTo>
                  <a:cubicBezTo>
                    <a:pt x="463604" y="466861"/>
                    <a:pt x="463604" y="466861"/>
                    <a:pt x="463604" y="466861"/>
                  </a:cubicBezTo>
                  <a:cubicBezTo>
                    <a:pt x="428813" y="485071"/>
                    <a:pt x="428813" y="485071"/>
                    <a:pt x="428813" y="485071"/>
                  </a:cubicBezTo>
                  <a:cubicBezTo>
                    <a:pt x="427101" y="485640"/>
                    <a:pt x="424820" y="485640"/>
                    <a:pt x="423109" y="484502"/>
                  </a:cubicBezTo>
                  <a:cubicBezTo>
                    <a:pt x="421398" y="483364"/>
                    <a:pt x="420828" y="481088"/>
                    <a:pt x="420828" y="479380"/>
                  </a:cubicBezTo>
                  <a:cubicBezTo>
                    <a:pt x="427672" y="440683"/>
                    <a:pt x="427672" y="440683"/>
                    <a:pt x="427672" y="440683"/>
                  </a:cubicBezTo>
                  <a:cubicBezTo>
                    <a:pt x="399725" y="413367"/>
                    <a:pt x="399725" y="413367"/>
                    <a:pt x="399725" y="413367"/>
                  </a:cubicBezTo>
                  <a:cubicBezTo>
                    <a:pt x="398014" y="412229"/>
                    <a:pt x="397443" y="409952"/>
                    <a:pt x="398014" y="408245"/>
                  </a:cubicBezTo>
                  <a:cubicBezTo>
                    <a:pt x="398584" y="405969"/>
                    <a:pt x="400295" y="404831"/>
                    <a:pt x="402576" y="404831"/>
                  </a:cubicBezTo>
                  <a:cubicBezTo>
                    <a:pt x="441360" y="399140"/>
                    <a:pt x="441360" y="399140"/>
                    <a:pt x="441360" y="399140"/>
                  </a:cubicBezTo>
                  <a:cubicBezTo>
                    <a:pt x="458471" y="363857"/>
                    <a:pt x="458471" y="363857"/>
                    <a:pt x="458471" y="363857"/>
                  </a:cubicBezTo>
                  <a:cubicBezTo>
                    <a:pt x="459611" y="362149"/>
                    <a:pt x="461323" y="361011"/>
                    <a:pt x="463604" y="361011"/>
                  </a:cubicBezTo>
                  <a:close/>
                  <a:moveTo>
                    <a:pt x="308013" y="361011"/>
                  </a:moveTo>
                  <a:cubicBezTo>
                    <a:pt x="310295" y="361011"/>
                    <a:pt x="312006" y="362149"/>
                    <a:pt x="312576" y="363857"/>
                  </a:cubicBezTo>
                  <a:cubicBezTo>
                    <a:pt x="330260" y="399140"/>
                    <a:pt x="330260" y="399140"/>
                    <a:pt x="330260" y="399140"/>
                  </a:cubicBezTo>
                  <a:cubicBezTo>
                    <a:pt x="369051" y="404831"/>
                    <a:pt x="369051" y="404831"/>
                    <a:pt x="369051" y="404831"/>
                  </a:cubicBezTo>
                  <a:cubicBezTo>
                    <a:pt x="370762" y="404831"/>
                    <a:pt x="372473" y="406538"/>
                    <a:pt x="373044" y="408245"/>
                  </a:cubicBezTo>
                  <a:cubicBezTo>
                    <a:pt x="373614" y="409952"/>
                    <a:pt x="373044" y="412229"/>
                    <a:pt x="371903" y="413367"/>
                  </a:cubicBezTo>
                  <a:cubicBezTo>
                    <a:pt x="343951" y="440683"/>
                    <a:pt x="343951" y="440683"/>
                    <a:pt x="343951" y="440683"/>
                  </a:cubicBezTo>
                  <a:cubicBezTo>
                    <a:pt x="350226" y="479380"/>
                    <a:pt x="350226" y="479380"/>
                    <a:pt x="350226" y="479380"/>
                  </a:cubicBezTo>
                  <a:cubicBezTo>
                    <a:pt x="350796" y="481088"/>
                    <a:pt x="349655" y="483364"/>
                    <a:pt x="348515" y="484502"/>
                  </a:cubicBezTo>
                  <a:cubicBezTo>
                    <a:pt x="346803" y="485640"/>
                    <a:pt x="344521" y="485640"/>
                    <a:pt x="342810" y="485071"/>
                  </a:cubicBezTo>
                  <a:cubicBezTo>
                    <a:pt x="308013" y="466861"/>
                    <a:pt x="308013" y="466861"/>
                    <a:pt x="308013" y="466861"/>
                  </a:cubicBezTo>
                  <a:cubicBezTo>
                    <a:pt x="273215" y="485071"/>
                    <a:pt x="273215" y="485071"/>
                    <a:pt x="273215" y="485071"/>
                  </a:cubicBezTo>
                  <a:cubicBezTo>
                    <a:pt x="271504" y="485640"/>
                    <a:pt x="269222" y="485640"/>
                    <a:pt x="267511" y="484502"/>
                  </a:cubicBezTo>
                  <a:cubicBezTo>
                    <a:pt x="266370" y="483364"/>
                    <a:pt x="265229" y="481657"/>
                    <a:pt x="265800" y="479380"/>
                  </a:cubicBezTo>
                  <a:cubicBezTo>
                    <a:pt x="272075" y="440683"/>
                    <a:pt x="272075" y="440683"/>
                    <a:pt x="272075" y="440683"/>
                  </a:cubicBezTo>
                  <a:cubicBezTo>
                    <a:pt x="244123" y="413367"/>
                    <a:pt x="244123" y="413367"/>
                    <a:pt x="244123" y="413367"/>
                  </a:cubicBezTo>
                  <a:cubicBezTo>
                    <a:pt x="242982" y="412229"/>
                    <a:pt x="242411" y="409952"/>
                    <a:pt x="242982" y="408245"/>
                  </a:cubicBezTo>
                  <a:cubicBezTo>
                    <a:pt x="243552" y="406538"/>
                    <a:pt x="245263" y="404831"/>
                    <a:pt x="246975" y="404831"/>
                  </a:cubicBezTo>
                  <a:cubicBezTo>
                    <a:pt x="285765" y="399140"/>
                    <a:pt x="285765" y="399140"/>
                    <a:pt x="285765" y="399140"/>
                  </a:cubicBezTo>
                  <a:cubicBezTo>
                    <a:pt x="303449" y="363857"/>
                    <a:pt x="303449" y="363857"/>
                    <a:pt x="303449" y="363857"/>
                  </a:cubicBezTo>
                  <a:cubicBezTo>
                    <a:pt x="304020" y="362149"/>
                    <a:pt x="306301" y="361011"/>
                    <a:pt x="308013" y="361011"/>
                  </a:cubicBezTo>
                  <a:close/>
                  <a:moveTo>
                    <a:pt x="173924" y="261878"/>
                  </a:moveTo>
                  <a:cubicBezTo>
                    <a:pt x="173924" y="261878"/>
                    <a:pt x="173924" y="261878"/>
                    <a:pt x="155106" y="322190"/>
                  </a:cubicBezTo>
                  <a:cubicBezTo>
                    <a:pt x="154536" y="323328"/>
                    <a:pt x="154536" y="325035"/>
                    <a:pt x="154536" y="326742"/>
                  </a:cubicBezTo>
                  <a:cubicBezTo>
                    <a:pt x="154536" y="326742"/>
                    <a:pt x="154536" y="326742"/>
                    <a:pt x="174494" y="410950"/>
                  </a:cubicBezTo>
                  <a:lnTo>
                    <a:pt x="174494" y="410381"/>
                  </a:lnTo>
                  <a:cubicBezTo>
                    <a:pt x="174494" y="410381"/>
                    <a:pt x="174494" y="410381"/>
                    <a:pt x="192742" y="326742"/>
                  </a:cubicBezTo>
                  <a:cubicBezTo>
                    <a:pt x="192742" y="325035"/>
                    <a:pt x="192742" y="323897"/>
                    <a:pt x="192742" y="322190"/>
                  </a:cubicBezTo>
                  <a:cubicBezTo>
                    <a:pt x="192742" y="322190"/>
                    <a:pt x="192742" y="322190"/>
                    <a:pt x="175065" y="263016"/>
                  </a:cubicBezTo>
                  <a:cubicBezTo>
                    <a:pt x="175065" y="263016"/>
                    <a:pt x="175065" y="263016"/>
                    <a:pt x="200155" y="297155"/>
                  </a:cubicBezTo>
                  <a:cubicBezTo>
                    <a:pt x="200155" y="297155"/>
                    <a:pt x="200155" y="297155"/>
                    <a:pt x="222965" y="265292"/>
                  </a:cubicBezTo>
                  <a:cubicBezTo>
                    <a:pt x="225246" y="262447"/>
                    <a:pt x="228667" y="261309"/>
                    <a:pt x="232089" y="261878"/>
                  </a:cubicBezTo>
                  <a:cubicBezTo>
                    <a:pt x="254899" y="265292"/>
                    <a:pt x="283981" y="276103"/>
                    <a:pt x="301658" y="305689"/>
                  </a:cubicBezTo>
                  <a:cubicBezTo>
                    <a:pt x="313634" y="320483"/>
                    <a:pt x="323328" y="344949"/>
                    <a:pt x="331881" y="370553"/>
                  </a:cubicBezTo>
                  <a:cubicBezTo>
                    <a:pt x="331881" y="370553"/>
                    <a:pt x="331881" y="370553"/>
                    <a:pt x="321047" y="348932"/>
                  </a:cubicBezTo>
                  <a:cubicBezTo>
                    <a:pt x="318766" y="344380"/>
                    <a:pt x="313634" y="341535"/>
                    <a:pt x="308501" y="341535"/>
                  </a:cubicBezTo>
                  <a:cubicBezTo>
                    <a:pt x="303369" y="341535"/>
                    <a:pt x="298237" y="344380"/>
                    <a:pt x="295956" y="348932"/>
                  </a:cubicBezTo>
                  <a:cubicBezTo>
                    <a:pt x="295956" y="348932"/>
                    <a:pt x="295956" y="348932"/>
                    <a:pt x="277138" y="387053"/>
                  </a:cubicBezTo>
                  <a:cubicBezTo>
                    <a:pt x="277138" y="387053"/>
                    <a:pt x="277138" y="387053"/>
                    <a:pt x="234940" y="393312"/>
                  </a:cubicBezTo>
                  <a:cubicBezTo>
                    <a:pt x="229808" y="393881"/>
                    <a:pt x="225246" y="397864"/>
                    <a:pt x="223535" y="402984"/>
                  </a:cubicBezTo>
                  <a:cubicBezTo>
                    <a:pt x="222395" y="407536"/>
                    <a:pt x="223535" y="413226"/>
                    <a:pt x="227527" y="416640"/>
                  </a:cubicBezTo>
                  <a:cubicBezTo>
                    <a:pt x="227527" y="416640"/>
                    <a:pt x="227527" y="416640"/>
                    <a:pt x="257750" y="446796"/>
                  </a:cubicBezTo>
                  <a:cubicBezTo>
                    <a:pt x="257750" y="446796"/>
                    <a:pt x="257750" y="446796"/>
                    <a:pt x="250907" y="488331"/>
                  </a:cubicBezTo>
                  <a:cubicBezTo>
                    <a:pt x="249766" y="493452"/>
                    <a:pt x="252047" y="499141"/>
                    <a:pt x="256039" y="501986"/>
                  </a:cubicBezTo>
                  <a:cubicBezTo>
                    <a:pt x="258320" y="503693"/>
                    <a:pt x="261171" y="504831"/>
                    <a:pt x="264593" y="504831"/>
                  </a:cubicBezTo>
                  <a:cubicBezTo>
                    <a:pt x="266874" y="504831"/>
                    <a:pt x="268584" y="504262"/>
                    <a:pt x="270865" y="503124"/>
                  </a:cubicBezTo>
                  <a:cubicBezTo>
                    <a:pt x="270865" y="503124"/>
                    <a:pt x="270865" y="503124"/>
                    <a:pt x="308501" y="483210"/>
                  </a:cubicBezTo>
                  <a:cubicBezTo>
                    <a:pt x="308501" y="483210"/>
                    <a:pt x="308501" y="483210"/>
                    <a:pt x="346137" y="503124"/>
                  </a:cubicBezTo>
                  <a:cubicBezTo>
                    <a:pt x="348418" y="504262"/>
                    <a:pt x="350129" y="504831"/>
                    <a:pt x="352410" y="504831"/>
                  </a:cubicBezTo>
                  <a:cubicBezTo>
                    <a:pt x="353551" y="504831"/>
                    <a:pt x="354691" y="504831"/>
                    <a:pt x="355261" y="504262"/>
                  </a:cubicBezTo>
                  <a:cubicBezTo>
                    <a:pt x="346137" y="526452"/>
                    <a:pt x="317055" y="525883"/>
                    <a:pt x="317055" y="525883"/>
                  </a:cubicBezTo>
                  <a:cubicBezTo>
                    <a:pt x="317055" y="525883"/>
                    <a:pt x="317055" y="525883"/>
                    <a:pt x="37636" y="525883"/>
                  </a:cubicBezTo>
                  <a:cubicBezTo>
                    <a:pt x="5132" y="526452"/>
                    <a:pt x="1141" y="505400"/>
                    <a:pt x="1141" y="495159"/>
                  </a:cubicBezTo>
                  <a:cubicBezTo>
                    <a:pt x="1141" y="495159"/>
                    <a:pt x="1141" y="495159"/>
                    <a:pt x="0" y="495159"/>
                  </a:cubicBezTo>
                  <a:cubicBezTo>
                    <a:pt x="0" y="485486"/>
                    <a:pt x="19959" y="380794"/>
                    <a:pt x="42198" y="328448"/>
                  </a:cubicBezTo>
                  <a:cubicBezTo>
                    <a:pt x="42198" y="328448"/>
                    <a:pt x="42768" y="328448"/>
                    <a:pt x="42768" y="329017"/>
                  </a:cubicBezTo>
                  <a:cubicBezTo>
                    <a:pt x="45049" y="323328"/>
                    <a:pt x="47901" y="317638"/>
                    <a:pt x="50182" y="313086"/>
                  </a:cubicBezTo>
                  <a:cubicBezTo>
                    <a:pt x="50182" y="313086"/>
                    <a:pt x="49611" y="313086"/>
                    <a:pt x="49611" y="313086"/>
                  </a:cubicBezTo>
                  <a:cubicBezTo>
                    <a:pt x="50752" y="310810"/>
                    <a:pt x="51892" y="309103"/>
                    <a:pt x="53033" y="306827"/>
                  </a:cubicBezTo>
                  <a:cubicBezTo>
                    <a:pt x="53603" y="306827"/>
                    <a:pt x="54173" y="306258"/>
                    <a:pt x="54173" y="305689"/>
                  </a:cubicBezTo>
                  <a:cubicBezTo>
                    <a:pt x="54744" y="305120"/>
                    <a:pt x="55314" y="304551"/>
                    <a:pt x="55884" y="303414"/>
                  </a:cubicBezTo>
                  <a:cubicBezTo>
                    <a:pt x="72991" y="279516"/>
                    <a:pt x="96941" y="268706"/>
                    <a:pt x="115189" y="264154"/>
                  </a:cubicBezTo>
                  <a:cubicBezTo>
                    <a:pt x="118611" y="263016"/>
                    <a:pt x="122602" y="264723"/>
                    <a:pt x="124883" y="267568"/>
                  </a:cubicBezTo>
                  <a:cubicBezTo>
                    <a:pt x="124883" y="267568"/>
                    <a:pt x="124883" y="267568"/>
                    <a:pt x="147693" y="298293"/>
                  </a:cubicBezTo>
                  <a:cubicBezTo>
                    <a:pt x="147693" y="298293"/>
                    <a:pt x="147693" y="298293"/>
                    <a:pt x="173924" y="261878"/>
                  </a:cubicBezTo>
                  <a:close/>
                  <a:moveTo>
                    <a:pt x="381420" y="227618"/>
                  </a:moveTo>
                  <a:cubicBezTo>
                    <a:pt x="383702" y="227618"/>
                    <a:pt x="385413" y="228756"/>
                    <a:pt x="385983" y="231032"/>
                  </a:cubicBezTo>
                  <a:cubicBezTo>
                    <a:pt x="403667" y="265740"/>
                    <a:pt x="403667" y="265740"/>
                    <a:pt x="403667" y="265740"/>
                  </a:cubicBezTo>
                  <a:cubicBezTo>
                    <a:pt x="442458" y="271430"/>
                    <a:pt x="442458" y="271430"/>
                    <a:pt x="442458" y="271430"/>
                  </a:cubicBezTo>
                  <a:cubicBezTo>
                    <a:pt x="444169" y="271430"/>
                    <a:pt x="445880" y="273137"/>
                    <a:pt x="446451" y="274844"/>
                  </a:cubicBezTo>
                  <a:cubicBezTo>
                    <a:pt x="447021" y="277120"/>
                    <a:pt x="446451" y="278827"/>
                    <a:pt x="445310" y="280534"/>
                  </a:cubicBezTo>
                  <a:cubicBezTo>
                    <a:pt x="417358" y="307845"/>
                    <a:pt x="417358" y="307845"/>
                    <a:pt x="417358" y="307845"/>
                  </a:cubicBezTo>
                  <a:cubicBezTo>
                    <a:pt x="423633" y="345966"/>
                    <a:pt x="423633" y="345966"/>
                    <a:pt x="423633" y="345966"/>
                  </a:cubicBezTo>
                  <a:cubicBezTo>
                    <a:pt x="424203" y="348242"/>
                    <a:pt x="423062" y="349949"/>
                    <a:pt x="421922" y="351087"/>
                  </a:cubicBezTo>
                  <a:cubicBezTo>
                    <a:pt x="420210" y="352794"/>
                    <a:pt x="417928" y="352794"/>
                    <a:pt x="416217" y="351656"/>
                  </a:cubicBezTo>
                  <a:cubicBezTo>
                    <a:pt x="381420" y="333449"/>
                    <a:pt x="381420" y="333449"/>
                    <a:pt x="381420" y="333449"/>
                  </a:cubicBezTo>
                  <a:cubicBezTo>
                    <a:pt x="346622" y="351656"/>
                    <a:pt x="346622" y="351656"/>
                    <a:pt x="346622" y="351656"/>
                  </a:cubicBezTo>
                  <a:cubicBezTo>
                    <a:pt x="344911" y="352794"/>
                    <a:pt x="342629" y="352794"/>
                    <a:pt x="341488" y="351087"/>
                  </a:cubicBezTo>
                  <a:cubicBezTo>
                    <a:pt x="339777" y="349949"/>
                    <a:pt x="338636" y="348242"/>
                    <a:pt x="339207" y="345966"/>
                  </a:cubicBezTo>
                  <a:cubicBezTo>
                    <a:pt x="345482" y="307845"/>
                    <a:pt x="345482" y="307845"/>
                    <a:pt x="345482" y="307845"/>
                  </a:cubicBezTo>
                  <a:cubicBezTo>
                    <a:pt x="317530" y="280534"/>
                    <a:pt x="317530" y="280534"/>
                    <a:pt x="317530" y="280534"/>
                  </a:cubicBezTo>
                  <a:cubicBezTo>
                    <a:pt x="316389" y="278827"/>
                    <a:pt x="315818" y="277120"/>
                    <a:pt x="316389" y="274844"/>
                  </a:cubicBezTo>
                  <a:cubicBezTo>
                    <a:pt x="316959" y="273137"/>
                    <a:pt x="318670" y="271430"/>
                    <a:pt x="320382" y="271430"/>
                  </a:cubicBezTo>
                  <a:cubicBezTo>
                    <a:pt x="359172" y="265740"/>
                    <a:pt x="359172" y="265740"/>
                    <a:pt x="359172" y="265740"/>
                  </a:cubicBezTo>
                  <a:cubicBezTo>
                    <a:pt x="376856" y="230463"/>
                    <a:pt x="376856" y="230463"/>
                    <a:pt x="376856" y="230463"/>
                  </a:cubicBezTo>
                  <a:cubicBezTo>
                    <a:pt x="377427" y="228756"/>
                    <a:pt x="379708" y="227618"/>
                    <a:pt x="381420" y="227618"/>
                  </a:cubicBezTo>
                  <a:close/>
                  <a:moveTo>
                    <a:pt x="173112" y="0"/>
                  </a:moveTo>
                  <a:cubicBezTo>
                    <a:pt x="240733" y="0"/>
                    <a:pt x="295550" y="54511"/>
                    <a:pt x="295550" y="121753"/>
                  </a:cubicBezTo>
                  <a:cubicBezTo>
                    <a:pt x="295550" y="188995"/>
                    <a:pt x="240733" y="243506"/>
                    <a:pt x="173112" y="243506"/>
                  </a:cubicBezTo>
                  <a:cubicBezTo>
                    <a:pt x="105491" y="243506"/>
                    <a:pt x="50674" y="188995"/>
                    <a:pt x="50674" y="121753"/>
                  </a:cubicBezTo>
                  <a:cubicBezTo>
                    <a:pt x="50674" y="54511"/>
                    <a:pt x="105491" y="0"/>
                    <a:pt x="173112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49402" y="2986569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D509F9E-9CCC-4B08-A75F-F704F92B1702}"/>
              </a:ext>
            </a:extLst>
          </p:cNvPr>
          <p:cNvCxnSpPr/>
          <p:nvPr/>
        </p:nvCxnSpPr>
        <p:spPr>
          <a:xfrm>
            <a:off x="4138987" y="2986569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D3008478-E478-4F7D-AFA0-924F8A43BE34}"/>
              </a:ext>
            </a:extLst>
          </p:cNvPr>
          <p:cNvCxnSpPr/>
          <p:nvPr/>
        </p:nvCxnSpPr>
        <p:spPr>
          <a:xfrm>
            <a:off x="6314235" y="2986569"/>
            <a:ext cx="2418286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52" name="燕尾形 51">
              <a:extLst>
                <a:ext uri="{FF2B5EF4-FFF2-40B4-BE49-F238E27FC236}">
                  <a16:creationId xmlns:a16="http://schemas.microsoft.com/office/drawing/2014/main" id="{FACC8357-3E01-4172-A297-743E1CB16D92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燕尾形 3">
              <a:extLst>
                <a:ext uri="{FF2B5EF4-FFF2-40B4-BE49-F238E27FC236}">
                  <a16:creationId xmlns:a16="http://schemas.microsoft.com/office/drawing/2014/main" id="{A50DD894-FF36-4124-A19B-816DD721AB6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en-US" altLang="zh-CN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Preparation principle in ending stage</a:t>
            </a:r>
          </a:p>
        </p:txBody>
      </p:sp>
      <p:sp>
        <p:nvSpPr>
          <p:cNvPr id="71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138987" y="1245770"/>
            <a:ext cx="1980000" cy="132598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Control stock volume</a:t>
            </a:r>
            <a:r>
              <a:rPr lang="zh-CN" altLang="en-US" sz="1000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：</a:t>
            </a:r>
            <a:endParaRPr lang="en-US" altLang="zh-CN" sz="1000" b="1" dirty="0">
              <a:solidFill>
                <a:srgbClr val="046A38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  <a:p>
            <a:pPr marL="180000" lvl="1">
              <a:lnSpc>
                <a:spcPct val="150000"/>
              </a:lnSpc>
            </a:pPr>
            <a:r>
              <a:rPr lang="en-US" altLang="zh-CN" sz="1000" dirty="0">
                <a:cs typeface="+mn-ea"/>
                <a:sym typeface="+mn-lt"/>
              </a:rPr>
              <a:t>Monitor region stock and allocate reasonably </a:t>
            </a:r>
          </a:p>
          <a:p>
            <a:pPr marL="180000" lvl="1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Sluggish material handling</a:t>
            </a:r>
            <a:endParaRPr lang="zh-CN" altLang="en-US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75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12914" y="3153866"/>
            <a:ext cx="2072975" cy="1463854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rgbClr val="C00000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Material already EOP in HQ</a:t>
            </a:r>
            <a:r>
              <a:rPr lang="en-US" altLang="zh-CN" sz="1200" b="1" dirty="0">
                <a:solidFill>
                  <a:srgbClr val="C00000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,</a:t>
            </a:r>
            <a:r>
              <a:rPr lang="zh-CN" altLang="en-US" sz="1200" b="1" dirty="0">
                <a:solidFill>
                  <a:srgbClr val="C00000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 </a:t>
            </a:r>
            <a:r>
              <a:rPr lang="en-US" altLang="zh-CN" sz="1200" dirty="0">
                <a:cs typeface="+mn-ea"/>
                <a:sym typeface="+mn-lt"/>
              </a:rPr>
              <a:t>agents need to apply LTB reasonably based on local supply strategy</a:t>
            </a:r>
            <a:endParaRPr lang="zh-CN" altLang="en-US" sz="1200" b="1" dirty="0">
              <a:solidFill>
                <a:srgbClr val="046A38"/>
              </a:solidFill>
              <a:cs typeface="+mn-ea"/>
              <a:sym typeface="+mn-lt"/>
            </a:endParaRPr>
          </a:p>
        </p:txBody>
      </p: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58634" y="4939656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138987" y="3153866"/>
            <a:ext cx="1980000" cy="1570534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Sluggish material handling</a:t>
            </a:r>
            <a:endParaRPr lang="zh-CN" altLang="en-US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4138987" y="4939656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iṧ1ídè">
            <a:extLst>
              <a:ext uri="{FF2B5EF4-FFF2-40B4-BE49-F238E27FC236}">
                <a16:creationId xmlns:a16="http://schemas.microsoft.com/office/drawing/2014/main" id="{711409A2-42BC-4B9A-BAF1-D45F6D79F8B3}"/>
              </a:ext>
            </a:extLst>
          </p:cNvPr>
          <p:cNvSpPr/>
          <p:nvPr/>
        </p:nvSpPr>
        <p:spPr>
          <a:xfrm flipH="1">
            <a:off x="6122660" y="3153866"/>
            <a:ext cx="1889226" cy="1358345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Manage local LTB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EA205A2-B7F7-4797-A534-8C6742EF25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788" y="3041915"/>
            <a:ext cx="1055593" cy="1729967"/>
          </a:xfrm>
          <a:prstGeom prst="rect">
            <a:avLst/>
          </a:prstGeom>
        </p:spPr>
      </p:pic>
      <p:sp>
        <p:nvSpPr>
          <p:cNvPr id="37" name="two-arrows-fast-forward_57082">
            <a:hlinkClick r:id="rId4" action="ppaction://hlinksldjump"/>
            <a:extLst>
              <a:ext uri="{FF2B5EF4-FFF2-40B4-BE49-F238E27FC236}">
                <a16:creationId xmlns:a16="http://schemas.microsoft.com/office/drawing/2014/main" id="{E8DBD839-7B3E-4F2C-B775-98C3071D0F50}"/>
              </a:ext>
            </a:extLst>
          </p:cNvPr>
          <p:cNvSpPr>
            <a:spLocks noChangeAspect="1"/>
          </p:cNvSpPr>
          <p:nvPr/>
        </p:nvSpPr>
        <p:spPr bwMode="auto">
          <a:xfrm>
            <a:off x="8436643" y="415872"/>
            <a:ext cx="180274" cy="180000"/>
          </a:xfrm>
          <a:custGeom>
            <a:avLst/>
            <a:gdLst>
              <a:gd name="connsiteX0" fmla="*/ 247418 w 604251"/>
              <a:gd name="connsiteY0" fmla="*/ 179685 h 603334"/>
              <a:gd name="connsiteX1" fmla="*/ 266851 w 604251"/>
              <a:gd name="connsiteY1" fmla="*/ 186808 h 603334"/>
              <a:gd name="connsiteX2" fmla="*/ 382492 w 604251"/>
              <a:gd name="connsiteY2" fmla="*/ 270832 h 603334"/>
              <a:gd name="connsiteX3" fmla="*/ 398129 w 604251"/>
              <a:gd name="connsiteY3" fmla="*/ 301683 h 603334"/>
              <a:gd name="connsiteX4" fmla="*/ 382492 w 604251"/>
              <a:gd name="connsiteY4" fmla="*/ 332534 h 603334"/>
              <a:gd name="connsiteX5" fmla="*/ 266851 w 604251"/>
              <a:gd name="connsiteY5" fmla="*/ 416557 h 603334"/>
              <a:gd name="connsiteX6" fmla="*/ 244304 w 604251"/>
              <a:gd name="connsiteY6" fmla="*/ 423816 h 603334"/>
              <a:gd name="connsiteX7" fmla="*/ 227031 w 604251"/>
              <a:gd name="connsiteY7" fmla="*/ 419642 h 603334"/>
              <a:gd name="connsiteX8" fmla="*/ 206121 w 604251"/>
              <a:gd name="connsiteY8" fmla="*/ 385706 h 603334"/>
              <a:gd name="connsiteX9" fmla="*/ 206121 w 604251"/>
              <a:gd name="connsiteY9" fmla="*/ 217659 h 603334"/>
              <a:gd name="connsiteX10" fmla="*/ 227031 w 604251"/>
              <a:gd name="connsiteY10" fmla="*/ 183723 h 603334"/>
              <a:gd name="connsiteX11" fmla="*/ 247418 w 604251"/>
              <a:gd name="connsiteY11" fmla="*/ 179685 h 603334"/>
              <a:gd name="connsiteX12" fmla="*/ 302126 w 604251"/>
              <a:gd name="connsiteY12" fmla="*/ 55905 h 603334"/>
              <a:gd name="connsiteX13" fmla="*/ 55990 w 604251"/>
              <a:gd name="connsiteY13" fmla="*/ 301667 h 603334"/>
              <a:gd name="connsiteX14" fmla="*/ 302126 w 604251"/>
              <a:gd name="connsiteY14" fmla="*/ 547429 h 603334"/>
              <a:gd name="connsiteX15" fmla="*/ 548261 w 604251"/>
              <a:gd name="connsiteY15" fmla="*/ 301667 h 603334"/>
              <a:gd name="connsiteX16" fmla="*/ 302126 w 604251"/>
              <a:gd name="connsiteY16" fmla="*/ 55905 h 603334"/>
              <a:gd name="connsiteX17" fmla="*/ 302126 w 604251"/>
              <a:gd name="connsiteY17" fmla="*/ 0 h 603334"/>
              <a:gd name="connsiteX18" fmla="*/ 604251 w 604251"/>
              <a:gd name="connsiteY18" fmla="*/ 301667 h 603334"/>
              <a:gd name="connsiteX19" fmla="*/ 302126 w 604251"/>
              <a:gd name="connsiteY19" fmla="*/ 603334 h 603334"/>
              <a:gd name="connsiteX20" fmla="*/ 0 w 604251"/>
              <a:gd name="connsiteY20" fmla="*/ 301667 h 603334"/>
              <a:gd name="connsiteX21" fmla="*/ 302126 w 604251"/>
              <a:gd name="connsiteY21" fmla="*/ 0 h 60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04251" h="603334">
                <a:moveTo>
                  <a:pt x="247418" y="179685"/>
                </a:moveTo>
                <a:cubicBezTo>
                  <a:pt x="254305" y="180230"/>
                  <a:pt x="261033" y="182634"/>
                  <a:pt x="266851" y="186808"/>
                </a:cubicBezTo>
                <a:lnTo>
                  <a:pt x="382492" y="270832"/>
                </a:lnTo>
                <a:cubicBezTo>
                  <a:pt x="392311" y="278091"/>
                  <a:pt x="398129" y="289524"/>
                  <a:pt x="398129" y="301683"/>
                </a:cubicBezTo>
                <a:cubicBezTo>
                  <a:pt x="398129" y="313841"/>
                  <a:pt x="392311" y="325456"/>
                  <a:pt x="382492" y="332534"/>
                </a:cubicBezTo>
                <a:lnTo>
                  <a:pt x="266851" y="416557"/>
                </a:lnTo>
                <a:cubicBezTo>
                  <a:pt x="260305" y="421457"/>
                  <a:pt x="252305" y="423816"/>
                  <a:pt x="244304" y="423816"/>
                </a:cubicBezTo>
                <a:cubicBezTo>
                  <a:pt x="238486" y="423816"/>
                  <a:pt x="232486" y="422546"/>
                  <a:pt x="227031" y="419642"/>
                </a:cubicBezTo>
                <a:cubicBezTo>
                  <a:pt x="214303" y="413109"/>
                  <a:pt x="206121" y="400043"/>
                  <a:pt x="206121" y="385706"/>
                </a:cubicBezTo>
                <a:lnTo>
                  <a:pt x="206121" y="217659"/>
                </a:lnTo>
                <a:cubicBezTo>
                  <a:pt x="206121" y="203323"/>
                  <a:pt x="214303" y="190256"/>
                  <a:pt x="227031" y="183723"/>
                </a:cubicBezTo>
                <a:cubicBezTo>
                  <a:pt x="233486" y="180457"/>
                  <a:pt x="240532" y="179141"/>
                  <a:pt x="247418" y="179685"/>
                </a:cubicBezTo>
                <a:close/>
                <a:moveTo>
                  <a:pt x="302126" y="55905"/>
                </a:moveTo>
                <a:cubicBezTo>
                  <a:pt x="166514" y="55905"/>
                  <a:pt x="55990" y="166262"/>
                  <a:pt x="55990" y="301667"/>
                </a:cubicBezTo>
                <a:cubicBezTo>
                  <a:pt x="55990" y="437254"/>
                  <a:pt x="166514" y="547429"/>
                  <a:pt x="302126" y="547429"/>
                </a:cubicBezTo>
                <a:cubicBezTo>
                  <a:pt x="437918" y="547429"/>
                  <a:pt x="548261" y="437254"/>
                  <a:pt x="548261" y="301667"/>
                </a:cubicBezTo>
                <a:cubicBezTo>
                  <a:pt x="548261" y="166262"/>
                  <a:pt x="437918" y="55905"/>
                  <a:pt x="302126" y="55905"/>
                </a:cubicBezTo>
                <a:close/>
                <a:moveTo>
                  <a:pt x="302126" y="0"/>
                </a:moveTo>
                <a:cubicBezTo>
                  <a:pt x="468822" y="0"/>
                  <a:pt x="604251" y="135405"/>
                  <a:pt x="604251" y="301667"/>
                </a:cubicBezTo>
                <a:cubicBezTo>
                  <a:pt x="604251" y="468110"/>
                  <a:pt x="468822" y="603334"/>
                  <a:pt x="302126" y="603334"/>
                </a:cubicBezTo>
                <a:cubicBezTo>
                  <a:pt x="135611" y="603334"/>
                  <a:pt x="0" y="468110"/>
                  <a:pt x="0" y="301667"/>
                </a:cubicBezTo>
                <a:cubicBezTo>
                  <a:pt x="0" y="135405"/>
                  <a:pt x="135611" y="0"/>
                  <a:pt x="302126" y="0"/>
                </a:cubicBezTo>
                <a:close/>
              </a:path>
            </a:pathLst>
          </a:custGeom>
          <a:solidFill>
            <a:srgbClr val="CACAC8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îşḻiḑê">
            <a:extLst>
              <a:ext uri="{FF2B5EF4-FFF2-40B4-BE49-F238E27FC236}">
                <a16:creationId xmlns:a16="http://schemas.microsoft.com/office/drawing/2014/main" id="{F02F6C79-54BC-4AC4-88DB-8FCAA5F4CD3D}"/>
              </a:ext>
            </a:extLst>
          </p:cNvPr>
          <p:cNvSpPr/>
          <p:nvPr/>
        </p:nvSpPr>
        <p:spPr>
          <a:xfrm flipH="1">
            <a:off x="6323209" y="1261760"/>
            <a:ext cx="2113434" cy="1224087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Defective rate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Non-aftersales demand such as refurbishment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、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demo machine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、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key account refurbish demand</a:t>
            </a:r>
          </a:p>
        </p:txBody>
      </p:sp>
      <p:sp>
        <p:nvSpPr>
          <p:cNvPr id="39" name="ïšḻidé">
            <a:extLst>
              <a:ext uri="{FF2B5EF4-FFF2-40B4-BE49-F238E27FC236}">
                <a16:creationId xmlns:a16="http://schemas.microsoft.com/office/drawing/2014/main" id="{6E4B8D04-AC39-4DE8-8FF4-ED8623827E72}"/>
              </a:ext>
            </a:extLst>
          </p:cNvPr>
          <p:cNvSpPr/>
          <p:nvPr/>
        </p:nvSpPr>
        <p:spPr>
          <a:xfrm flipH="1">
            <a:off x="11596" y="3939133"/>
            <a:ext cx="2167104" cy="450169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400" b="1" dirty="0">
                <a:solidFill>
                  <a:schemeClr val="accent3">
                    <a:lumMod val="7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Agents/Spare parts administrator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6531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8FAA9417-41D8-454D-9712-4627D5F6B4B5}"/>
              </a:ext>
            </a:extLst>
          </p:cNvPr>
          <p:cNvCxnSpPr/>
          <p:nvPr/>
        </p:nvCxnSpPr>
        <p:spPr>
          <a:xfrm>
            <a:off x="128788" y="2846229"/>
            <a:ext cx="7239539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iṡ1iḍé">
            <a:extLst>
              <a:ext uri="{FF2B5EF4-FFF2-40B4-BE49-F238E27FC236}">
                <a16:creationId xmlns:a16="http://schemas.microsoft.com/office/drawing/2014/main" id="{DACBE56C-A853-4E86-AF67-226BB1D41D8A}"/>
              </a:ext>
            </a:extLst>
          </p:cNvPr>
          <p:cNvGrpSpPr/>
          <p:nvPr/>
        </p:nvGrpSpPr>
        <p:grpSpPr>
          <a:xfrm>
            <a:off x="6142361" y="1556137"/>
            <a:ext cx="2416387" cy="2856416"/>
            <a:chOff x="8189812" y="2074845"/>
            <a:chExt cx="3221848" cy="3808559"/>
          </a:xfrm>
        </p:grpSpPr>
        <p:sp>
          <p:nvSpPr>
            <p:cNvPr id="28" name="îṡ1iḋe">
              <a:extLst>
                <a:ext uri="{FF2B5EF4-FFF2-40B4-BE49-F238E27FC236}">
                  <a16:creationId xmlns:a16="http://schemas.microsoft.com/office/drawing/2014/main" id="{A8B6BB0A-C661-498E-A752-D162CFA65B16}"/>
                </a:ext>
              </a:extLst>
            </p:cNvPr>
            <p:cNvSpPr/>
            <p:nvPr/>
          </p:nvSpPr>
          <p:spPr bwMode="auto">
            <a:xfrm>
              <a:off x="8574344" y="3459173"/>
              <a:ext cx="2456302" cy="1478763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556" y="0"/>
                </a:cxn>
                <a:cxn ang="0">
                  <a:pos x="1113" y="268"/>
                </a:cxn>
                <a:cxn ang="0">
                  <a:pos x="556" y="537"/>
                </a:cxn>
                <a:cxn ang="0">
                  <a:pos x="0" y="268"/>
                </a:cxn>
                <a:cxn ang="0">
                  <a:pos x="0" y="268"/>
                </a:cxn>
              </a:cxnLst>
              <a:rect l="0" t="0" r="r" b="b"/>
              <a:pathLst>
                <a:path w="1113" h="537">
                  <a:moveTo>
                    <a:pt x="0" y="268"/>
                  </a:moveTo>
                  <a:lnTo>
                    <a:pt x="556" y="0"/>
                  </a:lnTo>
                  <a:lnTo>
                    <a:pt x="1113" y="268"/>
                  </a:lnTo>
                  <a:lnTo>
                    <a:pt x="556" y="537"/>
                  </a:lnTo>
                  <a:lnTo>
                    <a:pt x="0" y="268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îṡliḓé">
              <a:extLst>
                <a:ext uri="{FF2B5EF4-FFF2-40B4-BE49-F238E27FC236}">
                  <a16:creationId xmlns:a16="http://schemas.microsoft.com/office/drawing/2014/main" id="{D8DA1666-F3B5-4B7F-BEBD-F1690A635603}"/>
                </a:ext>
              </a:extLst>
            </p:cNvPr>
            <p:cNvSpPr/>
            <p:nvPr/>
          </p:nvSpPr>
          <p:spPr bwMode="auto">
            <a:xfrm>
              <a:off x="8708072" y="2074845"/>
              <a:ext cx="1120736" cy="2533135"/>
            </a:xfrm>
            <a:custGeom>
              <a:avLst/>
              <a:gdLst/>
              <a:ahLst/>
              <a:cxnLst>
                <a:cxn ang="0">
                  <a:pos x="519" y="853"/>
                </a:cxn>
                <a:cxn ang="0">
                  <a:pos x="0" y="621"/>
                </a:cxn>
                <a:cxn ang="0">
                  <a:pos x="516" y="0"/>
                </a:cxn>
                <a:cxn ang="0">
                  <a:pos x="519" y="853"/>
                </a:cxn>
                <a:cxn ang="0">
                  <a:pos x="519" y="853"/>
                </a:cxn>
                <a:cxn ang="0">
                  <a:pos x="519" y="853"/>
                </a:cxn>
              </a:cxnLst>
              <a:rect l="0" t="0" r="r" b="b"/>
              <a:pathLst>
                <a:path w="519" h="853">
                  <a:moveTo>
                    <a:pt x="519" y="853"/>
                  </a:moveTo>
                  <a:lnTo>
                    <a:pt x="0" y="621"/>
                  </a:lnTo>
                  <a:lnTo>
                    <a:pt x="516" y="0"/>
                  </a:lnTo>
                  <a:lnTo>
                    <a:pt x="519" y="853"/>
                  </a:lnTo>
                  <a:lnTo>
                    <a:pt x="519" y="853"/>
                  </a:lnTo>
                  <a:lnTo>
                    <a:pt x="519" y="85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îṧľiḓê">
              <a:extLst>
                <a:ext uri="{FF2B5EF4-FFF2-40B4-BE49-F238E27FC236}">
                  <a16:creationId xmlns:a16="http://schemas.microsoft.com/office/drawing/2014/main" id="{8117C3D8-F759-43AC-8C72-C52BB8B94654}"/>
                </a:ext>
              </a:extLst>
            </p:cNvPr>
            <p:cNvSpPr/>
            <p:nvPr/>
          </p:nvSpPr>
          <p:spPr bwMode="auto">
            <a:xfrm>
              <a:off x="9815852" y="2074845"/>
              <a:ext cx="1077548" cy="2533132"/>
            </a:xfrm>
            <a:custGeom>
              <a:avLst/>
              <a:gdLst/>
              <a:ahLst/>
              <a:cxnLst>
                <a:cxn ang="0">
                  <a:pos x="1" y="853"/>
                </a:cxn>
                <a:cxn ang="0">
                  <a:pos x="499" y="632"/>
                </a:cxn>
                <a:cxn ang="0">
                  <a:pos x="0" y="0"/>
                </a:cxn>
                <a:cxn ang="0">
                  <a:pos x="1" y="853"/>
                </a:cxn>
                <a:cxn ang="0">
                  <a:pos x="1" y="853"/>
                </a:cxn>
                <a:cxn ang="0">
                  <a:pos x="1" y="853"/>
                </a:cxn>
              </a:cxnLst>
              <a:rect l="0" t="0" r="r" b="b"/>
              <a:pathLst>
                <a:path w="499" h="853">
                  <a:moveTo>
                    <a:pt x="1" y="853"/>
                  </a:moveTo>
                  <a:lnTo>
                    <a:pt x="499" y="632"/>
                  </a:lnTo>
                  <a:lnTo>
                    <a:pt x="0" y="0"/>
                  </a:lnTo>
                  <a:lnTo>
                    <a:pt x="1" y="853"/>
                  </a:lnTo>
                  <a:lnTo>
                    <a:pt x="1" y="853"/>
                  </a:lnTo>
                  <a:lnTo>
                    <a:pt x="1" y="85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îṣḻíḑè">
              <a:extLst>
                <a:ext uri="{FF2B5EF4-FFF2-40B4-BE49-F238E27FC236}">
                  <a16:creationId xmlns:a16="http://schemas.microsoft.com/office/drawing/2014/main" id="{8D590C9F-A8C2-46AC-8A9B-8E1274937CCA}"/>
                </a:ext>
              </a:extLst>
            </p:cNvPr>
            <p:cNvSpPr/>
            <p:nvPr/>
          </p:nvSpPr>
          <p:spPr bwMode="auto">
            <a:xfrm>
              <a:off x="8189812" y="4149545"/>
              <a:ext cx="1610922" cy="1733859"/>
            </a:xfrm>
            <a:custGeom>
              <a:avLst/>
              <a:gdLst/>
              <a:ahLst/>
              <a:cxnLst>
                <a:cxn ang="0">
                  <a:pos x="746" y="266"/>
                </a:cxn>
                <a:cxn ang="0">
                  <a:pos x="743" y="664"/>
                </a:cxn>
                <a:cxn ang="0">
                  <a:pos x="0" y="266"/>
                </a:cxn>
                <a:cxn ang="0">
                  <a:pos x="190" y="0"/>
                </a:cxn>
                <a:cxn ang="0">
                  <a:pos x="746" y="266"/>
                </a:cxn>
                <a:cxn ang="0">
                  <a:pos x="746" y="266"/>
                </a:cxn>
                <a:cxn ang="0">
                  <a:pos x="746" y="266"/>
                </a:cxn>
              </a:cxnLst>
              <a:rect l="0" t="0" r="r" b="b"/>
              <a:pathLst>
                <a:path w="746" h="664">
                  <a:moveTo>
                    <a:pt x="746" y="266"/>
                  </a:moveTo>
                  <a:lnTo>
                    <a:pt x="743" y="664"/>
                  </a:lnTo>
                  <a:lnTo>
                    <a:pt x="0" y="266"/>
                  </a:lnTo>
                  <a:lnTo>
                    <a:pt x="190" y="0"/>
                  </a:lnTo>
                  <a:lnTo>
                    <a:pt x="746" y="266"/>
                  </a:lnTo>
                  <a:lnTo>
                    <a:pt x="746" y="266"/>
                  </a:lnTo>
                  <a:lnTo>
                    <a:pt x="746" y="2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íṥḷïḍé">
              <a:extLst>
                <a:ext uri="{FF2B5EF4-FFF2-40B4-BE49-F238E27FC236}">
                  <a16:creationId xmlns:a16="http://schemas.microsoft.com/office/drawing/2014/main" id="{FB81CE16-4062-42F7-AFB4-F2DA5A0FE394}"/>
                </a:ext>
              </a:extLst>
            </p:cNvPr>
            <p:cNvSpPr/>
            <p:nvPr/>
          </p:nvSpPr>
          <p:spPr bwMode="auto">
            <a:xfrm>
              <a:off x="9800735" y="4149545"/>
              <a:ext cx="1610925" cy="1733859"/>
            </a:xfrm>
            <a:custGeom>
              <a:avLst/>
              <a:gdLst/>
              <a:ahLst/>
              <a:cxnLst>
                <a:cxn ang="0">
                  <a:pos x="3" y="266"/>
                </a:cxn>
                <a:cxn ang="0">
                  <a:pos x="0" y="664"/>
                </a:cxn>
                <a:cxn ang="0">
                  <a:pos x="746" y="266"/>
                </a:cxn>
                <a:cxn ang="0">
                  <a:pos x="555" y="0"/>
                </a:cxn>
                <a:cxn ang="0">
                  <a:pos x="3" y="266"/>
                </a:cxn>
                <a:cxn ang="0">
                  <a:pos x="3" y="266"/>
                </a:cxn>
                <a:cxn ang="0">
                  <a:pos x="3" y="266"/>
                </a:cxn>
              </a:cxnLst>
              <a:rect l="0" t="0" r="r" b="b"/>
              <a:pathLst>
                <a:path w="746" h="664">
                  <a:moveTo>
                    <a:pt x="3" y="266"/>
                  </a:moveTo>
                  <a:lnTo>
                    <a:pt x="0" y="664"/>
                  </a:lnTo>
                  <a:lnTo>
                    <a:pt x="746" y="266"/>
                  </a:lnTo>
                  <a:lnTo>
                    <a:pt x="555" y="0"/>
                  </a:lnTo>
                  <a:lnTo>
                    <a:pt x="3" y="266"/>
                  </a:lnTo>
                  <a:lnTo>
                    <a:pt x="3" y="266"/>
                  </a:lnTo>
                  <a:lnTo>
                    <a:pt x="3" y="2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4" name="î$liḑè">
            <a:extLst>
              <a:ext uri="{FF2B5EF4-FFF2-40B4-BE49-F238E27FC236}">
                <a16:creationId xmlns:a16="http://schemas.microsoft.com/office/drawing/2014/main" id="{EEFEB26F-04F7-4287-9A18-49067AFCBC6C}"/>
              </a:ext>
            </a:extLst>
          </p:cNvPr>
          <p:cNvSpPr txBox="1"/>
          <p:nvPr/>
        </p:nvSpPr>
        <p:spPr bwMode="auto">
          <a:xfrm>
            <a:off x="6590950" y="3610424"/>
            <a:ext cx="1644297" cy="33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anchor="ctr">
            <a:noAutofit/>
          </a:bodyPr>
          <a:lstStyle>
            <a:defPPr>
              <a:defRPr lang="zh-CN"/>
            </a:defPPr>
            <a:lvl1pPr algn="r">
              <a:lnSpc>
                <a:spcPct val="110000"/>
              </a:lnSpc>
              <a:spcBef>
                <a:spcPct val="0"/>
              </a:spcBef>
              <a:defRPr sz="12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非关键料占比：</a:t>
            </a:r>
            <a:r>
              <a:rPr lang="en-US" altLang="zh-CN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15%</a:t>
            </a:r>
          </a:p>
        </p:txBody>
      </p:sp>
      <p:sp>
        <p:nvSpPr>
          <p:cNvPr id="25" name="íš1ïďê">
            <a:extLst>
              <a:ext uri="{FF2B5EF4-FFF2-40B4-BE49-F238E27FC236}">
                <a16:creationId xmlns:a16="http://schemas.microsoft.com/office/drawing/2014/main" id="{58DBB75A-CE39-4164-BA86-CE7CBF8B9214}"/>
              </a:ext>
            </a:extLst>
          </p:cNvPr>
          <p:cNvSpPr txBox="1"/>
          <p:nvPr/>
        </p:nvSpPr>
        <p:spPr bwMode="auto">
          <a:xfrm>
            <a:off x="6671443" y="2261776"/>
            <a:ext cx="1483311" cy="33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anchor="ctr">
            <a:no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b="1" dirty="0">
                <a:solidFill>
                  <a:schemeClr val="accent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关键料占比：</a:t>
            </a:r>
            <a:r>
              <a:rPr lang="en-US" altLang="zh-CN" sz="1200" b="1" dirty="0">
                <a:solidFill>
                  <a:schemeClr val="accent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85% 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32" name="燕尾形 31">
              <a:extLst>
                <a:ext uri="{FF2B5EF4-FFF2-40B4-BE49-F238E27FC236}">
                  <a16:creationId xmlns:a16="http://schemas.microsoft.com/office/drawing/2014/main" id="{FACC8357-3E01-4172-A297-743E1CB16D92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燕尾形 3">
              <a:extLst>
                <a:ext uri="{FF2B5EF4-FFF2-40B4-BE49-F238E27FC236}">
                  <a16:creationId xmlns:a16="http://schemas.microsoft.com/office/drawing/2014/main" id="{A50DD894-FF36-4124-A19B-816DD721AB6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zh-CN" altLang="en-US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物料管控二八法则</a:t>
            </a:r>
            <a:endParaRPr kumimoji="1" lang="en-US" altLang="zh-CN" b="1" dirty="0">
              <a:solidFill>
                <a:srgbClr val="046A38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6" name="îṥḷiḋe">
            <a:extLst>
              <a:ext uri="{FF2B5EF4-FFF2-40B4-BE49-F238E27FC236}">
                <a16:creationId xmlns:a16="http://schemas.microsoft.com/office/drawing/2014/main" id="{738D69F7-6EAD-4599-B663-5FEA01E0C798}"/>
              </a:ext>
            </a:extLst>
          </p:cNvPr>
          <p:cNvSpPr/>
          <p:nvPr/>
        </p:nvSpPr>
        <p:spPr>
          <a:xfrm>
            <a:off x="609761" y="1191215"/>
            <a:ext cx="6190347" cy="342843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marL="228600" lvl="0" indent="-2286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cs typeface="+mn-ea"/>
                <a:sym typeface="+mn-lt"/>
              </a:rPr>
              <a:t>贵重物料的安全库存建议设置在</a:t>
            </a:r>
            <a:r>
              <a:rPr lang="en-US" altLang="zh-CN" sz="1050" dirty="0">
                <a:cs typeface="+mn-ea"/>
                <a:sym typeface="+mn-lt"/>
              </a:rPr>
              <a:t>3</a:t>
            </a:r>
            <a:r>
              <a:rPr lang="zh-CN" altLang="en-US" sz="1050" dirty="0">
                <a:cs typeface="+mn-ea"/>
                <a:sym typeface="+mn-lt"/>
              </a:rPr>
              <a:t>个月左右（非首次采购），根据其消耗趋势大致区分如下：</a:t>
            </a:r>
          </a:p>
        </p:txBody>
      </p:sp>
      <p:sp>
        <p:nvSpPr>
          <p:cNvPr id="37" name="îsḻíḑè">
            <a:extLst>
              <a:ext uri="{FF2B5EF4-FFF2-40B4-BE49-F238E27FC236}">
                <a16:creationId xmlns:a16="http://schemas.microsoft.com/office/drawing/2014/main" id="{0CD409F9-253D-4CDA-956A-65E80946DDB9}"/>
              </a:ext>
            </a:extLst>
          </p:cNvPr>
          <p:cNvSpPr/>
          <p:nvPr/>
        </p:nvSpPr>
        <p:spPr>
          <a:xfrm>
            <a:off x="665879" y="3350669"/>
            <a:ext cx="5077243" cy="1588385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cs typeface="+mn-ea"/>
                <a:sym typeface="+mn-lt"/>
              </a:rPr>
              <a:t>针对拆机必换物料及低价值辅料，每次备料覆盖</a:t>
            </a:r>
            <a:r>
              <a:rPr lang="en-US" altLang="zh-CN" sz="1050" b="1" dirty="0">
                <a:solidFill>
                  <a:srgbClr val="046A38"/>
                </a:solidFill>
                <a:cs typeface="+mn-ea"/>
                <a:sym typeface="+mn-lt"/>
              </a:rPr>
              <a:t>10</a:t>
            </a:r>
            <a:r>
              <a:rPr lang="zh-CN" altLang="en-US" sz="1050" b="1" dirty="0">
                <a:solidFill>
                  <a:srgbClr val="046A38"/>
                </a:solidFill>
                <a:cs typeface="+mn-ea"/>
                <a:sym typeface="+mn-lt"/>
              </a:rPr>
              <a:t>个月左右</a:t>
            </a:r>
            <a:r>
              <a:rPr lang="zh-CN" altLang="en-US" sz="1050" dirty="0">
                <a:cs typeface="+mn-ea"/>
                <a:sym typeface="+mn-lt"/>
              </a:rPr>
              <a:t>的需求以减少物料运输成本，在备料时还需考虑网点数量，根据</a:t>
            </a:r>
            <a:r>
              <a:rPr lang="zh-CN" altLang="en-US" sz="1050" b="1" dirty="0">
                <a:solidFill>
                  <a:srgbClr val="046A38"/>
                </a:solidFill>
                <a:cs typeface="+mn-ea"/>
                <a:sym typeface="+mn-lt"/>
              </a:rPr>
              <a:t>网点进行铺货</a:t>
            </a:r>
            <a:r>
              <a:rPr lang="zh-CN" altLang="en-US" sz="1050" dirty="0">
                <a:cs typeface="+mn-ea"/>
                <a:sym typeface="+mn-lt"/>
              </a:rPr>
              <a:t>，</a:t>
            </a:r>
            <a:r>
              <a:rPr lang="zh-CN" altLang="en-US" sz="1050" b="1" dirty="0">
                <a:solidFill>
                  <a:srgbClr val="046A38"/>
                </a:solidFill>
                <a:cs typeface="+mn-ea"/>
                <a:sym typeface="+mn-lt"/>
              </a:rPr>
              <a:t>避免影响一小时快修考核成绩</a:t>
            </a:r>
            <a:endParaRPr lang="en-US" altLang="zh-CN" sz="1050" b="1" dirty="0">
              <a:solidFill>
                <a:srgbClr val="046A38"/>
              </a:solidFill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cs typeface="+mn-ea"/>
                <a:sym typeface="+mn-lt"/>
              </a:rPr>
              <a:t>针对</a:t>
            </a:r>
            <a:r>
              <a:rPr lang="zh-CN" altLang="en-US" sz="1050" b="1" dirty="0">
                <a:solidFill>
                  <a:srgbClr val="046A38"/>
                </a:solidFill>
                <a:cs typeface="+mn-ea"/>
                <a:sym typeface="+mn-lt"/>
              </a:rPr>
              <a:t>维修率极低</a:t>
            </a:r>
            <a:r>
              <a:rPr lang="zh-CN" altLang="en-US" sz="1050" dirty="0">
                <a:cs typeface="+mn-ea"/>
                <a:sym typeface="+mn-lt"/>
              </a:rPr>
              <a:t>且</a:t>
            </a:r>
            <a:r>
              <a:rPr lang="zh-CN" altLang="en-US" sz="1050" b="1" dirty="0">
                <a:solidFill>
                  <a:srgbClr val="046A38"/>
                </a:solidFill>
                <a:cs typeface="+mn-ea"/>
                <a:sym typeface="+mn-lt"/>
              </a:rPr>
              <a:t>价值较高</a:t>
            </a:r>
            <a:r>
              <a:rPr lang="zh-CN" altLang="en-US" sz="1050" dirty="0">
                <a:cs typeface="+mn-ea"/>
                <a:sym typeface="+mn-lt"/>
              </a:rPr>
              <a:t>的物料，需要平衡物料成本与运输成本，在物流便利的情况下可以备在区域总仓</a:t>
            </a:r>
            <a:endParaRPr lang="en-US" altLang="zh-CN" sz="1050" dirty="0"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cs typeface="+mn-ea"/>
                <a:sym typeface="+mn-lt"/>
              </a:rPr>
              <a:t>部分辅料因需求数量较低，后期采购困难，需要在停产前一次备完</a:t>
            </a:r>
            <a:endParaRPr lang="en-US" altLang="zh-CN" sz="1050" dirty="0">
              <a:cs typeface="+mn-ea"/>
              <a:sym typeface="+mn-lt"/>
            </a:endParaRPr>
          </a:p>
        </p:txBody>
      </p:sp>
      <p:sp>
        <p:nvSpPr>
          <p:cNvPr id="4" name="isļíḑé">
            <a:extLst>
              <a:ext uri="{FF2B5EF4-FFF2-40B4-BE49-F238E27FC236}">
                <a16:creationId xmlns:a16="http://schemas.microsoft.com/office/drawing/2014/main" id="{93F00703-7382-443F-A283-77C87CB912C1}"/>
              </a:ext>
            </a:extLst>
          </p:cNvPr>
          <p:cNvSpPr/>
          <p:nvPr/>
        </p:nvSpPr>
        <p:spPr>
          <a:xfrm>
            <a:off x="1639648" y="910448"/>
            <a:ext cx="1357374" cy="28068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r>
              <a:rPr kumimoji="1"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主板，屏幕组件</a:t>
            </a:r>
            <a:endParaRPr kumimoji="1"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îṥḷiḋe">
            <a:extLst>
              <a:ext uri="{FF2B5EF4-FFF2-40B4-BE49-F238E27FC236}">
                <a16:creationId xmlns:a16="http://schemas.microsoft.com/office/drawing/2014/main" id="{77E201CA-ECB6-45A6-A0D7-70E851F3B3DD}"/>
              </a:ext>
            </a:extLst>
          </p:cNvPr>
          <p:cNvSpPr/>
          <p:nvPr/>
        </p:nvSpPr>
        <p:spPr>
          <a:xfrm>
            <a:off x="559207" y="894821"/>
            <a:ext cx="1036784" cy="311939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dirty="0"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关键物料</a:t>
            </a:r>
            <a:endParaRPr lang="en-US" altLang="zh-CN" sz="1600" b="1" dirty="0"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0" name="iṧḻiḑê">
            <a:extLst>
              <a:ext uri="{FF2B5EF4-FFF2-40B4-BE49-F238E27FC236}">
                <a16:creationId xmlns:a16="http://schemas.microsoft.com/office/drawing/2014/main" id="{C9CD01E9-09A1-42CB-A09B-FAD933664C74}"/>
              </a:ext>
            </a:extLst>
          </p:cNvPr>
          <p:cNvSpPr/>
          <p:nvPr/>
        </p:nvSpPr>
        <p:spPr>
          <a:xfrm>
            <a:off x="1763939" y="3013142"/>
            <a:ext cx="4501641" cy="3418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FPC</a:t>
            </a:r>
            <a:r>
              <a:rPr kumimoji="1"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小板，小五金，双面胶，镜片，下盖，摄像头，指纹，电池盖</a:t>
            </a:r>
          </a:p>
        </p:txBody>
      </p:sp>
      <p:sp>
        <p:nvSpPr>
          <p:cNvPr id="43" name="îṥḷiḋe">
            <a:extLst>
              <a:ext uri="{FF2B5EF4-FFF2-40B4-BE49-F238E27FC236}">
                <a16:creationId xmlns:a16="http://schemas.microsoft.com/office/drawing/2014/main" id="{B194C730-FF24-47C8-8C71-C233FDEC37BC}"/>
              </a:ext>
            </a:extLst>
          </p:cNvPr>
          <p:cNvSpPr/>
          <p:nvPr/>
        </p:nvSpPr>
        <p:spPr>
          <a:xfrm>
            <a:off x="609761" y="3028104"/>
            <a:ext cx="1239035" cy="311939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dirty="0"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非关键物料</a:t>
            </a:r>
            <a:endParaRPr lang="en-US" altLang="zh-CN" sz="1600" b="1" dirty="0"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844558" y="1489699"/>
            <a:ext cx="4663766" cy="533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000" b="1" dirty="0">
                <a:solidFill>
                  <a:schemeClr val="tx1"/>
                </a:solidFill>
                <a:cs typeface="+mn-ea"/>
                <a:sym typeface="+mn-lt"/>
              </a:rPr>
              <a:t>需求增长上升阶段</a:t>
            </a:r>
            <a:r>
              <a:rPr lang="zh-CN" altLang="en-US" sz="1000" b="0" dirty="0">
                <a:cs typeface="+mn-ea"/>
                <a:sym typeface="+mn-lt"/>
              </a:rPr>
              <a:t>：</a:t>
            </a:r>
            <a:endParaRPr lang="en-US" altLang="zh-CN" sz="1000" b="0" dirty="0"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r>
              <a:rPr lang="zh-CN" altLang="en-US" sz="1000" b="0" dirty="0">
                <a:cs typeface="+mn-ea"/>
                <a:sym typeface="+mn-lt"/>
              </a:rPr>
              <a:t>订单</a:t>
            </a:r>
            <a:r>
              <a:rPr lang="en-US" altLang="zh-CN" sz="1000" b="0" dirty="0">
                <a:cs typeface="+mn-ea"/>
                <a:sym typeface="+mn-lt"/>
              </a:rPr>
              <a:t>+</a:t>
            </a:r>
            <a:r>
              <a:rPr lang="zh-CN" altLang="en-US" sz="1000" b="0" dirty="0">
                <a:cs typeface="+mn-ea"/>
                <a:sym typeface="+mn-lt"/>
              </a:rPr>
              <a:t>总库存：前一个月消耗*（</a:t>
            </a:r>
            <a:r>
              <a:rPr lang="en-US" altLang="zh-CN" sz="1000" b="0" dirty="0">
                <a:cs typeface="+mn-ea"/>
                <a:sym typeface="+mn-lt"/>
              </a:rPr>
              <a:t>3.5</a:t>
            </a:r>
            <a:r>
              <a:rPr lang="zh-CN" altLang="en-US" sz="1000" b="0" dirty="0">
                <a:cs typeface="+mn-ea"/>
                <a:sym typeface="+mn-lt"/>
              </a:rPr>
              <a:t>个月</a:t>
            </a:r>
            <a:r>
              <a:rPr lang="en-US" altLang="zh-CN" sz="1000" b="0" dirty="0">
                <a:cs typeface="+mn-ea"/>
                <a:sym typeface="+mn-lt"/>
              </a:rPr>
              <a:t>+</a:t>
            </a:r>
            <a:r>
              <a:rPr lang="zh-CN" altLang="en-US" sz="1000" b="0" dirty="0">
                <a:cs typeface="+mn-ea"/>
                <a:sym typeface="+mn-lt"/>
              </a:rPr>
              <a:t>（订单处理时长</a:t>
            </a:r>
            <a:r>
              <a:rPr lang="en-US" altLang="zh-CN" sz="1000" b="0" dirty="0">
                <a:cs typeface="+mn-ea"/>
                <a:sym typeface="+mn-lt"/>
              </a:rPr>
              <a:t>/30</a:t>
            </a:r>
            <a:r>
              <a:rPr lang="zh-CN" altLang="en-US" sz="1000" b="0" dirty="0">
                <a:cs typeface="+mn-ea"/>
                <a:sym typeface="+mn-lt"/>
              </a:rPr>
              <a:t>天））</a:t>
            </a:r>
            <a:endParaRPr lang="en-US" altLang="zh-CN" sz="1000" b="0" dirty="0"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844558" y="1977738"/>
            <a:ext cx="4663766" cy="533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cs typeface="+mn-ea"/>
                <a:sym typeface="+mn-lt"/>
              </a:rPr>
              <a:t>需求下降阶段：</a:t>
            </a:r>
          </a:p>
          <a:p>
            <a:pPr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订单</a:t>
            </a:r>
            <a:r>
              <a:rPr lang="en-US" altLang="zh-CN" sz="1000" dirty="0">
                <a:cs typeface="+mn-ea"/>
                <a:sym typeface="+mn-lt"/>
              </a:rPr>
              <a:t>+</a:t>
            </a:r>
            <a:r>
              <a:rPr lang="zh-CN" altLang="en-US" sz="1000" dirty="0">
                <a:cs typeface="+mn-ea"/>
                <a:sym typeface="+mn-lt"/>
              </a:rPr>
              <a:t>总库存：前一个月消耗*（</a:t>
            </a:r>
            <a:r>
              <a:rPr lang="en-US" altLang="zh-CN" sz="1000" dirty="0">
                <a:cs typeface="+mn-ea"/>
                <a:sym typeface="+mn-lt"/>
              </a:rPr>
              <a:t>2</a:t>
            </a:r>
            <a:r>
              <a:rPr lang="zh-CN" altLang="en-US" sz="1000" dirty="0">
                <a:cs typeface="+mn-ea"/>
                <a:sym typeface="+mn-lt"/>
              </a:rPr>
              <a:t>个月</a:t>
            </a:r>
            <a:r>
              <a:rPr lang="en-US" altLang="zh-CN" sz="1000" dirty="0">
                <a:cs typeface="+mn-ea"/>
                <a:sym typeface="+mn-lt"/>
              </a:rPr>
              <a:t>+</a:t>
            </a:r>
            <a:r>
              <a:rPr lang="zh-CN" altLang="en-US" sz="1000" dirty="0">
                <a:cs typeface="+mn-ea"/>
                <a:sym typeface="+mn-lt"/>
              </a:rPr>
              <a:t>（订单时长</a:t>
            </a:r>
            <a:r>
              <a:rPr lang="en-US" altLang="zh-CN" sz="1000" dirty="0">
                <a:cs typeface="+mn-ea"/>
                <a:sym typeface="+mn-lt"/>
              </a:rPr>
              <a:t>/30</a:t>
            </a:r>
            <a:r>
              <a:rPr lang="zh-CN" altLang="en-US" sz="1000" dirty="0">
                <a:cs typeface="+mn-ea"/>
                <a:sym typeface="+mn-lt"/>
              </a:rPr>
              <a:t>天））</a:t>
            </a:r>
          </a:p>
        </p:txBody>
      </p:sp>
      <p:sp>
        <p:nvSpPr>
          <p:cNvPr id="71" name="repair_151836"/>
          <p:cNvSpPr>
            <a:spLocks noChangeAspect="1"/>
          </p:cNvSpPr>
          <p:nvPr/>
        </p:nvSpPr>
        <p:spPr bwMode="auto">
          <a:xfrm>
            <a:off x="192128" y="895185"/>
            <a:ext cx="360000" cy="359465"/>
          </a:xfrm>
          <a:custGeom>
            <a:avLst/>
            <a:gdLst>
              <a:gd name="T0" fmla="*/ 933 w 1082"/>
              <a:gd name="T1" fmla="*/ 48 h 1082"/>
              <a:gd name="T2" fmla="*/ 789 w 1082"/>
              <a:gd name="T3" fmla="*/ 139 h 1082"/>
              <a:gd name="T4" fmla="*/ 766 w 1082"/>
              <a:gd name="T5" fmla="*/ 208 h 1082"/>
              <a:gd name="T6" fmla="*/ 552 w 1082"/>
              <a:gd name="T7" fmla="*/ 359 h 1082"/>
              <a:gd name="T8" fmla="*/ 302 w 1082"/>
              <a:gd name="T9" fmla="*/ 0 h 1082"/>
              <a:gd name="T10" fmla="*/ 192 w 1082"/>
              <a:gd name="T11" fmla="*/ 41 h 1082"/>
              <a:gd name="T12" fmla="*/ 299 w 1082"/>
              <a:gd name="T13" fmla="*/ 195 h 1082"/>
              <a:gd name="T14" fmla="*/ 212 w 1082"/>
              <a:gd name="T15" fmla="*/ 281 h 1082"/>
              <a:gd name="T16" fmla="*/ 59 w 1082"/>
              <a:gd name="T17" fmla="*/ 175 h 1082"/>
              <a:gd name="T18" fmla="*/ 109 w 1082"/>
              <a:gd name="T19" fmla="*/ 473 h 1082"/>
              <a:gd name="T20" fmla="*/ 307 w 1082"/>
              <a:gd name="T21" fmla="*/ 539 h 1082"/>
              <a:gd name="T22" fmla="*/ 74 w 1082"/>
              <a:gd name="T23" fmla="*/ 771 h 1082"/>
              <a:gd name="T24" fmla="*/ 112 w 1082"/>
              <a:gd name="T25" fmla="*/ 1035 h 1082"/>
              <a:gd name="T26" fmla="*/ 338 w 1082"/>
              <a:gd name="T27" fmla="*/ 1035 h 1082"/>
              <a:gd name="T28" fmla="*/ 593 w 1082"/>
              <a:gd name="T29" fmla="*/ 769 h 1082"/>
              <a:gd name="T30" fmla="*/ 794 w 1082"/>
              <a:gd name="T31" fmla="*/ 1002 h 1082"/>
              <a:gd name="T32" fmla="*/ 1013 w 1082"/>
              <a:gd name="T33" fmla="*/ 988 h 1082"/>
              <a:gd name="T34" fmla="*/ 1024 w 1082"/>
              <a:gd name="T35" fmla="*/ 768 h 1082"/>
              <a:gd name="T36" fmla="*/ 901 w 1082"/>
              <a:gd name="T37" fmla="*/ 343 h 1082"/>
              <a:gd name="T38" fmla="*/ 968 w 1082"/>
              <a:gd name="T39" fmla="*/ 324 h 1082"/>
              <a:gd name="T40" fmla="*/ 1061 w 1082"/>
              <a:gd name="T41" fmla="*/ 185 h 1082"/>
              <a:gd name="T42" fmla="*/ 988 w 1082"/>
              <a:gd name="T43" fmla="*/ 70 h 1082"/>
              <a:gd name="T44" fmla="*/ 282 w 1082"/>
              <a:gd name="T45" fmla="*/ 979 h 1082"/>
              <a:gd name="T46" fmla="*/ 168 w 1082"/>
              <a:gd name="T47" fmla="*/ 979 h 1082"/>
              <a:gd name="T48" fmla="*/ 131 w 1082"/>
              <a:gd name="T49" fmla="*/ 828 h 1082"/>
              <a:gd name="T50" fmla="*/ 412 w 1082"/>
              <a:gd name="T51" fmla="*/ 580 h 1082"/>
              <a:gd name="T52" fmla="*/ 530 w 1082"/>
              <a:gd name="T53" fmla="*/ 697 h 1082"/>
              <a:gd name="T54" fmla="*/ 956 w 1082"/>
              <a:gd name="T55" fmla="*/ 932 h 1082"/>
              <a:gd name="T56" fmla="*/ 851 w 1082"/>
              <a:gd name="T57" fmla="*/ 946 h 1082"/>
              <a:gd name="T58" fmla="*/ 384 w 1082"/>
              <a:gd name="T59" fmla="*/ 444 h 1082"/>
              <a:gd name="T60" fmla="*/ 165 w 1082"/>
              <a:gd name="T61" fmla="*/ 416 h 1082"/>
              <a:gd name="T62" fmla="*/ 174 w 1082"/>
              <a:gd name="T63" fmla="*/ 353 h 1082"/>
              <a:gd name="T64" fmla="*/ 336 w 1082"/>
              <a:gd name="T65" fmla="*/ 347 h 1082"/>
              <a:gd name="T66" fmla="*/ 380 w 1082"/>
              <a:gd name="T67" fmla="*/ 185 h 1082"/>
              <a:gd name="T68" fmla="*/ 307 w 1082"/>
              <a:gd name="T69" fmla="*/ 80 h 1082"/>
              <a:gd name="T70" fmla="*/ 469 w 1082"/>
              <a:gd name="T71" fmla="*/ 360 h 1082"/>
              <a:gd name="T72" fmla="*/ 971 w 1082"/>
              <a:gd name="T73" fmla="*/ 827 h 1082"/>
              <a:gd name="T74" fmla="*/ 976 w 1082"/>
              <a:gd name="T75" fmla="*/ 187 h 1082"/>
              <a:gd name="T76" fmla="*/ 911 w 1082"/>
              <a:gd name="T77" fmla="*/ 263 h 1082"/>
              <a:gd name="T78" fmla="*/ 673 w 1082"/>
              <a:gd name="T79" fmla="*/ 464 h 1082"/>
              <a:gd name="T80" fmla="*/ 863 w 1082"/>
              <a:gd name="T81" fmla="*/ 226 h 1082"/>
              <a:gd name="T82" fmla="*/ 845 w 1082"/>
              <a:gd name="T83" fmla="*/ 196 h 1082"/>
              <a:gd name="T84" fmla="*/ 922 w 1082"/>
              <a:gd name="T85" fmla="*/ 134 h 1082"/>
              <a:gd name="T86" fmla="*/ 981 w 1082"/>
              <a:gd name="T87" fmla="*/ 177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82" h="1082">
                <a:moveTo>
                  <a:pt x="988" y="70"/>
                </a:moveTo>
                <a:cubicBezTo>
                  <a:pt x="974" y="56"/>
                  <a:pt x="954" y="48"/>
                  <a:pt x="933" y="48"/>
                </a:cubicBezTo>
                <a:cubicBezTo>
                  <a:pt x="910" y="48"/>
                  <a:pt x="886" y="58"/>
                  <a:pt x="867" y="75"/>
                </a:cubicBezTo>
                <a:lnTo>
                  <a:pt x="789" y="139"/>
                </a:lnTo>
                <a:lnTo>
                  <a:pt x="786" y="142"/>
                </a:lnTo>
                <a:cubicBezTo>
                  <a:pt x="769" y="159"/>
                  <a:pt x="762" y="184"/>
                  <a:pt x="766" y="208"/>
                </a:cubicBezTo>
                <a:lnTo>
                  <a:pt x="583" y="386"/>
                </a:lnTo>
                <a:lnTo>
                  <a:pt x="552" y="359"/>
                </a:lnTo>
                <a:cubicBezTo>
                  <a:pt x="574" y="273"/>
                  <a:pt x="572" y="158"/>
                  <a:pt x="497" y="84"/>
                </a:cubicBezTo>
                <a:cubicBezTo>
                  <a:pt x="443" y="30"/>
                  <a:pt x="374" y="0"/>
                  <a:pt x="302" y="0"/>
                </a:cubicBezTo>
                <a:cubicBezTo>
                  <a:pt x="273" y="0"/>
                  <a:pt x="245" y="5"/>
                  <a:pt x="218" y="14"/>
                </a:cubicBezTo>
                <a:cubicBezTo>
                  <a:pt x="205" y="18"/>
                  <a:pt x="196" y="29"/>
                  <a:pt x="192" y="41"/>
                </a:cubicBezTo>
                <a:cubicBezTo>
                  <a:pt x="189" y="54"/>
                  <a:pt x="192" y="68"/>
                  <a:pt x="200" y="78"/>
                </a:cubicBezTo>
                <a:lnTo>
                  <a:pt x="299" y="195"/>
                </a:lnTo>
                <a:lnTo>
                  <a:pt x="294" y="271"/>
                </a:lnTo>
                <a:lnTo>
                  <a:pt x="212" y="281"/>
                </a:lnTo>
                <a:lnTo>
                  <a:pt x="95" y="183"/>
                </a:lnTo>
                <a:cubicBezTo>
                  <a:pt x="85" y="174"/>
                  <a:pt x="71" y="171"/>
                  <a:pt x="59" y="175"/>
                </a:cubicBezTo>
                <a:cubicBezTo>
                  <a:pt x="46" y="178"/>
                  <a:pt x="36" y="188"/>
                  <a:pt x="32" y="200"/>
                </a:cubicBezTo>
                <a:cubicBezTo>
                  <a:pt x="0" y="293"/>
                  <a:pt x="28" y="392"/>
                  <a:pt x="109" y="473"/>
                </a:cubicBezTo>
                <a:cubicBezTo>
                  <a:pt x="152" y="517"/>
                  <a:pt x="215" y="540"/>
                  <a:pt x="291" y="540"/>
                </a:cubicBezTo>
                <a:cubicBezTo>
                  <a:pt x="296" y="540"/>
                  <a:pt x="302" y="539"/>
                  <a:pt x="307" y="539"/>
                </a:cubicBezTo>
                <a:cubicBezTo>
                  <a:pt x="304" y="542"/>
                  <a:pt x="302" y="544"/>
                  <a:pt x="299" y="547"/>
                </a:cubicBezTo>
                <a:lnTo>
                  <a:pt x="74" y="771"/>
                </a:lnTo>
                <a:cubicBezTo>
                  <a:pt x="12" y="834"/>
                  <a:pt x="12" y="935"/>
                  <a:pt x="74" y="998"/>
                </a:cubicBezTo>
                <a:lnTo>
                  <a:pt x="112" y="1035"/>
                </a:lnTo>
                <a:cubicBezTo>
                  <a:pt x="142" y="1065"/>
                  <a:pt x="182" y="1082"/>
                  <a:pt x="225" y="1082"/>
                </a:cubicBezTo>
                <a:cubicBezTo>
                  <a:pt x="268" y="1082"/>
                  <a:pt x="308" y="1065"/>
                  <a:pt x="338" y="1035"/>
                </a:cubicBezTo>
                <a:lnTo>
                  <a:pt x="563" y="811"/>
                </a:lnTo>
                <a:cubicBezTo>
                  <a:pt x="575" y="798"/>
                  <a:pt x="585" y="784"/>
                  <a:pt x="593" y="769"/>
                </a:cubicBezTo>
                <a:lnTo>
                  <a:pt x="792" y="1000"/>
                </a:lnTo>
                <a:cubicBezTo>
                  <a:pt x="793" y="1001"/>
                  <a:pt x="793" y="1001"/>
                  <a:pt x="794" y="1002"/>
                </a:cubicBezTo>
                <a:cubicBezTo>
                  <a:pt x="816" y="1024"/>
                  <a:pt x="850" y="1037"/>
                  <a:pt x="889" y="1037"/>
                </a:cubicBezTo>
                <a:cubicBezTo>
                  <a:pt x="936" y="1037"/>
                  <a:pt x="983" y="1018"/>
                  <a:pt x="1013" y="988"/>
                </a:cubicBezTo>
                <a:cubicBezTo>
                  <a:pt x="1065" y="936"/>
                  <a:pt x="1082" y="825"/>
                  <a:pt x="1026" y="770"/>
                </a:cubicBezTo>
                <a:cubicBezTo>
                  <a:pt x="1026" y="769"/>
                  <a:pt x="1025" y="768"/>
                  <a:pt x="1024" y="768"/>
                </a:cubicBezTo>
                <a:lnTo>
                  <a:pt x="734" y="516"/>
                </a:lnTo>
                <a:lnTo>
                  <a:pt x="901" y="343"/>
                </a:lnTo>
                <a:cubicBezTo>
                  <a:pt x="906" y="344"/>
                  <a:pt x="911" y="345"/>
                  <a:pt x="915" y="345"/>
                </a:cubicBezTo>
                <a:cubicBezTo>
                  <a:pt x="935" y="345"/>
                  <a:pt x="954" y="337"/>
                  <a:pt x="968" y="324"/>
                </a:cubicBezTo>
                <a:lnTo>
                  <a:pt x="1034" y="242"/>
                </a:lnTo>
                <a:cubicBezTo>
                  <a:pt x="1049" y="226"/>
                  <a:pt x="1059" y="206"/>
                  <a:pt x="1061" y="185"/>
                </a:cubicBezTo>
                <a:cubicBezTo>
                  <a:pt x="1063" y="161"/>
                  <a:pt x="1056" y="138"/>
                  <a:pt x="1039" y="121"/>
                </a:cubicBezTo>
                <a:lnTo>
                  <a:pt x="988" y="70"/>
                </a:lnTo>
                <a:close/>
                <a:moveTo>
                  <a:pt x="506" y="754"/>
                </a:moveTo>
                <a:lnTo>
                  <a:pt x="282" y="979"/>
                </a:lnTo>
                <a:cubicBezTo>
                  <a:pt x="267" y="994"/>
                  <a:pt x="246" y="1002"/>
                  <a:pt x="225" y="1002"/>
                </a:cubicBezTo>
                <a:cubicBezTo>
                  <a:pt x="204" y="1002"/>
                  <a:pt x="184" y="994"/>
                  <a:pt x="168" y="979"/>
                </a:cubicBezTo>
                <a:lnTo>
                  <a:pt x="131" y="941"/>
                </a:lnTo>
                <a:cubicBezTo>
                  <a:pt x="100" y="910"/>
                  <a:pt x="100" y="859"/>
                  <a:pt x="131" y="828"/>
                </a:cubicBezTo>
                <a:lnTo>
                  <a:pt x="355" y="603"/>
                </a:lnTo>
                <a:cubicBezTo>
                  <a:pt x="371" y="588"/>
                  <a:pt x="391" y="580"/>
                  <a:pt x="412" y="580"/>
                </a:cubicBezTo>
                <a:cubicBezTo>
                  <a:pt x="418" y="580"/>
                  <a:pt x="424" y="581"/>
                  <a:pt x="430" y="582"/>
                </a:cubicBezTo>
                <a:lnTo>
                  <a:pt x="530" y="697"/>
                </a:lnTo>
                <a:cubicBezTo>
                  <a:pt x="530" y="717"/>
                  <a:pt x="522" y="738"/>
                  <a:pt x="506" y="754"/>
                </a:cubicBezTo>
                <a:close/>
                <a:moveTo>
                  <a:pt x="956" y="932"/>
                </a:moveTo>
                <a:cubicBezTo>
                  <a:pt x="942" y="947"/>
                  <a:pt x="914" y="957"/>
                  <a:pt x="889" y="957"/>
                </a:cubicBezTo>
                <a:cubicBezTo>
                  <a:pt x="872" y="957"/>
                  <a:pt x="859" y="953"/>
                  <a:pt x="851" y="946"/>
                </a:cubicBezTo>
                <a:lnTo>
                  <a:pt x="427" y="456"/>
                </a:lnTo>
                <a:cubicBezTo>
                  <a:pt x="417" y="444"/>
                  <a:pt x="400" y="439"/>
                  <a:pt x="384" y="444"/>
                </a:cubicBezTo>
                <a:cubicBezTo>
                  <a:pt x="354" y="454"/>
                  <a:pt x="322" y="460"/>
                  <a:pt x="291" y="460"/>
                </a:cubicBezTo>
                <a:cubicBezTo>
                  <a:pt x="238" y="460"/>
                  <a:pt x="193" y="444"/>
                  <a:pt x="165" y="416"/>
                </a:cubicBezTo>
                <a:cubicBezTo>
                  <a:pt x="140" y="391"/>
                  <a:pt x="105" y="346"/>
                  <a:pt x="99" y="291"/>
                </a:cubicBezTo>
                <a:lnTo>
                  <a:pt x="174" y="353"/>
                </a:lnTo>
                <a:cubicBezTo>
                  <a:pt x="182" y="360"/>
                  <a:pt x="193" y="363"/>
                  <a:pt x="204" y="362"/>
                </a:cubicBezTo>
                <a:lnTo>
                  <a:pt x="336" y="347"/>
                </a:lnTo>
                <a:cubicBezTo>
                  <a:pt x="355" y="345"/>
                  <a:pt x="370" y="329"/>
                  <a:pt x="372" y="310"/>
                </a:cubicBezTo>
                <a:lnTo>
                  <a:pt x="380" y="185"/>
                </a:lnTo>
                <a:cubicBezTo>
                  <a:pt x="380" y="174"/>
                  <a:pt x="377" y="164"/>
                  <a:pt x="370" y="156"/>
                </a:cubicBezTo>
                <a:lnTo>
                  <a:pt x="307" y="80"/>
                </a:lnTo>
                <a:cubicBezTo>
                  <a:pt x="355" y="81"/>
                  <a:pt x="403" y="103"/>
                  <a:pt x="441" y="141"/>
                </a:cubicBezTo>
                <a:cubicBezTo>
                  <a:pt x="493" y="193"/>
                  <a:pt x="492" y="291"/>
                  <a:pt x="469" y="360"/>
                </a:cubicBezTo>
                <a:cubicBezTo>
                  <a:pt x="464" y="375"/>
                  <a:pt x="468" y="392"/>
                  <a:pt x="481" y="403"/>
                </a:cubicBezTo>
                <a:lnTo>
                  <a:pt x="971" y="827"/>
                </a:lnTo>
                <a:cubicBezTo>
                  <a:pt x="988" y="846"/>
                  <a:pt x="984" y="904"/>
                  <a:pt x="956" y="932"/>
                </a:cubicBezTo>
                <a:close/>
                <a:moveTo>
                  <a:pt x="976" y="187"/>
                </a:moveTo>
                <a:lnTo>
                  <a:pt x="913" y="264"/>
                </a:lnTo>
                <a:cubicBezTo>
                  <a:pt x="912" y="264"/>
                  <a:pt x="912" y="263"/>
                  <a:pt x="911" y="263"/>
                </a:cubicBezTo>
                <a:lnTo>
                  <a:pt x="884" y="247"/>
                </a:lnTo>
                <a:lnTo>
                  <a:pt x="673" y="464"/>
                </a:lnTo>
                <a:lnTo>
                  <a:pt x="644" y="438"/>
                </a:lnTo>
                <a:lnTo>
                  <a:pt x="863" y="226"/>
                </a:lnTo>
                <a:lnTo>
                  <a:pt x="846" y="199"/>
                </a:lnTo>
                <a:cubicBezTo>
                  <a:pt x="846" y="198"/>
                  <a:pt x="846" y="197"/>
                  <a:pt x="845" y="196"/>
                </a:cubicBezTo>
                <a:lnTo>
                  <a:pt x="919" y="136"/>
                </a:lnTo>
                <a:lnTo>
                  <a:pt x="922" y="134"/>
                </a:lnTo>
                <a:cubicBezTo>
                  <a:pt x="926" y="130"/>
                  <a:pt x="930" y="128"/>
                  <a:pt x="933" y="128"/>
                </a:cubicBezTo>
                <a:lnTo>
                  <a:pt x="981" y="177"/>
                </a:lnTo>
                <a:cubicBezTo>
                  <a:pt x="981" y="179"/>
                  <a:pt x="980" y="183"/>
                  <a:pt x="976" y="1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repair-kit_18248"/>
          <p:cNvSpPr>
            <a:spLocks noChangeAspect="1"/>
          </p:cNvSpPr>
          <p:nvPr/>
        </p:nvSpPr>
        <p:spPr bwMode="auto">
          <a:xfrm>
            <a:off x="204989" y="3002783"/>
            <a:ext cx="360000" cy="362579"/>
          </a:xfrm>
          <a:custGeom>
            <a:avLst/>
            <a:gdLst>
              <a:gd name="connsiteX0" fmla="*/ 98706 w 601005"/>
              <a:gd name="connsiteY0" fmla="*/ 347746 h 605310"/>
              <a:gd name="connsiteX1" fmla="*/ 269896 w 601005"/>
              <a:gd name="connsiteY1" fmla="*/ 347746 h 605310"/>
              <a:gd name="connsiteX2" fmla="*/ 282230 w 601005"/>
              <a:gd name="connsiteY2" fmla="*/ 360063 h 605310"/>
              <a:gd name="connsiteX3" fmla="*/ 282230 w 601005"/>
              <a:gd name="connsiteY3" fmla="*/ 420281 h 605310"/>
              <a:gd name="connsiteX4" fmla="*/ 336591 w 601005"/>
              <a:gd name="connsiteY4" fmla="*/ 420281 h 605310"/>
              <a:gd name="connsiteX5" fmla="*/ 336591 w 601005"/>
              <a:gd name="connsiteY5" fmla="*/ 360063 h 605310"/>
              <a:gd name="connsiteX6" fmla="*/ 348925 w 601005"/>
              <a:gd name="connsiteY6" fmla="*/ 347746 h 605310"/>
              <a:gd name="connsiteX7" fmla="*/ 502299 w 601005"/>
              <a:gd name="connsiteY7" fmla="*/ 347746 h 605310"/>
              <a:gd name="connsiteX8" fmla="*/ 514633 w 601005"/>
              <a:gd name="connsiteY8" fmla="*/ 360063 h 605310"/>
              <a:gd name="connsiteX9" fmla="*/ 502299 w 601005"/>
              <a:gd name="connsiteY9" fmla="*/ 372380 h 605310"/>
              <a:gd name="connsiteX10" fmla="*/ 361258 w 601005"/>
              <a:gd name="connsiteY10" fmla="*/ 372380 h 605310"/>
              <a:gd name="connsiteX11" fmla="*/ 361258 w 601005"/>
              <a:gd name="connsiteY11" fmla="*/ 432598 h 605310"/>
              <a:gd name="connsiteX12" fmla="*/ 348925 w 601005"/>
              <a:gd name="connsiteY12" fmla="*/ 444915 h 605310"/>
              <a:gd name="connsiteX13" fmla="*/ 269896 w 601005"/>
              <a:gd name="connsiteY13" fmla="*/ 444915 h 605310"/>
              <a:gd name="connsiteX14" fmla="*/ 257448 w 601005"/>
              <a:gd name="connsiteY14" fmla="*/ 432598 h 605310"/>
              <a:gd name="connsiteX15" fmla="*/ 257448 w 601005"/>
              <a:gd name="connsiteY15" fmla="*/ 372380 h 605310"/>
              <a:gd name="connsiteX16" fmla="*/ 98706 w 601005"/>
              <a:gd name="connsiteY16" fmla="*/ 372380 h 605310"/>
              <a:gd name="connsiteX17" fmla="*/ 86372 w 601005"/>
              <a:gd name="connsiteY17" fmla="*/ 360063 h 605310"/>
              <a:gd name="connsiteX18" fmla="*/ 98706 w 601005"/>
              <a:gd name="connsiteY18" fmla="*/ 347746 h 605310"/>
              <a:gd name="connsiteX19" fmla="*/ 48675 w 601005"/>
              <a:gd name="connsiteY19" fmla="*/ 347746 h 605310"/>
              <a:gd name="connsiteX20" fmla="*/ 61124 w 601005"/>
              <a:gd name="connsiteY20" fmla="*/ 360060 h 605310"/>
              <a:gd name="connsiteX21" fmla="*/ 61124 w 601005"/>
              <a:gd name="connsiteY21" fmla="*/ 580568 h 605310"/>
              <a:gd name="connsiteX22" fmla="*/ 539881 w 601005"/>
              <a:gd name="connsiteY22" fmla="*/ 580568 h 605310"/>
              <a:gd name="connsiteX23" fmla="*/ 539881 w 601005"/>
              <a:gd name="connsiteY23" fmla="*/ 360060 h 605310"/>
              <a:gd name="connsiteX24" fmla="*/ 552330 w 601005"/>
              <a:gd name="connsiteY24" fmla="*/ 347746 h 605310"/>
              <a:gd name="connsiteX25" fmla="*/ 564664 w 601005"/>
              <a:gd name="connsiteY25" fmla="*/ 360060 h 605310"/>
              <a:gd name="connsiteX26" fmla="*/ 564664 w 601005"/>
              <a:gd name="connsiteY26" fmla="*/ 592882 h 605310"/>
              <a:gd name="connsiteX27" fmla="*/ 552330 w 601005"/>
              <a:gd name="connsiteY27" fmla="*/ 605310 h 605310"/>
              <a:gd name="connsiteX28" fmla="*/ 48675 w 601005"/>
              <a:gd name="connsiteY28" fmla="*/ 605310 h 605310"/>
              <a:gd name="connsiteX29" fmla="*/ 36341 w 601005"/>
              <a:gd name="connsiteY29" fmla="*/ 592882 h 605310"/>
              <a:gd name="connsiteX30" fmla="*/ 36341 w 601005"/>
              <a:gd name="connsiteY30" fmla="*/ 360060 h 605310"/>
              <a:gd name="connsiteX31" fmla="*/ 48675 w 601005"/>
              <a:gd name="connsiteY31" fmla="*/ 347746 h 605310"/>
              <a:gd name="connsiteX32" fmla="*/ 24785 w 601005"/>
              <a:gd name="connsiteY32" fmla="*/ 154873 h 605310"/>
              <a:gd name="connsiteX33" fmla="*/ 24785 w 601005"/>
              <a:gd name="connsiteY33" fmla="*/ 300980 h 605310"/>
              <a:gd name="connsiteX34" fmla="*/ 576220 w 601005"/>
              <a:gd name="connsiteY34" fmla="*/ 300980 h 605310"/>
              <a:gd name="connsiteX35" fmla="*/ 576220 w 601005"/>
              <a:gd name="connsiteY35" fmla="*/ 154873 h 605310"/>
              <a:gd name="connsiteX36" fmla="*/ 12335 w 601005"/>
              <a:gd name="connsiteY36" fmla="*/ 130123 h 605310"/>
              <a:gd name="connsiteX37" fmla="*/ 588670 w 601005"/>
              <a:gd name="connsiteY37" fmla="*/ 130123 h 605310"/>
              <a:gd name="connsiteX38" fmla="*/ 601005 w 601005"/>
              <a:gd name="connsiteY38" fmla="*/ 142441 h 605310"/>
              <a:gd name="connsiteX39" fmla="*/ 601005 w 601005"/>
              <a:gd name="connsiteY39" fmla="*/ 313298 h 605310"/>
              <a:gd name="connsiteX40" fmla="*/ 588670 w 601005"/>
              <a:gd name="connsiteY40" fmla="*/ 325730 h 605310"/>
              <a:gd name="connsiteX41" fmla="*/ 12335 w 601005"/>
              <a:gd name="connsiteY41" fmla="*/ 325730 h 605310"/>
              <a:gd name="connsiteX42" fmla="*/ 0 w 601005"/>
              <a:gd name="connsiteY42" fmla="*/ 313298 h 605310"/>
              <a:gd name="connsiteX43" fmla="*/ 0 w 601005"/>
              <a:gd name="connsiteY43" fmla="*/ 142441 h 605310"/>
              <a:gd name="connsiteX44" fmla="*/ 12335 w 601005"/>
              <a:gd name="connsiteY44" fmla="*/ 130123 h 605310"/>
              <a:gd name="connsiteX45" fmla="*/ 171646 w 601005"/>
              <a:gd name="connsiteY45" fmla="*/ 0 h 605310"/>
              <a:gd name="connsiteX46" fmla="*/ 429358 w 601005"/>
              <a:gd name="connsiteY46" fmla="*/ 0 h 605310"/>
              <a:gd name="connsiteX47" fmla="*/ 441809 w 601005"/>
              <a:gd name="connsiteY47" fmla="*/ 12318 h 605310"/>
              <a:gd name="connsiteX48" fmla="*/ 441809 w 601005"/>
              <a:gd name="connsiteY48" fmla="*/ 89649 h 605310"/>
              <a:gd name="connsiteX49" fmla="*/ 429358 w 601005"/>
              <a:gd name="connsiteY49" fmla="*/ 101967 h 605310"/>
              <a:gd name="connsiteX50" fmla="*/ 417020 w 601005"/>
              <a:gd name="connsiteY50" fmla="*/ 89649 h 605310"/>
              <a:gd name="connsiteX51" fmla="*/ 417020 w 601005"/>
              <a:gd name="connsiteY51" fmla="*/ 24750 h 605310"/>
              <a:gd name="connsiteX52" fmla="*/ 183984 w 601005"/>
              <a:gd name="connsiteY52" fmla="*/ 24750 h 605310"/>
              <a:gd name="connsiteX53" fmla="*/ 183984 w 601005"/>
              <a:gd name="connsiteY53" fmla="*/ 89649 h 605310"/>
              <a:gd name="connsiteX54" fmla="*/ 171646 w 601005"/>
              <a:gd name="connsiteY54" fmla="*/ 101967 h 605310"/>
              <a:gd name="connsiteX55" fmla="*/ 159195 w 601005"/>
              <a:gd name="connsiteY55" fmla="*/ 89649 h 605310"/>
              <a:gd name="connsiteX56" fmla="*/ 159195 w 601005"/>
              <a:gd name="connsiteY56" fmla="*/ 12318 h 605310"/>
              <a:gd name="connsiteX57" fmla="*/ 171646 w 601005"/>
              <a:gd name="connsiteY57" fmla="*/ 0 h 605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1005" h="605310">
                <a:moveTo>
                  <a:pt x="98706" y="347746"/>
                </a:moveTo>
                <a:lnTo>
                  <a:pt x="269896" y="347746"/>
                </a:lnTo>
                <a:cubicBezTo>
                  <a:pt x="276634" y="347746"/>
                  <a:pt x="282230" y="353220"/>
                  <a:pt x="282230" y="360063"/>
                </a:cubicBezTo>
                <a:lnTo>
                  <a:pt x="282230" y="420281"/>
                </a:lnTo>
                <a:lnTo>
                  <a:pt x="336591" y="420281"/>
                </a:lnTo>
                <a:lnTo>
                  <a:pt x="336591" y="360063"/>
                </a:lnTo>
                <a:cubicBezTo>
                  <a:pt x="336591" y="353220"/>
                  <a:pt x="342072" y="347746"/>
                  <a:pt x="348925" y="347746"/>
                </a:cubicBezTo>
                <a:lnTo>
                  <a:pt x="502299" y="347746"/>
                </a:lnTo>
                <a:cubicBezTo>
                  <a:pt x="509151" y="347746"/>
                  <a:pt x="514633" y="353220"/>
                  <a:pt x="514633" y="360063"/>
                </a:cubicBezTo>
                <a:cubicBezTo>
                  <a:pt x="514633" y="366906"/>
                  <a:pt x="509151" y="372380"/>
                  <a:pt x="502299" y="372380"/>
                </a:cubicBezTo>
                <a:lnTo>
                  <a:pt x="361258" y="372380"/>
                </a:lnTo>
                <a:lnTo>
                  <a:pt x="361258" y="432598"/>
                </a:lnTo>
                <a:cubicBezTo>
                  <a:pt x="361258" y="439441"/>
                  <a:pt x="355777" y="444915"/>
                  <a:pt x="348925" y="444915"/>
                </a:cubicBezTo>
                <a:lnTo>
                  <a:pt x="269896" y="444915"/>
                </a:lnTo>
                <a:cubicBezTo>
                  <a:pt x="263044" y="444915"/>
                  <a:pt x="257448" y="439441"/>
                  <a:pt x="257448" y="432598"/>
                </a:cubicBezTo>
                <a:lnTo>
                  <a:pt x="257448" y="372380"/>
                </a:lnTo>
                <a:lnTo>
                  <a:pt x="98706" y="372380"/>
                </a:lnTo>
                <a:cubicBezTo>
                  <a:pt x="91854" y="372380"/>
                  <a:pt x="86372" y="366906"/>
                  <a:pt x="86372" y="360063"/>
                </a:cubicBezTo>
                <a:cubicBezTo>
                  <a:pt x="86372" y="353220"/>
                  <a:pt x="91854" y="347746"/>
                  <a:pt x="98706" y="347746"/>
                </a:cubicBezTo>
                <a:close/>
                <a:moveTo>
                  <a:pt x="48675" y="347746"/>
                </a:moveTo>
                <a:cubicBezTo>
                  <a:pt x="55528" y="347746"/>
                  <a:pt x="61124" y="353219"/>
                  <a:pt x="61124" y="360060"/>
                </a:cubicBezTo>
                <a:lnTo>
                  <a:pt x="61124" y="580568"/>
                </a:lnTo>
                <a:lnTo>
                  <a:pt x="539881" y="580568"/>
                </a:lnTo>
                <a:lnTo>
                  <a:pt x="539881" y="360060"/>
                </a:lnTo>
                <a:cubicBezTo>
                  <a:pt x="539881" y="353219"/>
                  <a:pt x="545477" y="347746"/>
                  <a:pt x="552330" y="347746"/>
                </a:cubicBezTo>
                <a:cubicBezTo>
                  <a:pt x="559068" y="347746"/>
                  <a:pt x="564664" y="353219"/>
                  <a:pt x="564664" y="360060"/>
                </a:cubicBezTo>
                <a:lnTo>
                  <a:pt x="564664" y="592882"/>
                </a:lnTo>
                <a:cubicBezTo>
                  <a:pt x="564664" y="599723"/>
                  <a:pt x="559068" y="605310"/>
                  <a:pt x="552330" y="605310"/>
                </a:cubicBezTo>
                <a:lnTo>
                  <a:pt x="48675" y="605310"/>
                </a:lnTo>
                <a:cubicBezTo>
                  <a:pt x="41823" y="605310"/>
                  <a:pt x="36341" y="599723"/>
                  <a:pt x="36341" y="592882"/>
                </a:cubicBezTo>
                <a:lnTo>
                  <a:pt x="36341" y="360060"/>
                </a:lnTo>
                <a:cubicBezTo>
                  <a:pt x="36341" y="353219"/>
                  <a:pt x="41823" y="347746"/>
                  <a:pt x="48675" y="347746"/>
                </a:cubicBezTo>
                <a:close/>
                <a:moveTo>
                  <a:pt x="24785" y="154873"/>
                </a:moveTo>
                <a:lnTo>
                  <a:pt x="24785" y="300980"/>
                </a:lnTo>
                <a:lnTo>
                  <a:pt x="576220" y="300980"/>
                </a:lnTo>
                <a:cubicBezTo>
                  <a:pt x="576220" y="300980"/>
                  <a:pt x="576220" y="154873"/>
                  <a:pt x="576220" y="154873"/>
                </a:cubicBezTo>
                <a:close/>
                <a:moveTo>
                  <a:pt x="12335" y="130123"/>
                </a:moveTo>
                <a:lnTo>
                  <a:pt x="588670" y="130123"/>
                </a:lnTo>
                <a:cubicBezTo>
                  <a:pt x="595408" y="130123"/>
                  <a:pt x="601005" y="135598"/>
                  <a:pt x="601005" y="142441"/>
                </a:cubicBezTo>
                <a:lnTo>
                  <a:pt x="601005" y="313298"/>
                </a:lnTo>
                <a:cubicBezTo>
                  <a:pt x="601005" y="320141"/>
                  <a:pt x="595408" y="325730"/>
                  <a:pt x="588670" y="325730"/>
                </a:cubicBezTo>
                <a:lnTo>
                  <a:pt x="12335" y="325730"/>
                </a:lnTo>
                <a:cubicBezTo>
                  <a:pt x="5482" y="325730"/>
                  <a:pt x="0" y="320141"/>
                  <a:pt x="0" y="313298"/>
                </a:cubicBezTo>
                <a:lnTo>
                  <a:pt x="0" y="142441"/>
                </a:lnTo>
                <a:cubicBezTo>
                  <a:pt x="0" y="135598"/>
                  <a:pt x="5482" y="130123"/>
                  <a:pt x="12335" y="130123"/>
                </a:cubicBezTo>
                <a:close/>
                <a:moveTo>
                  <a:pt x="171646" y="0"/>
                </a:moveTo>
                <a:lnTo>
                  <a:pt x="429358" y="0"/>
                </a:lnTo>
                <a:cubicBezTo>
                  <a:pt x="436212" y="0"/>
                  <a:pt x="441809" y="5475"/>
                  <a:pt x="441809" y="12318"/>
                </a:cubicBezTo>
                <a:lnTo>
                  <a:pt x="441809" y="89649"/>
                </a:lnTo>
                <a:cubicBezTo>
                  <a:pt x="441809" y="96492"/>
                  <a:pt x="436212" y="101967"/>
                  <a:pt x="429358" y="101967"/>
                </a:cubicBezTo>
                <a:cubicBezTo>
                  <a:pt x="422618" y="101967"/>
                  <a:pt x="417020" y="96492"/>
                  <a:pt x="417020" y="89649"/>
                </a:cubicBezTo>
                <a:lnTo>
                  <a:pt x="417020" y="24750"/>
                </a:lnTo>
                <a:lnTo>
                  <a:pt x="183984" y="24750"/>
                </a:lnTo>
                <a:lnTo>
                  <a:pt x="183984" y="89649"/>
                </a:lnTo>
                <a:cubicBezTo>
                  <a:pt x="183984" y="96492"/>
                  <a:pt x="178386" y="101967"/>
                  <a:pt x="171646" y="101967"/>
                </a:cubicBezTo>
                <a:cubicBezTo>
                  <a:pt x="164792" y="101967"/>
                  <a:pt x="159195" y="96492"/>
                  <a:pt x="159195" y="89649"/>
                </a:cubicBezTo>
                <a:lnTo>
                  <a:pt x="159195" y="12318"/>
                </a:lnTo>
                <a:cubicBezTo>
                  <a:pt x="159195" y="5475"/>
                  <a:pt x="164792" y="0"/>
                  <a:pt x="171646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47775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8FAA9417-41D8-454D-9712-4627D5F6B4B5}"/>
              </a:ext>
            </a:extLst>
          </p:cNvPr>
          <p:cNvCxnSpPr/>
          <p:nvPr/>
        </p:nvCxnSpPr>
        <p:spPr>
          <a:xfrm>
            <a:off x="71143" y="2872136"/>
            <a:ext cx="7239539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iṡ1iḍé">
            <a:extLst>
              <a:ext uri="{FF2B5EF4-FFF2-40B4-BE49-F238E27FC236}">
                <a16:creationId xmlns:a16="http://schemas.microsoft.com/office/drawing/2014/main" id="{DACBE56C-A853-4E86-AF67-226BB1D41D8A}"/>
              </a:ext>
            </a:extLst>
          </p:cNvPr>
          <p:cNvGrpSpPr/>
          <p:nvPr/>
        </p:nvGrpSpPr>
        <p:grpSpPr>
          <a:xfrm>
            <a:off x="6142361" y="1556137"/>
            <a:ext cx="2416387" cy="2856416"/>
            <a:chOff x="8189812" y="2074845"/>
            <a:chExt cx="3221848" cy="3808559"/>
          </a:xfrm>
        </p:grpSpPr>
        <p:sp>
          <p:nvSpPr>
            <p:cNvPr id="28" name="îṡ1iḋe">
              <a:extLst>
                <a:ext uri="{FF2B5EF4-FFF2-40B4-BE49-F238E27FC236}">
                  <a16:creationId xmlns:a16="http://schemas.microsoft.com/office/drawing/2014/main" id="{A8B6BB0A-C661-498E-A752-D162CFA65B16}"/>
                </a:ext>
              </a:extLst>
            </p:cNvPr>
            <p:cNvSpPr/>
            <p:nvPr/>
          </p:nvSpPr>
          <p:spPr bwMode="auto">
            <a:xfrm>
              <a:off x="8574344" y="3459173"/>
              <a:ext cx="2456302" cy="1478763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556" y="0"/>
                </a:cxn>
                <a:cxn ang="0">
                  <a:pos x="1113" y="268"/>
                </a:cxn>
                <a:cxn ang="0">
                  <a:pos x="556" y="537"/>
                </a:cxn>
                <a:cxn ang="0">
                  <a:pos x="0" y="268"/>
                </a:cxn>
                <a:cxn ang="0">
                  <a:pos x="0" y="268"/>
                </a:cxn>
              </a:cxnLst>
              <a:rect l="0" t="0" r="r" b="b"/>
              <a:pathLst>
                <a:path w="1113" h="537">
                  <a:moveTo>
                    <a:pt x="0" y="268"/>
                  </a:moveTo>
                  <a:lnTo>
                    <a:pt x="556" y="0"/>
                  </a:lnTo>
                  <a:lnTo>
                    <a:pt x="1113" y="268"/>
                  </a:lnTo>
                  <a:lnTo>
                    <a:pt x="556" y="537"/>
                  </a:lnTo>
                  <a:lnTo>
                    <a:pt x="0" y="268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îṡliḓé">
              <a:extLst>
                <a:ext uri="{FF2B5EF4-FFF2-40B4-BE49-F238E27FC236}">
                  <a16:creationId xmlns:a16="http://schemas.microsoft.com/office/drawing/2014/main" id="{D8DA1666-F3B5-4B7F-BEBD-F1690A635603}"/>
                </a:ext>
              </a:extLst>
            </p:cNvPr>
            <p:cNvSpPr/>
            <p:nvPr/>
          </p:nvSpPr>
          <p:spPr bwMode="auto">
            <a:xfrm>
              <a:off x="8708072" y="2074845"/>
              <a:ext cx="1120736" cy="2533135"/>
            </a:xfrm>
            <a:custGeom>
              <a:avLst/>
              <a:gdLst/>
              <a:ahLst/>
              <a:cxnLst>
                <a:cxn ang="0">
                  <a:pos x="519" y="853"/>
                </a:cxn>
                <a:cxn ang="0">
                  <a:pos x="0" y="621"/>
                </a:cxn>
                <a:cxn ang="0">
                  <a:pos x="516" y="0"/>
                </a:cxn>
                <a:cxn ang="0">
                  <a:pos x="519" y="853"/>
                </a:cxn>
                <a:cxn ang="0">
                  <a:pos x="519" y="853"/>
                </a:cxn>
                <a:cxn ang="0">
                  <a:pos x="519" y="853"/>
                </a:cxn>
              </a:cxnLst>
              <a:rect l="0" t="0" r="r" b="b"/>
              <a:pathLst>
                <a:path w="519" h="853">
                  <a:moveTo>
                    <a:pt x="519" y="853"/>
                  </a:moveTo>
                  <a:lnTo>
                    <a:pt x="0" y="621"/>
                  </a:lnTo>
                  <a:lnTo>
                    <a:pt x="516" y="0"/>
                  </a:lnTo>
                  <a:lnTo>
                    <a:pt x="519" y="853"/>
                  </a:lnTo>
                  <a:lnTo>
                    <a:pt x="519" y="853"/>
                  </a:lnTo>
                  <a:lnTo>
                    <a:pt x="519" y="85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îṧľiḓê">
              <a:extLst>
                <a:ext uri="{FF2B5EF4-FFF2-40B4-BE49-F238E27FC236}">
                  <a16:creationId xmlns:a16="http://schemas.microsoft.com/office/drawing/2014/main" id="{8117C3D8-F759-43AC-8C72-C52BB8B94654}"/>
                </a:ext>
              </a:extLst>
            </p:cNvPr>
            <p:cNvSpPr/>
            <p:nvPr/>
          </p:nvSpPr>
          <p:spPr bwMode="auto">
            <a:xfrm>
              <a:off x="9815852" y="2074845"/>
              <a:ext cx="1077548" cy="2533132"/>
            </a:xfrm>
            <a:custGeom>
              <a:avLst/>
              <a:gdLst/>
              <a:ahLst/>
              <a:cxnLst>
                <a:cxn ang="0">
                  <a:pos x="1" y="853"/>
                </a:cxn>
                <a:cxn ang="0">
                  <a:pos x="499" y="632"/>
                </a:cxn>
                <a:cxn ang="0">
                  <a:pos x="0" y="0"/>
                </a:cxn>
                <a:cxn ang="0">
                  <a:pos x="1" y="853"/>
                </a:cxn>
                <a:cxn ang="0">
                  <a:pos x="1" y="853"/>
                </a:cxn>
                <a:cxn ang="0">
                  <a:pos x="1" y="853"/>
                </a:cxn>
              </a:cxnLst>
              <a:rect l="0" t="0" r="r" b="b"/>
              <a:pathLst>
                <a:path w="499" h="853">
                  <a:moveTo>
                    <a:pt x="1" y="853"/>
                  </a:moveTo>
                  <a:lnTo>
                    <a:pt x="499" y="632"/>
                  </a:lnTo>
                  <a:lnTo>
                    <a:pt x="0" y="0"/>
                  </a:lnTo>
                  <a:lnTo>
                    <a:pt x="1" y="853"/>
                  </a:lnTo>
                  <a:lnTo>
                    <a:pt x="1" y="853"/>
                  </a:lnTo>
                  <a:lnTo>
                    <a:pt x="1" y="85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îṣḻíḑè">
              <a:extLst>
                <a:ext uri="{FF2B5EF4-FFF2-40B4-BE49-F238E27FC236}">
                  <a16:creationId xmlns:a16="http://schemas.microsoft.com/office/drawing/2014/main" id="{8D590C9F-A8C2-46AC-8A9B-8E1274937CCA}"/>
                </a:ext>
              </a:extLst>
            </p:cNvPr>
            <p:cNvSpPr/>
            <p:nvPr/>
          </p:nvSpPr>
          <p:spPr bwMode="auto">
            <a:xfrm>
              <a:off x="8189812" y="4149545"/>
              <a:ext cx="1610922" cy="1733859"/>
            </a:xfrm>
            <a:custGeom>
              <a:avLst/>
              <a:gdLst/>
              <a:ahLst/>
              <a:cxnLst>
                <a:cxn ang="0">
                  <a:pos x="746" y="266"/>
                </a:cxn>
                <a:cxn ang="0">
                  <a:pos x="743" y="664"/>
                </a:cxn>
                <a:cxn ang="0">
                  <a:pos x="0" y="266"/>
                </a:cxn>
                <a:cxn ang="0">
                  <a:pos x="190" y="0"/>
                </a:cxn>
                <a:cxn ang="0">
                  <a:pos x="746" y="266"/>
                </a:cxn>
                <a:cxn ang="0">
                  <a:pos x="746" y="266"/>
                </a:cxn>
                <a:cxn ang="0">
                  <a:pos x="746" y="266"/>
                </a:cxn>
              </a:cxnLst>
              <a:rect l="0" t="0" r="r" b="b"/>
              <a:pathLst>
                <a:path w="746" h="664">
                  <a:moveTo>
                    <a:pt x="746" y="266"/>
                  </a:moveTo>
                  <a:lnTo>
                    <a:pt x="743" y="664"/>
                  </a:lnTo>
                  <a:lnTo>
                    <a:pt x="0" y="266"/>
                  </a:lnTo>
                  <a:lnTo>
                    <a:pt x="190" y="0"/>
                  </a:lnTo>
                  <a:lnTo>
                    <a:pt x="746" y="266"/>
                  </a:lnTo>
                  <a:lnTo>
                    <a:pt x="746" y="266"/>
                  </a:lnTo>
                  <a:lnTo>
                    <a:pt x="746" y="2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íṥḷïḍé">
              <a:extLst>
                <a:ext uri="{FF2B5EF4-FFF2-40B4-BE49-F238E27FC236}">
                  <a16:creationId xmlns:a16="http://schemas.microsoft.com/office/drawing/2014/main" id="{FB81CE16-4062-42F7-AFB4-F2DA5A0FE394}"/>
                </a:ext>
              </a:extLst>
            </p:cNvPr>
            <p:cNvSpPr/>
            <p:nvPr/>
          </p:nvSpPr>
          <p:spPr bwMode="auto">
            <a:xfrm>
              <a:off x="9800735" y="4149545"/>
              <a:ext cx="1610925" cy="1733859"/>
            </a:xfrm>
            <a:custGeom>
              <a:avLst/>
              <a:gdLst/>
              <a:ahLst/>
              <a:cxnLst>
                <a:cxn ang="0">
                  <a:pos x="3" y="266"/>
                </a:cxn>
                <a:cxn ang="0">
                  <a:pos x="0" y="664"/>
                </a:cxn>
                <a:cxn ang="0">
                  <a:pos x="746" y="266"/>
                </a:cxn>
                <a:cxn ang="0">
                  <a:pos x="555" y="0"/>
                </a:cxn>
                <a:cxn ang="0">
                  <a:pos x="3" y="266"/>
                </a:cxn>
                <a:cxn ang="0">
                  <a:pos x="3" y="266"/>
                </a:cxn>
                <a:cxn ang="0">
                  <a:pos x="3" y="266"/>
                </a:cxn>
              </a:cxnLst>
              <a:rect l="0" t="0" r="r" b="b"/>
              <a:pathLst>
                <a:path w="746" h="664">
                  <a:moveTo>
                    <a:pt x="3" y="266"/>
                  </a:moveTo>
                  <a:lnTo>
                    <a:pt x="0" y="664"/>
                  </a:lnTo>
                  <a:lnTo>
                    <a:pt x="746" y="266"/>
                  </a:lnTo>
                  <a:lnTo>
                    <a:pt x="555" y="0"/>
                  </a:lnTo>
                  <a:lnTo>
                    <a:pt x="3" y="266"/>
                  </a:lnTo>
                  <a:lnTo>
                    <a:pt x="3" y="266"/>
                  </a:lnTo>
                  <a:lnTo>
                    <a:pt x="3" y="2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4" name="î$liḑè">
            <a:extLst>
              <a:ext uri="{FF2B5EF4-FFF2-40B4-BE49-F238E27FC236}">
                <a16:creationId xmlns:a16="http://schemas.microsoft.com/office/drawing/2014/main" id="{EEFEB26F-04F7-4287-9A18-49067AFCBC6C}"/>
              </a:ext>
            </a:extLst>
          </p:cNvPr>
          <p:cNvSpPr txBox="1"/>
          <p:nvPr/>
        </p:nvSpPr>
        <p:spPr bwMode="auto">
          <a:xfrm>
            <a:off x="6323837" y="3586495"/>
            <a:ext cx="2234911" cy="33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anchor="ctr">
            <a:noAutofit/>
          </a:bodyPr>
          <a:lstStyle>
            <a:defPPr>
              <a:defRPr lang="zh-CN"/>
            </a:defPPr>
            <a:lvl1pPr algn="r">
              <a:lnSpc>
                <a:spcPct val="110000"/>
              </a:lnSpc>
              <a:spcBef>
                <a:spcPct val="0"/>
              </a:spcBef>
              <a:defRPr sz="12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en-US" altLang="zh-CN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Non-critical parts</a:t>
            </a:r>
            <a:r>
              <a:rPr lang="zh-CN" altLang="en-US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：</a:t>
            </a:r>
            <a:r>
              <a:rPr lang="en-US" altLang="zh-CN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15%</a:t>
            </a:r>
          </a:p>
        </p:txBody>
      </p:sp>
      <p:sp>
        <p:nvSpPr>
          <p:cNvPr id="25" name="íš1ïďê">
            <a:extLst>
              <a:ext uri="{FF2B5EF4-FFF2-40B4-BE49-F238E27FC236}">
                <a16:creationId xmlns:a16="http://schemas.microsoft.com/office/drawing/2014/main" id="{58DBB75A-CE39-4164-BA86-CE7CBF8B9214}"/>
              </a:ext>
            </a:extLst>
          </p:cNvPr>
          <p:cNvSpPr txBox="1"/>
          <p:nvPr/>
        </p:nvSpPr>
        <p:spPr bwMode="auto">
          <a:xfrm>
            <a:off x="6498723" y="2145869"/>
            <a:ext cx="1793265" cy="33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anchor="ctr">
            <a:no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altLang="zh-CN" sz="1200" b="1" dirty="0">
                <a:solidFill>
                  <a:schemeClr val="accent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Critical parts</a:t>
            </a:r>
            <a:r>
              <a:rPr lang="zh-CN" altLang="en-US" sz="1200" b="1" dirty="0">
                <a:solidFill>
                  <a:schemeClr val="accent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：</a:t>
            </a:r>
            <a:r>
              <a:rPr lang="en-US" altLang="zh-CN" sz="1200" b="1" dirty="0">
                <a:solidFill>
                  <a:schemeClr val="accent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85% 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32" name="燕尾形 31">
              <a:extLst>
                <a:ext uri="{FF2B5EF4-FFF2-40B4-BE49-F238E27FC236}">
                  <a16:creationId xmlns:a16="http://schemas.microsoft.com/office/drawing/2014/main" id="{FACC8357-3E01-4172-A297-743E1CB16D92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燕尾形 3">
              <a:extLst>
                <a:ext uri="{FF2B5EF4-FFF2-40B4-BE49-F238E27FC236}">
                  <a16:creationId xmlns:a16="http://schemas.microsoft.com/office/drawing/2014/main" id="{A50DD894-FF36-4124-A19B-816DD721AB6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en-US" altLang="zh-CN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Pareto’s principle in Inventory Value Control</a:t>
            </a:r>
          </a:p>
        </p:txBody>
      </p:sp>
      <p:sp>
        <p:nvSpPr>
          <p:cNvPr id="36" name="îṥḷiḋe">
            <a:extLst>
              <a:ext uri="{FF2B5EF4-FFF2-40B4-BE49-F238E27FC236}">
                <a16:creationId xmlns:a16="http://schemas.microsoft.com/office/drawing/2014/main" id="{738D69F7-6EAD-4599-B663-5FEA01E0C798}"/>
              </a:ext>
            </a:extLst>
          </p:cNvPr>
          <p:cNvSpPr/>
          <p:nvPr/>
        </p:nvSpPr>
        <p:spPr>
          <a:xfrm>
            <a:off x="609761" y="1024246"/>
            <a:ext cx="8070500" cy="493453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marL="228600" lvl="0" indent="-2286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altLang="zh-CN" sz="1050" dirty="0">
                <a:cs typeface="+mn-ea"/>
                <a:sym typeface="+mn-lt"/>
              </a:rPr>
              <a:t>We suggest 3 months of safety stock for critical material</a:t>
            </a:r>
            <a:r>
              <a:rPr lang="zh-CN" altLang="en-US" sz="1050" dirty="0">
                <a:cs typeface="+mn-ea"/>
                <a:sym typeface="+mn-lt"/>
              </a:rPr>
              <a:t>（</a:t>
            </a:r>
            <a:r>
              <a:rPr lang="en-US" altLang="zh-CN" sz="1050" dirty="0">
                <a:cs typeface="+mn-ea"/>
                <a:sym typeface="+mn-lt"/>
              </a:rPr>
              <a:t>except first time buy</a:t>
            </a:r>
            <a:r>
              <a:rPr lang="zh-CN" altLang="en-US" sz="1050" dirty="0">
                <a:cs typeface="+mn-ea"/>
                <a:sym typeface="+mn-lt"/>
              </a:rPr>
              <a:t>）</a:t>
            </a:r>
            <a:r>
              <a:rPr lang="en-US" altLang="zh-CN" sz="1050" dirty="0">
                <a:cs typeface="+mn-ea"/>
                <a:sym typeface="+mn-lt"/>
              </a:rPr>
              <a:t>and can be roughly divided into two stages </a:t>
            </a:r>
            <a:r>
              <a:rPr lang="en-US" altLang="zh-CN" sz="1000" dirty="0">
                <a:cs typeface="+mn-ea"/>
                <a:sym typeface="+mn-lt"/>
              </a:rPr>
              <a:t>based</a:t>
            </a:r>
            <a:r>
              <a:rPr lang="en-US" altLang="zh-CN" sz="1050" dirty="0">
                <a:cs typeface="+mn-ea"/>
                <a:sym typeface="+mn-lt"/>
              </a:rPr>
              <a:t> on consumption trend.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37" name="îsḻíḑè">
            <a:extLst>
              <a:ext uri="{FF2B5EF4-FFF2-40B4-BE49-F238E27FC236}">
                <a16:creationId xmlns:a16="http://schemas.microsoft.com/office/drawing/2014/main" id="{0CD409F9-253D-4CDA-956A-65E80946DDB9}"/>
              </a:ext>
            </a:extLst>
          </p:cNvPr>
          <p:cNvSpPr/>
          <p:nvPr/>
        </p:nvSpPr>
        <p:spPr>
          <a:xfrm>
            <a:off x="665880" y="3350670"/>
            <a:ext cx="5657958" cy="741390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  <a:defRPr/>
            </a:pP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4" name="isļíḑé">
            <a:extLst>
              <a:ext uri="{FF2B5EF4-FFF2-40B4-BE49-F238E27FC236}">
                <a16:creationId xmlns:a16="http://schemas.microsoft.com/office/drawing/2014/main" id="{93F00703-7382-443F-A283-77C87CB912C1}"/>
              </a:ext>
            </a:extLst>
          </p:cNvPr>
          <p:cNvSpPr/>
          <p:nvPr/>
        </p:nvSpPr>
        <p:spPr>
          <a:xfrm>
            <a:off x="2195024" y="828021"/>
            <a:ext cx="1656999" cy="22970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r>
              <a:rPr kumimoji="1"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Mainboard, Screen</a:t>
            </a:r>
          </a:p>
        </p:txBody>
      </p:sp>
      <p:sp>
        <p:nvSpPr>
          <p:cNvPr id="39" name="îṥḷiḋe">
            <a:extLst>
              <a:ext uri="{FF2B5EF4-FFF2-40B4-BE49-F238E27FC236}">
                <a16:creationId xmlns:a16="http://schemas.microsoft.com/office/drawing/2014/main" id="{77E201CA-ECB6-45A6-A0D7-70E851F3B3DD}"/>
              </a:ext>
            </a:extLst>
          </p:cNvPr>
          <p:cNvSpPr/>
          <p:nvPr/>
        </p:nvSpPr>
        <p:spPr>
          <a:xfrm>
            <a:off x="559206" y="778914"/>
            <a:ext cx="1521264" cy="311939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b="1" dirty="0"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Critical parts</a:t>
            </a:r>
          </a:p>
        </p:txBody>
      </p:sp>
      <p:sp>
        <p:nvSpPr>
          <p:cNvPr id="10" name="iṧḻiḑê">
            <a:extLst>
              <a:ext uri="{FF2B5EF4-FFF2-40B4-BE49-F238E27FC236}">
                <a16:creationId xmlns:a16="http://schemas.microsoft.com/office/drawing/2014/main" id="{C9CD01E9-09A1-42CB-A09B-FAD933664C74}"/>
              </a:ext>
            </a:extLst>
          </p:cNvPr>
          <p:cNvSpPr/>
          <p:nvPr/>
        </p:nvSpPr>
        <p:spPr>
          <a:xfrm>
            <a:off x="2551478" y="2929254"/>
            <a:ext cx="3651654" cy="3418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FPC</a:t>
            </a:r>
            <a:r>
              <a:rPr kumimoji="1"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，</a:t>
            </a:r>
            <a:r>
              <a:rPr kumimoji="1"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metal fittings</a:t>
            </a:r>
            <a:r>
              <a:rPr kumimoji="1"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，</a:t>
            </a:r>
            <a:r>
              <a:rPr kumimoji="1"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double-sided tap</a:t>
            </a:r>
            <a:r>
              <a:rPr kumimoji="1"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，</a:t>
            </a:r>
            <a:r>
              <a:rPr kumimoji="1"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lens</a:t>
            </a:r>
            <a:r>
              <a:rPr kumimoji="1"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，</a:t>
            </a:r>
            <a:r>
              <a:rPr kumimoji="1"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camera</a:t>
            </a:r>
            <a:r>
              <a:rPr kumimoji="1"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，</a:t>
            </a:r>
            <a:r>
              <a:rPr kumimoji="1"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fingerprint</a:t>
            </a:r>
            <a:r>
              <a:rPr kumimoji="1"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，</a:t>
            </a:r>
            <a:r>
              <a:rPr kumimoji="1"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battery cover</a:t>
            </a:r>
            <a:endParaRPr kumimoji="1"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îṥḷiḋe">
            <a:extLst>
              <a:ext uri="{FF2B5EF4-FFF2-40B4-BE49-F238E27FC236}">
                <a16:creationId xmlns:a16="http://schemas.microsoft.com/office/drawing/2014/main" id="{B194C730-FF24-47C8-8C71-C233FDEC37BC}"/>
              </a:ext>
            </a:extLst>
          </p:cNvPr>
          <p:cNvSpPr/>
          <p:nvPr/>
        </p:nvSpPr>
        <p:spPr>
          <a:xfrm>
            <a:off x="609761" y="2892881"/>
            <a:ext cx="1920079" cy="298680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b="1" dirty="0"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Non-critical parts</a:t>
            </a:r>
          </a:p>
        </p:txBody>
      </p:sp>
      <p:sp>
        <p:nvSpPr>
          <p:cNvPr id="71" name="repair_151836"/>
          <p:cNvSpPr>
            <a:spLocks noChangeAspect="1"/>
          </p:cNvSpPr>
          <p:nvPr/>
        </p:nvSpPr>
        <p:spPr bwMode="auto">
          <a:xfrm>
            <a:off x="192128" y="779278"/>
            <a:ext cx="360000" cy="359465"/>
          </a:xfrm>
          <a:custGeom>
            <a:avLst/>
            <a:gdLst>
              <a:gd name="T0" fmla="*/ 933 w 1082"/>
              <a:gd name="T1" fmla="*/ 48 h 1082"/>
              <a:gd name="T2" fmla="*/ 789 w 1082"/>
              <a:gd name="T3" fmla="*/ 139 h 1082"/>
              <a:gd name="T4" fmla="*/ 766 w 1082"/>
              <a:gd name="T5" fmla="*/ 208 h 1082"/>
              <a:gd name="T6" fmla="*/ 552 w 1082"/>
              <a:gd name="T7" fmla="*/ 359 h 1082"/>
              <a:gd name="T8" fmla="*/ 302 w 1082"/>
              <a:gd name="T9" fmla="*/ 0 h 1082"/>
              <a:gd name="T10" fmla="*/ 192 w 1082"/>
              <a:gd name="T11" fmla="*/ 41 h 1082"/>
              <a:gd name="T12" fmla="*/ 299 w 1082"/>
              <a:gd name="T13" fmla="*/ 195 h 1082"/>
              <a:gd name="T14" fmla="*/ 212 w 1082"/>
              <a:gd name="T15" fmla="*/ 281 h 1082"/>
              <a:gd name="T16" fmla="*/ 59 w 1082"/>
              <a:gd name="T17" fmla="*/ 175 h 1082"/>
              <a:gd name="T18" fmla="*/ 109 w 1082"/>
              <a:gd name="T19" fmla="*/ 473 h 1082"/>
              <a:gd name="T20" fmla="*/ 307 w 1082"/>
              <a:gd name="T21" fmla="*/ 539 h 1082"/>
              <a:gd name="T22" fmla="*/ 74 w 1082"/>
              <a:gd name="T23" fmla="*/ 771 h 1082"/>
              <a:gd name="T24" fmla="*/ 112 w 1082"/>
              <a:gd name="T25" fmla="*/ 1035 h 1082"/>
              <a:gd name="T26" fmla="*/ 338 w 1082"/>
              <a:gd name="T27" fmla="*/ 1035 h 1082"/>
              <a:gd name="T28" fmla="*/ 593 w 1082"/>
              <a:gd name="T29" fmla="*/ 769 h 1082"/>
              <a:gd name="T30" fmla="*/ 794 w 1082"/>
              <a:gd name="T31" fmla="*/ 1002 h 1082"/>
              <a:gd name="T32" fmla="*/ 1013 w 1082"/>
              <a:gd name="T33" fmla="*/ 988 h 1082"/>
              <a:gd name="T34" fmla="*/ 1024 w 1082"/>
              <a:gd name="T35" fmla="*/ 768 h 1082"/>
              <a:gd name="T36" fmla="*/ 901 w 1082"/>
              <a:gd name="T37" fmla="*/ 343 h 1082"/>
              <a:gd name="T38" fmla="*/ 968 w 1082"/>
              <a:gd name="T39" fmla="*/ 324 h 1082"/>
              <a:gd name="T40" fmla="*/ 1061 w 1082"/>
              <a:gd name="T41" fmla="*/ 185 h 1082"/>
              <a:gd name="T42" fmla="*/ 988 w 1082"/>
              <a:gd name="T43" fmla="*/ 70 h 1082"/>
              <a:gd name="T44" fmla="*/ 282 w 1082"/>
              <a:gd name="T45" fmla="*/ 979 h 1082"/>
              <a:gd name="T46" fmla="*/ 168 w 1082"/>
              <a:gd name="T47" fmla="*/ 979 h 1082"/>
              <a:gd name="T48" fmla="*/ 131 w 1082"/>
              <a:gd name="T49" fmla="*/ 828 h 1082"/>
              <a:gd name="T50" fmla="*/ 412 w 1082"/>
              <a:gd name="T51" fmla="*/ 580 h 1082"/>
              <a:gd name="T52" fmla="*/ 530 w 1082"/>
              <a:gd name="T53" fmla="*/ 697 h 1082"/>
              <a:gd name="T54" fmla="*/ 956 w 1082"/>
              <a:gd name="T55" fmla="*/ 932 h 1082"/>
              <a:gd name="T56" fmla="*/ 851 w 1082"/>
              <a:gd name="T57" fmla="*/ 946 h 1082"/>
              <a:gd name="T58" fmla="*/ 384 w 1082"/>
              <a:gd name="T59" fmla="*/ 444 h 1082"/>
              <a:gd name="T60" fmla="*/ 165 w 1082"/>
              <a:gd name="T61" fmla="*/ 416 h 1082"/>
              <a:gd name="T62" fmla="*/ 174 w 1082"/>
              <a:gd name="T63" fmla="*/ 353 h 1082"/>
              <a:gd name="T64" fmla="*/ 336 w 1082"/>
              <a:gd name="T65" fmla="*/ 347 h 1082"/>
              <a:gd name="T66" fmla="*/ 380 w 1082"/>
              <a:gd name="T67" fmla="*/ 185 h 1082"/>
              <a:gd name="T68" fmla="*/ 307 w 1082"/>
              <a:gd name="T69" fmla="*/ 80 h 1082"/>
              <a:gd name="T70" fmla="*/ 469 w 1082"/>
              <a:gd name="T71" fmla="*/ 360 h 1082"/>
              <a:gd name="T72" fmla="*/ 971 w 1082"/>
              <a:gd name="T73" fmla="*/ 827 h 1082"/>
              <a:gd name="T74" fmla="*/ 976 w 1082"/>
              <a:gd name="T75" fmla="*/ 187 h 1082"/>
              <a:gd name="T76" fmla="*/ 911 w 1082"/>
              <a:gd name="T77" fmla="*/ 263 h 1082"/>
              <a:gd name="T78" fmla="*/ 673 w 1082"/>
              <a:gd name="T79" fmla="*/ 464 h 1082"/>
              <a:gd name="T80" fmla="*/ 863 w 1082"/>
              <a:gd name="T81" fmla="*/ 226 h 1082"/>
              <a:gd name="T82" fmla="*/ 845 w 1082"/>
              <a:gd name="T83" fmla="*/ 196 h 1082"/>
              <a:gd name="T84" fmla="*/ 922 w 1082"/>
              <a:gd name="T85" fmla="*/ 134 h 1082"/>
              <a:gd name="T86" fmla="*/ 981 w 1082"/>
              <a:gd name="T87" fmla="*/ 177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82" h="1082">
                <a:moveTo>
                  <a:pt x="988" y="70"/>
                </a:moveTo>
                <a:cubicBezTo>
                  <a:pt x="974" y="56"/>
                  <a:pt x="954" y="48"/>
                  <a:pt x="933" y="48"/>
                </a:cubicBezTo>
                <a:cubicBezTo>
                  <a:pt x="910" y="48"/>
                  <a:pt x="886" y="58"/>
                  <a:pt x="867" y="75"/>
                </a:cubicBezTo>
                <a:lnTo>
                  <a:pt x="789" y="139"/>
                </a:lnTo>
                <a:lnTo>
                  <a:pt x="786" y="142"/>
                </a:lnTo>
                <a:cubicBezTo>
                  <a:pt x="769" y="159"/>
                  <a:pt x="762" y="184"/>
                  <a:pt x="766" y="208"/>
                </a:cubicBezTo>
                <a:lnTo>
                  <a:pt x="583" y="386"/>
                </a:lnTo>
                <a:lnTo>
                  <a:pt x="552" y="359"/>
                </a:lnTo>
                <a:cubicBezTo>
                  <a:pt x="574" y="273"/>
                  <a:pt x="572" y="158"/>
                  <a:pt x="497" y="84"/>
                </a:cubicBezTo>
                <a:cubicBezTo>
                  <a:pt x="443" y="30"/>
                  <a:pt x="374" y="0"/>
                  <a:pt x="302" y="0"/>
                </a:cubicBezTo>
                <a:cubicBezTo>
                  <a:pt x="273" y="0"/>
                  <a:pt x="245" y="5"/>
                  <a:pt x="218" y="14"/>
                </a:cubicBezTo>
                <a:cubicBezTo>
                  <a:pt x="205" y="18"/>
                  <a:pt x="196" y="29"/>
                  <a:pt x="192" y="41"/>
                </a:cubicBezTo>
                <a:cubicBezTo>
                  <a:pt x="189" y="54"/>
                  <a:pt x="192" y="68"/>
                  <a:pt x="200" y="78"/>
                </a:cubicBezTo>
                <a:lnTo>
                  <a:pt x="299" y="195"/>
                </a:lnTo>
                <a:lnTo>
                  <a:pt x="294" y="271"/>
                </a:lnTo>
                <a:lnTo>
                  <a:pt x="212" y="281"/>
                </a:lnTo>
                <a:lnTo>
                  <a:pt x="95" y="183"/>
                </a:lnTo>
                <a:cubicBezTo>
                  <a:pt x="85" y="174"/>
                  <a:pt x="71" y="171"/>
                  <a:pt x="59" y="175"/>
                </a:cubicBezTo>
                <a:cubicBezTo>
                  <a:pt x="46" y="178"/>
                  <a:pt x="36" y="188"/>
                  <a:pt x="32" y="200"/>
                </a:cubicBezTo>
                <a:cubicBezTo>
                  <a:pt x="0" y="293"/>
                  <a:pt x="28" y="392"/>
                  <a:pt x="109" y="473"/>
                </a:cubicBezTo>
                <a:cubicBezTo>
                  <a:pt x="152" y="517"/>
                  <a:pt x="215" y="540"/>
                  <a:pt x="291" y="540"/>
                </a:cubicBezTo>
                <a:cubicBezTo>
                  <a:pt x="296" y="540"/>
                  <a:pt x="302" y="539"/>
                  <a:pt x="307" y="539"/>
                </a:cubicBezTo>
                <a:cubicBezTo>
                  <a:pt x="304" y="542"/>
                  <a:pt x="302" y="544"/>
                  <a:pt x="299" y="547"/>
                </a:cubicBezTo>
                <a:lnTo>
                  <a:pt x="74" y="771"/>
                </a:lnTo>
                <a:cubicBezTo>
                  <a:pt x="12" y="834"/>
                  <a:pt x="12" y="935"/>
                  <a:pt x="74" y="998"/>
                </a:cubicBezTo>
                <a:lnTo>
                  <a:pt x="112" y="1035"/>
                </a:lnTo>
                <a:cubicBezTo>
                  <a:pt x="142" y="1065"/>
                  <a:pt x="182" y="1082"/>
                  <a:pt x="225" y="1082"/>
                </a:cubicBezTo>
                <a:cubicBezTo>
                  <a:pt x="268" y="1082"/>
                  <a:pt x="308" y="1065"/>
                  <a:pt x="338" y="1035"/>
                </a:cubicBezTo>
                <a:lnTo>
                  <a:pt x="563" y="811"/>
                </a:lnTo>
                <a:cubicBezTo>
                  <a:pt x="575" y="798"/>
                  <a:pt x="585" y="784"/>
                  <a:pt x="593" y="769"/>
                </a:cubicBezTo>
                <a:lnTo>
                  <a:pt x="792" y="1000"/>
                </a:lnTo>
                <a:cubicBezTo>
                  <a:pt x="793" y="1001"/>
                  <a:pt x="793" y="1001"/>
                  <a:pt x="794" y="1002"/>
                </a:cubicBezTo>
                <a:cubicBezTo>
                  <a:pt x="816" y="1024"/>
                  <a:pt x="850" y="1037"/>
                  <a:pt x="889" y="1037"/>
                </a:cubicBezTo>
                <a:cubicBezTo>
                  <a:pt x="936" y="1037"/>
                  <a:pt x="983" y="1018"/>
                  <a:pt x="1013" y="988"/>
                </a:cubicBezTo>
                <a:cubicBezTo>
                  <a:pt x="1065" y="936"/>
                  <a:pt x="1082" y="825"/>
                  <a:pt x="1026" y="770"/>
                </a:cubicBezTo>
                <a:cubicBezTo>
                  <a:pt x="1026" y="769"/>
                  <a:pt x="1025" y="768"/>
                  <a:pt x="1024" y="768"/>
                </a:cubicBezTo>
                <a:lnTo>
                  <a:pt x="734" y="516"/>
                </a:lnTo>
                <a:lnTo>
                  <a:pt x="901" y="343"/>
                </a:lnTo>
                <a:cubicBezTo>
                  <a:pt x="906" y="344"/>
                  <a:pt x="911" y="345"/>
                  <a:pt x="915" y="345"/>
                </a:cubicBezTo>
                <a:cubicBezTo>
                  <a:pt x="935" y="345"/>
                  <a:pt x="954" y="337"/>
                  <a:pt x="968" y="324"/>
                </a:cubicBezTo>
                <a:lnTo>
                  <a:pt x="1034" y="242"/>
                </a:lnTo>
                <a:cubicBezTo>
                  <a:pt x="1049" y="226"/>
                  <a:pt x="1059" y="206"/>
                  <a:pt x="1061" y="185"/>
                </a:cubicBezTo>
                <a:cubicBezTo>
                  <a:pt x="1063" y="161"/>
                  <a:pt x="1056" y="138"/>
                  <a:pt x="1039" y="121"/>
                </a:cubicBezTo>
                <a:lnTo>
                  <a:pt x="988" y="70"/>
                </a:lnTo>
                <a:close/>
                <a:moveTo>
                  <a:pt x="506" y="754"/>
                </a:moveTo>
                <a:lnTo>
                  <a:pt x="282" y="979"/>
                </a:lnTo>
                <a:cubicBezTo>
                  <a:pt x="267" y="994"/>
                  <a:pt x="246" y="1002"/>
                  <a:pt x="225" y="1002"/>
                </a:cubicBezTo>
                <a:cubicBezTo>
                  <a:pt x="204" y="1002"/>
                  <a:pt x="184" y="994"/>
                  <a:pt x="168" y="979"/>
                </a:cubicBezTo>
                <a:lnTo>
                  <a:pt x="131" y="941"/>
                </a:lnTo>
                <a:cubicBezTo>
                  <a:pt x="100" y="910"/>
                  <a:pt x="100" y="859"/>
                  <a:pt x="131" y="828"/>
                </a:cubicBezTo>
                <a:lnTo>
                  <a:pt x="355" y="603"/>
                </a:lnTo>
                <a:cubicBezTo>
                  <a:pt x="371" y="588"/>
                  <a:pt x="391" y="580"/>
                  <a:pt x="412" y="580"/>
                </a:cubicBezTo>
                <a:cubicBezTo>
                  <a:pt x="418" y="580"/>
                  <a:pt x="424" y="581"/>
                  <a:pt x="430" y="582"/>
                </a:cubicBezTo>
                <a:lnTo>
                  <a:pt x="530" y="697"/>
                </a:lnTo>
                <a:cubicBezTo>
                  <a:pt x="530" y="717"/>
                  <a:pt x="522" y="738"/>
                  <a:pt x="506" y="754"/>
                </a:cubicBezTo>
                <a:close/>
                <a:moveTo>
                  <a:pt x="956" y="932"/>
                </a:moveTo>
                <a:cubicBezTo>
                  <a:pt x="942" y="947"/>
                  <a:pt x="914" y="957"/>
                  <a:pt x="889" y="957"/>
                </a:cubicBezTo>
                <a:cubicBezTo>
                  <a:pt x="872" y="957"/>
                  <a:pt x="859" y="953"/>
                  <a:pt x="851" y="946"/>
                </a:cubicBezTo>
                <a:lnTo>
                  <a:pt x="427" y="456"/>
                </a:lnTo>
                <a:cubicBezTo>
                  <a:pt x="417" y="444"/>
                  <a:pt x="400" y="439"/>
                  <a:pt x="384" y="444"/>
                </a:cubicBezTo>
                <a:cubicBezTo>
                  <a:pt x="354" y="454"/>
                  <a:pt x="322" y="460"/>
                  <a:pt x="291" y="460"/>
                </a:cubicBezTo>
                <a:cubicBezTo>
                  <a:pt x="238" y="460"/>
                  <a:pt x="193" y="444"/>
                  <a:pt x="165" y="416"/>
                </a:cubicBezTo>
                <a:cubicBezTo>
                  <a:pt x="140" y="391"/>
                  <a:pt x="105" y="346"/>
                  <a:pt x="99" y="291"/>
                </a:cubicBezTo>
                <a:lnTo>
                  <a:pt x="174" y="353"/>
                </a:lnTo>
                <a:cubicBezTo>
                  <a:pt x="182" y="360"/>
                  <a:pt x="193" y="363"/>
                  <a:pt x="204" y="362"/>
                </a:cubicBezTo>
                <a:lnTo>
                  <a:pt x="336" y="347"/>
                </a:lnTo>
                <a:cubicBezTo>
                  <a:pt x="355" y="345"/>
                  <a:pt x="370" y="329"/>
                  <a:pt x="372" y="310"/>
                </a:cubicBezTo>
                <a:lnTo>
                  <a:pt x="380" y="185"/>
                </a:lnTo>
                <a:cubicBezTo>
                  <a:pt x="380" y="174"/>
                  <a:pt x="377" y="164"/>
                  <a:pt x="370" y="156"/>
                </a:cubicBezTo>
                <a:lnTo>
                  <a:pt x="307" y="80"/>
                </a:lnTo>
                <a:cubicBezTo>
                  <a:pt x="355" y="81"/>
                  <a:pt x="403" y="103"/>
                  <a:pt x="441" y="141"/>
                </a:cubicBezTo>
                <a:cubicBezTo>
                  <a:pt x="493" y="193"/>
                  <a:pt x="492" y="291"/>
                  <a:pt x="469" y="360"/>
                </a:cubicBezTo>
                <a:cubicBezTo>
                  <a:pt x="464" y="375"/>
                  <a:pt x="468" y="392"/>
                  <a:pt x="481" y="403"/>
                </a:cubicBezTo>
                <a:lnTo>
                  <a:pt x="971" y="827"/>
                </a:lnTo>
                <a:cubicBezTo>
                  <a:pt x="988" y="846"/>
                  <a:pt x="984" y="904"/>
                  <a:pt x="956" y="932"/>
                </a:cubicBezTo>
                <a:close/>
                <a:moveTo>
                  <a:pt x="976" y="187"/>
                </a:moveTo>
                <a:lnTo>
                  <a:pt x="913" y="264"/>
                </a:lnTo>
                <a:cubicBezTo>
                  <a:pt x="912" y="264"/>
                  <a:pt x="912" y="263"/>
                  <a:pt x="911" y="263"/>
                </a:cubicBezTo>
                <a:lnTo>
                  <a:pt x="884" y="247"/>
                </a:lnTo>
                <a:lnTo>
                  <a:pt x="673" y="464"/>
                </a:lnTo>
                <a:lnTo>
                  <a:pt x="644" y="438"/>
                </a:lnTo>
                <a:lnTo>
                  <a:pt x="863" y="226"/>
                </a:lnTo>
                <a:lnTo>
                  <a:pt x="846" y="199"/>
                </a:lnTo>
                <a:cubicBezTo>
                  <a:pt x="846" y="198"/>
                  <a:pt x="846" y="197"/>
                  <a:pt x="845" y="196"/>
                </a:cubicBezTo>
                <a:lnTo>
                  <a:pt x="919" y="136"/>
                </a:lnTo>
                <a:lnTo>
                  <a:pt x="922" y="134"/>
                </a:lnTo>
                <a:cubicBezTo>
                  <a:pt x="926" y="130"/>
                  <a:pt x="930" y="128"/>
                  <a:pt x="933" y="128"/>
                </a:cubicBezTo>
                <a:lnTo>
                  <a:pt x="981" y="177"/>
                </a:lnTo>
                <a:cubicBezTo>
                  <a:pt x="981" y="179"/>
                  <a:pt x="980" y="183"/>
                  <a:pt x="976" y="1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repair-kit_18248"/>
          <p:cNvSpPr>
            <a:spLocks noChangeAspect="1"/>
          </p:cNvSpPr>
          <p:nvPr/>
        </p:nvSpPr>
        <p:spPr bwMode="auto">
          <a:xfrm>
            <a:off x="204989" y="2906193"/>
            <a:ext cx="360000" cy="362579"/>
          </a:xfrm>
          <a:custGeom>
            <a:avLst/>
            <a:gdLst>
              <a:gd name="connsiteX0" fmla="*/ 98706 w 601005"/>
              <a:gd name="connsiteY0" fmla="*/ 347746 h 605310"/>
              <a:gd name="connsiteX1" fmla="*/ 269896 w 601005"/>
              <a:gd name="connsiteY1" fmla="*/ 347746 h 605310"/>
              <a:gd name="connsiteX2" fmla="*/ 282230 w 601005"/>
              <a:gd name="connsiteY2" fmla="*/ 360063 h 605310"/>
              <a:gd name="connsiteX3" fmla="*/ 282230 w 601005"/>
              <a:gd name="connsiteY3" fmla="*/ 420281 h 605310"/>
              <a:gd name="connsiteX4" fmla="*/ 336591 w 601005"/>
              <a:gd name="connsiteY4" fmla="*/ 420281 h 605310"/>
              <a:gd name="connsiteX5" fmla="*/ 336591 w 601005"/>
              <a:gd name="connsiteY5" fmla="*/ 360063 h 605310"/>
              <a:gd name="connsiteX6" fmla="*/ 348925 w 601005"/>
              <a:gd name="connsiteY6" fmla="*/ 347746 h 605310"/>
              <a:gd name="connsiteX7" fmla="*/ 502299 w 601005"/>
              <a:gd name="connsiteY7" fmla="*/ 347746 h 605310"/>
              <a:gd name="connsiteX8" fmla="*/ 514633 w 601005"/>
              <a:gd name="connsiteY8" fmla="*/ 360063 h 605310"/>
              <a:gd name="connsiteX9" fmla="*/ 502299 w 601005"/>
              <a:gd name="connsiteY9" fmla="*/ 372380 h 605310"/>
              <a:gd name="connsiteX10" fmla="*/ 361258 w 601005"/>
              <a:gd name="connsiteY10" fmla="*/ 372380 h 605310"/>
              <a:gd name="connsiteX11" fmla="*/ 361258 w 601005"/>
              <a:gd name="connsiteY11" fmla="*/ 432598 h 605310"/>
              <a:gd name="connsiteX12" fmla="*/ 348925 w 601005"/>
              <a:gd name="connsiteY12" fmla="*/ 444915 h 605310"/>
              <a:gd name="connsiteX13" fmla="*/ 269896 w 601005"/>
              <a:gd name="connsiteY13" fmla="*/ 444915 h 605310"/>
              <a:gd name="connsiteX14" fmla="*/ 257448 w 601005"/>
              <a:gd name="connsiteY14" fmla="*/ 432598 h 605310"/>
              <a:gd name="connsiteX15" fmla="*/ 257448 w 601005"/>
              <a:gd name="connsiteY15" fmla="*/ 372380 h 605310"/>
              <a:gd name="connsiteX16" fmla="*/ 98706 w 601005"/>
              <a:gd name="connsiteY16" fmla="*/ 372380 h 605310"/>
              <a:gd name="connsiteX17" fmla="*/ 86372 w 601005"/>
              <a:gd name="connsiteY17" fmla="*/ 360063 h 605310"/>
              <a:gd name="connsiteX18" fmla="*/ 98706 w 601005"/>
              <a:gd name="connsiteY18" fmla="*/ 347746 h 605310"/>
              <a:gd name="connsiteX19" fmla="*/ 48675 w 601005"/>
              <a:gd name="connsiteY19" fmla="*/ 347746 h 605310"/>
              <a:gd name="connsiteX20" fmla="*/ 61124 w 601005"/>
              <a:gd name="connsiteY20" fmla="*/ 360060 h 605310"/>
              <a:gd name="connsiteX21" fmla="*/ 61124 w 601005"/>
              <a:gd name="connsiteY21" fmla="*/ 580568 h 605310"/>
              <a:gd name="connsiteX22" fmla="*/ 539881 w 601005"/>
              <a:gd name="connsiteY22" fmla="*/ 580568 h 605310"/>
              <a:gd name="connsiteX23" fmla="*/ 539881 w 601005"/>
              <a:gd name="connsiteY23" fmla="*/ 360060 h 605310"/>
              <a:gd name="connsiteX24" fmla="*/ 552330 w 601005"/>
              <a:gd name="connsiteY24" fmla="*/ 347746 h 605310"/>
              <a:gd name="connsiteX25" fmla="*/ 564664 w 601005"/>
              <a:gd name="connsiteY25" fmla="*/ 360060 h 605310"/>
              <a:gd name="connsiteX26" fmla="*/ 564664 w 601005"/>
              <a:gd name="connsiteY26" fmla="*/ 592882 h 605310"/>
              <a:gd name="connsiteX27" fmla="*/ 552330 w 601005"/>
              <a:gd name="connsiteY27" fmla="*/ 605310 h 605310"/>
              <a:gd name="connsiteX28" fmla="*/ 48675 w 601005"/>
              <a:gd name="connsiteY28" fmla="*/ 605310 h 605310"/>
              <a:gd name="connsiteX29" fmla="*/ 36341 w 601005"/>
              <a:gd name="connsiteY29" fmla="*/ 592882 h 605310"/>
              <a:gd name="connsiteX30" fmla="*/ 36341 w 601005"/>
              <a:gd name="connsiteY30" fmla="*/ 360060 h 605310"/>
              <a:gd name="connsiteX31" fmla="*/ 48675 w 601005"/>
              <a:gd name="connsiteY31" fmla="*/ 347746 h 605310"/>
              <a:gd name="connsiteX32" fmla="*/ 24785 w 601005"/>
              <a:gd name="connsiteY32" fmla="*/ 154873 h 605310"/>
              <a:gd name="connsiteX33" fmla="*/ 24785 w 601005"/>
              <a:gd name="connsiteY33" fmla="*/ 300980 h 605310"/>
              <a:gd name="connsiteX34" fmla="*/ 576220 w 601005"/>
              <a:gd name="connsiteY34" fmla="*/ 300980 h 605310"/>
              <a:gd name="connsiteX35" fmla="*/ 576220 w 601005"/>
              <a:gd name="connsiteY35" fmla="*/ 154873 h 605310"/>
              <a:gd name="connsiteX36" fmla="*/ 12335 w 601005"/>
              <a:gd name="connsiteY36" fmla="*/ 130123 h 605310"/>
              <a:gd name="connsiteX37" fmla="*/ 588670 w 601005"/>
              <a:gd name="connsiteY37" fmla="*/ 130123 h 605310"/>
              <a:gd name="connsiteX38" fmla="*/ 601005 w 601005"/>
              <a:gd name="connsiteY38" fmla="*/ 142441 h 605310"/>
              <a:gd name="connsiteX39" fmla="*/ 601005 w 601005"/>
              <a:gd name="connsiteY39" fmla="*/ 313298 h 605310"/>
              <a:gd name="connsiteX40" fmla="*/ 588670 w 601005"/>
              <a:gd name="connsiteY40" fmla="*/ 325730 h 605310"/>
              <a:gd name="connsiteX41" fmla="*/ 12335 w 601005"/>
              <a:gd name="connsiteY41" fmla="*/ 325730 h 605310"/>
              <a:gd name="connsiteX42" fmla="*/ 0 w 601005"/>
              <a:gd name="connsiteY42" fmla="*/ 313298 h 605310"/>
              <a:gd name="connsiteX43" fmla="*/ 0 w 601005"/>
              <a:gd name="connsiteY43" fmla="*/ 142441 h 605310"/>
              <a:gd name="connsiteX44" fmla="*/ 12335 w 601005"/>
              <a:gd name="connsiteY44" fmla="*/ 130123 h 605310"/>
              <a:gd name="connsiteX45" fmla="*/ 171646 w 601005"/>
              <a:gd name="connsiteY45" fmla="*/ 0 h 605310"/>
              <a:gd name="connsiteX46" fmla="*/ 429358 w 601005"/>
              <a:gd name="connsiteY46" fmla="*/ 0 h 605310"/>
              <a:gd name="connsiteX47" fmla="*/ 441809 w 601005"/>
              <a:gd name="connsiteY47" fmla="*/ 12318 h 605310"/>
              <a:gd name="connsiteX48" fmla="*/ 441809 w 601005"/>
              <a:gd name="connsiteY48" fmla="*/ 89649 h 605310"/>
              <a:gd name="connsiteX49" fmla="*/ 429358 w 601005"/>
              <a:gd name="connsiteY49" fmla="*/ 101967 h 605310"/>
              <a:gd name="connsiteX50" fmla="*/ 417020 w 601005"/>
              <a:gd name="connsiteY50" fmla="*/ 89649 h 605310"/>
              <a:gd name="connsiteX51" fmla="*/ 417020 w 601005"/>
              <a:gd name="connsiteY51" fmla="*/ 24750 h 605310"/>
              <a:gd name="connsiteX52" fmla="*/ 183984 w 601005"/>
              <a:gd name="connsiteY52" fmla="*/ 24750 h 605310"/>
              <a:gd name="connsiteX53" fmla="*/ 183984 w 601005"/>
              <a:gd name="connsiteY53" fmla="*/ 89649 h 605310"/>
              <a:gd name="connsiteX54" fmla="*/ 171646 w 601005"/>
              <a:gd name="connsiteY54" fmla="*/ 101967 h 605310"/>
              <a:gd name="connsiteX55" fmla="*/ 159195 w 601005"/>
              <a:gd name="connsiteY55" fmla="*/ 89649 h 605310"/>
              <a:gd name="connsiteX56" fmla="*/ 159195 w 601005"/>
              <a:gd name="connsiteY56" fmla="*/ 12318 h 605310"/>
              <a:gd name="connsiteX57" fmla="*/ 171646 w 601005"/>
              <a:gd name="connsiteY57" fmla="*/ 0 h 605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1005" h="605310">
                <a:moveTo>
                  <a:pt x="98706" y="347746"/>
                </a:moveTo>
                <a:lnTo>
                  <a:pt x="269896" y="347746"/>
                </a:lnTo>
                <a:cubicBezTo>
                  <a:pt x="276634" y="347746"/>
                  <a:pt x="282230" y="353220"/>
                  <a:pt x="282230" y="360063"/>
                </a:cubicBezTo>
                <a:lnTo>
                  <a:pt x="282230" y="420281"/>
                </a:lnTo>
                <a:lnTo>
                  <a:pt x="336591" y="420281"/>
                </a:lnTo>
                <a:lnTo>
                  <a:pt x="336591" y="360063"/>
                </a:lnTo>
                <a:cubicBezTo>
                  <a:pt x="336591" y="353220"/>
                  <a:pt x="342072" y="347746"/>
                  <a:pt x="348925" y="347746"/>
                </a:cubicBezTo>
                <a:lnTo>
                  <a:pt x="502299" y="347746"/>
                </a:lnTo>
                <a:cubicBezTo>
                  <a:pt x="509151" y="347746"/>
                  <a:pt x="514633" y="353220"/>
                  <a:pt x="514633" y="360063"/>
                </a:cubicBezTo>
                <a:cubicBezTo>
                  <a:pt x="514633" y="366906"/>
                  <a:pt x="509151" y="372380"/>
                  <a:pt x="502299" y="372380"/>
                </a:cubicBezTo>
                <a:lnTo>
                  <a:pt x="361258" y="372380"/>
                </a:lnTo>
                <a:lnTo>
                  <a:pt x="361258" y="432598"/>
                </a:lnTo>
                <a:cubicBezTo>
                  <a:pt x="361258" y="439441"/>
                  <a:pt x="355777" y="444915"/>
                  <a:pt x="348925" y="444915"/>
                </a:cubicBezTo>
                <a:lnTo>
                  <a:pt x="269896" y="444915"/>
                </a:lnTo>
                <a:cubicBezTo>
                  <a:pt x="263044" y="444915"/>
                  <a:pt x="257448" y="439441"/>
                  <a:pt x="257448" y="432598"/>
                </a:cubicBezTo>
                <a:lnTo>
                  <a:pt x="257448" y="372380"/>
                </a:lnTo>
                <a:lnTo>
                  <a:pt x="98706" y="372380"/>
                </a:lnTo>
                <a:cubicBezTo>
                  <a:pt x="91854" y="372380"/>
                  <a:pt x="86372" y="366906"/>
                  <a:pt x="86372" y="360063"/>
                </a:cubicBezTo>
                <a:cubicBezTo>
                  <a:pt x="86372" y="353220"/>
                  <a:pt x="91854" y="347746"/>
                  <a:pt x="98706" y="347746"/>
                </a:cubicBezTo>
                <a:close/>
                <a:moveTo>
                  <a:pt x="48675" y="347746"/>
                </a:moveTo>
                <a:cubicBezTo>
                  <a:pt x="55528" y="347746"/>
                  <a:pt x="61124" y="353219"/>
                  <a:pt x="61124" y="360060"/>
                </a:cubicBezTo>
                <a:lnTo>
                  <a:pt x="61124" y="580568"/>
                </a:lnTo>
                <a:lnTo>
                  <a:pt x="539881" y="580568"/>
                </a:lnTo>
                <a:lnTo>
                  <a:pt x="539881" y="360060"/>
                </a:lnTo>
                <a:cubicBezTo>
                  <a:pt x="539881" y="353219"/>
                  <a:pt x="545477" y="347746"/>
                  <a:pt x="552330" y="347746"/>
                </a:cubicBezTo>
                <a:cubicBezTo>
                  <a:pt x="559068" y="347746"/>
                  <a:pt x="564664" y="353219"/>
                  <a:pt x="564664" y="360060"/>
                </a:cubicBezTo>
                <a:lnTo>
                  <a:pt x="564664" y="592882"/>
                </a:lnTo>
                <a:cubicBezTo>
                  <a:pt x="564664" y="599723"/>
                  <a:pt x="559068" y="605310"/>
                  <a:pt x="552330" y="605310"/>
                </a:cubicBezTo>
                <a:lnTo>
                  <a:pt x="48675" y="605310"/>
                </a:lnTo>
                <a:cubicBezTo>
                  <a:pt x="41823" y="605310"/>
                  <a:pt x="36341" y="599723"/>
                  <a:pt x="36341" y="592882"/>
                </a:cubicBezTo>
                <a:lnTo>
                  <a:pt x="36341" y="360060"/>
                </a:lnTo>
                <a:cubicBezTo>
                  <a:pt x="36341" y="353219"/>
                  <a:pt x="41823" y="347746"/>
                  <a:pt x="48675" y="347746"/>
                </a:cubicBezTo>
                <a:close/>
                <a:moveTo>
                  <a:pt x="24785" y="154873"/>
                </a:moveTo>
                <a:lnTo>
                  <a:pt x="24785" y="300980"/>
                </a:lnTo>
                <a:lnTo>
                  <a:pt x="576220" y="300980"/>
                </a:lnTo>
                <a:cubicBezTo>
                  <a:pt x="576220" y="300980"/>
                  <a:pt x="576220" y="154873"/>
                  <a:pt x="576220" y="154873"/>
                </a:cubicBezTo>
                <a:close/>
                <a:moveTo>
                  <a:pt x="12335" y="130123"/>
                </a:moveTo>
                <a:lnTo>
                  <a:pt x="588670" y="130123"/>
                </a:lnTo>
                <a:cubicBezTo>
                  <a:pt x="595408" y="130123"/>
                  <a:pt x="601005" y="135598"/>
                  <a:pt x="601005" y="142441"/>
                </a:cubicBezTo>
                <a:lnTo>
                  <a:pt x="601005" y="313298"/>
                </a:lnTo>
                <a:cubicBezTo>
                  <a:pt x="601005" y="320141"/>
                  <a:pt x="595408" y="325730"/>
                  <a:pt x="588670" y="325730"/>
                </a:cubicBezTo>
                <a:lnTo>
                  <a:pt x="12335" y="325730"/>
                </a:lnTo>
                <a:cubicBezTo>
                  <a:pt x="5482" y="325730"/>
                  <a:pt x="0" y="320141"/>
                  <a:pt x="0" y="313298"/>
                </a:cubicBezTo>
                <a:lnTo>
                  <a:pt x="0" y="142441"/>
                </a:lnTo>
                <a:cubicBezTo>
                  <a:pt x="0" y="135598"/>
                  <a:pt x="5482" y="130123"/>
                  <a:pt x="12335" y="130123"/>
                </a:cubicBezTo>
                <a:close/>
                <a:moveTo>
                  <a:pt x="171646" y="0"/>
                </a:moveTo>
                <a:lnTo>
                  <a:pt x="429358" y="0"/>
                </a:lnTo>
                <a:cubicBezTo>
                  <a:pt x="436212" y="0"/>
                  <a:pt x="441809" y="5475"/>
                  <a:pt x="441809" y="12318"/>
                </a:cubicBezTo>
                <a:lnTo>
                  <a:pt x="441809" y="89649"/>
                </a:lnTo>
                <a:cubicBezTo>
                  <a:pt x="441809" y="96492"/>
                  <a:pt x="436212" y="101967"/>
                  <a:pt x="429358" y="101967"/>
                </a:cubicBezTo>
                <a:cubicBezTo>
                  <a:pt x="422618" y="101967"/>
                  <a:pt x="417020" y="96492"/>
                  <a:pt x="417020" y="89649"/>
                </a:cubicBezTo>
                <a:lnTo>
                  <a:pt x="417020" y="24750"/>
                </a:lnTo>
                <a:lnTo>
                  <a:pt x="183984" y="24750"/>
                </a:lnTo>
                <a:lnTo>
                  <a:pt x="183984" y="89649"/>
                </a:lnTo>
                <a:cubicBezTo>
                  <a:pt x="183984" y="96492"/>
                  <a:pt x="178386" y="101967"/>
                  <a:pt x="171646" y="101967"/>
                </a:cubicBezTo>
                <a:cubicBezTo>
                  <a:pt x="164792" y="101967"/>
                  <a:pt x="159195" y="96492"/>
                  <a:pt x="159195" y="89649"/>
                </a:cubicBezTo>
                <a:lnTo>
                  <a:pt x="159195" y="12318"/>
                </a:lnTo>
                <a:cubicBezTo>
                  <a:pt x="159195" y="5475"/>
                  <a:pt x="164792" y="0"/>
                  <a:pt x="171646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D948196F-E98E-4D03-B600-168C41F0C844}"/>
              </a:ext>
            </a:extLst>
          </p:cNvPr>
          <p:cNvSpPr/>
          <p:nvPr/>
        </p:nvSpPr>
        <p:spPr>
          <a:xfrm>
            <a:off x="841375" y="1684711"/>
            <a:ext cx="62355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900" b="1" dirty="0">
                <a:solidFill>
                  <a:schemeClr val="tx1"/>
                </a:solidFill>
                <a:cs typeface="+mn-ea"/>
                <a:sym typeface="+mn-lt"/>
              </a:rPr>
              <a:t>Demand rising stage</a:t>
            </a:r>
            <a:r>
              <a:rPr lang="zh-CN" altLang="en-US" sz="900" b="0" dirty="0">
                <a:cs typeface="+mn-ea"/>
                <a:sym typeface="+mn-lt"/>
              </a:rPr>
              <a:t>：</a:t>
            </a:r>
            <a:endParaRPr lang="en-US" altLang="zh-CN" sz="900" b="0" dirty="0"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r>
              <a:rPr lang="en-US" altLang="zh-CN" sz="900" dirty="0">
                <a:cs typeface="+mn-ea"/>
                <a:sym typeface="+mn-lt"/>
              </a:rPr>
              <a:t>Order </a:t>
            </a:r>
            <a:r>
              <a:rPr lang="en-US" altLang="zh-CN" sz="900" b="0" dirty="0">
                <a:cs typeface="+mn-ea"/>
                <a:sym typeface="+mn-lt"/>
              </a:rPr>
              <a:t>+ </a:t>
            </a:r>
            <a:r>
              <a:rPr lang="en-US" altLang="zh-CN" sz="900" dirty="0">
                <a:cs typeface="+mn-ea"/>
                <a:sym typeface="+mn-lt"/>
              </a:rPr>
              <a:t>total</a:t>
            </a:r>
            <a:r>
              <a:rPr lang="zh-CN" altLang="en-US" sz="900" dirty="0">
                <a:cs typeface="+mn-ea"/>
                <a:sym typeface="+mn-lt"/>
              </a:rPr>
              <a:t> </a:t>
            </a:r>
            <a:r>
              <a:rPr lang="en-US" altLang="zh-CN" sz="900" dirty="0">
                <a:cs typeface="+mn-ea"/>
                <a:sym typeface="+mn-lt"/>
              </a:rPr>
              <a:t>inventory</a:t>
            </a:r>
            <a:r>
              <a:rPr lang="zh-CN" altLang="en-US" sz="900" b="0" dirty="0">
                <a:cs typeface="+mn-ea"/>
                <a:sym typeface="+mn-lt"/>
              </a:rPr>
              <a:t>：</a:t>
            </a:r>
            <a:r>
              <a:rPr lang="en-US" altLang="zh-CN" sz="900" b="0" dirty="0">
                <a:cs typeface="+mn-ea"/>
                <a:sym typeface="+mn-lt"/>
              </a:rPr>
              <a:t>RR of former month</a:t>
            </a:r>
            <a:r>
              <a:rPr lang="zh-CN" altLang="en-US" sz="900" b="0" dirty="0">
                <a:cs typeface="+mn-ea"/>
                <a:sym typeface="+mn-lt"/>
              </a:rPr>
              <a:t>*（</a:t>
            </a:r>
            <a:r>
              <a:rPr lang="en-US" altLang="zh-CN" sz="900" b="0" dirty="0">
                <a:cs typeface="+mn-ea"/>
                <a:sym typeface="+mn-lt"/>
              </a:rPr>
              <a:t>3.5</a:t>
            </a:r>
            <a:r>
              <a:rPr lang="en-US" altLang="zh-CN" sz="900" dirty="0">
                <a:cs typeface="+mn-ea"/>
                <a:sym typeface="+mn-lt"/>
              </a:rPr>
              <a:t>months</a:t>
            </a:r>
            <a:r>
              <a:rPr lang="en-US" altLang="zh-CN" sz="900" b="0" dirty="0">
                <a:cs typeface="+mn-ea"/>
                <a:sym typeface="+mn-lt"/>
              </a:rPr>
              <a:t>+</a:t>
            </a:r>
            <a:r>
              <a:rPr lang="zh-CN" altLang="en-US" sz="900" b="0" dirty="0">
                <a:cs typeface="+mn-ea"/>
                <a:sym typeface="+mn-lt"/>
              </a:rPr>
              <a:t>（</a:t>
            </a:r>
            <a:r>
              <a:rPr lang="en-US" altLang="zh-CN" sz="900" b="0" dirty="0">
                <a:cs typeface="+mn-ea"/>
                <a:sym typeface="+mn-lt"/>
              </a:rPr>
              <a:t>order processing duration/30</a:t>
            </a:r>
            <a:r>
              <a:rPr lang="en-US" altLang="zh-CN" sz="900" dirty="0">
                <a:cs typeface="+mn-ea"/>
                <a:sym typeface="+mn-lt"/>
              </a:rPr>
              <a:t>days</a:t>
            </a:r>
            <a:r>
              <a:rPr lang="zh-CN" altLang="en-US" sz="900" b="0" dirty="0">
                <a:cs typeface="+mn-ea"/>
                <a:sym typeface="+mn-lt"/>
              </a:rPr>
              <a:t>））</a:t>
            </a:r>
            <a:endParaRPr lang="en-US" altLang="zh-CN" sz="900" b="0" dirty="0">
              <a:cs typeface="+mn-ea"/>
              <a:sym typeface="+mn-lt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43679DDB-FF3F-4459-853E-F71770A84E25}"/>
              </a:ext>
            </a:extLst>
          </p:cNvPr>
          <p:cNvSpPr/>
          <p:nvPr/>
        </p:nvSpPr>
        <p:spPr>
          <a:xfrm>
            <a:off x="835395" y="2167968"/>
            <a:ext cx="640456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b="1" dirty="0">
                <a:cs typeface="+mn-ea"/>
                <a:sym typeface="+mn-lt"/>
              </a:rPr>
              <a:t>Demand decline stage</a:t>
            </a:r>
            <a:r>
              <a:rPr lang="zh-CN" altLang="en-US" sz="900" b="1" dirty="0">
                <a:cs typeface="+mn-ea"/>
                <a:sym typeface="+mn-lt"/>
              </a:rPr>
              <a:t>：</a:t>
            </a:r>
          </a:p>
          <a:p>
            <a:pPr>
              <a:lnSpc>
                <a:spcPct val="150000"/>
              </a:lnSpc>
            </a:pPr>
            <a:r>
              <a:rPr lang="en-US" altLang="zh-CN" sz="900" dirty="0">
                <a:cs typeface="+mn-ea"/>
                <a:sym typeface="+mn-lt"/>
              </a:rPr>
              <a:t>Order </a:t>
            </a:r>
            <a:r>
              <a:rPr lang="en-US" altLang="zh-CN" sz="900" b="0" dirty="0">
                <a:cs typeface="+mn-ea"/>
                <a:sym typeface="+mn-lt"/>
              </a:rPr>
              <a:t>+ </a:t>
            </a:r>
            <a:r>
              <a:rPr lang="en-US" altLang="zh-CN" sz="900" dirty="0">
                <a:cs typeface="+mn-ea"/>
                <a:sym typeface="+mn-lt"/>
              </a:rPr>
              <a:t>total</a:t>
            </a:r>
            <a:r>
              <a:rPr lang="zh-CN" altLang="en-US" sz="900" dirty="0">
                <a:cs typeface="+mn-ea"/>
                <a:sym typeface="+mn-lt"/>
              </a:rPr>
              <a:t> </a:t>
            </a:r>
            <a:r>
              <a:rPr lang="en-US" altLang="zh-CN" sz="900" dirty="0">
                <a:cs typeface="+mn-ea"/>
                <a:sym typeface="+mn-lt"/>
              </a:rPr>
              <a:t>inventory </a:t>
            </a:r>
            <a:r>
              <a:rPr lang="zh-CN" altLang="en-US" sz="900" dirty="0">
                <a:cs typeface="+mn-ea"/>
                <a:sym typeface="+mn-lt"/>
              </a:rPr>
              <a:t>：</a:t>
            </a:r>
            <a:r>
              <a:rPr lang="en-US" altLang="zh-CN" sz="900" dirty="0">
                <a:cs typeface="+mn-ea"/>
                <a:sym typeface="+mn-lt"/>
              </a:rPr>
              <a:t> RR of former month </a:t>
            </a:r>
            <a:r>
              <a:rPr lang="zh-CN" altLang="en-US" sz="900" dirty="0">
                <a:cs typeface="+mn-ea"/>
                <a:sym typeface="+mn-lt"/>
              </a:rPr>
              <a:t>*（</a:t>
            </a:r>
            <a:r>
              <a:rPr lang="en-US" altLang="zh-CN" sz="900" dirty="0">
                <a:cs typeface="+mn-ea"/>
                <a:sym typeface="+mn-lt"/>
              </a:rPr>
              <a:t>2months+</a:t>
            </a:r>
            <a:r>
              <a:rPr lang="zh-CN" altLang="en-US" sz="900" dirty="0">
                <a:cs typeface="+mn-ea"/>
                <a:sym typeface="+mn-lt"/>
              </a:rPr>
              <a:t>（</a:t>
            </a:r>
            <a:r>
              <a:rPr lang="en-US" altLang="zh-CN" sz="900" b="0" dirty="0">
                <a:cs typeface="+mn-ea"/>
                <a:sym typeface="+mn-lt"/>
              </a:rPr>
              <a:t> order processing duration </a:t>
            </a:r>
            <a:r>
              <a:rPr lang="en-US" altLang="zh-CN" sz="900" dirty="0">
                <a:cs typeface="+mn-ea"/>
                <a:sym typeface="+mn-lt"/>
              </a:rPr>
              <a:t>/30days</a:t>
            </a:r>
            <a:r>
              <a:rPr lang="zh-CN" altLang="en-US" sz="900" dirty="0">
                <a:cs typeface="+mn-ea"/>
                <a:sym typeface="+mn-lt"/>
              </a:rPr>
              <a:t>））</a:t>
            </a:r>
          </a:p>
        </p:txBody>
      </p:sp>
      <p:sp>
        <p:nvSpPr>
          <p:cNvPr id="40" name="îsḻíḑè">
            <a:extLst>
              <a:ext uri="{FF2B5EF4-FFF2-40B4-BE49-F238E27FC236}">
                <a16:creationId xmlns:a16="http://schemas.microsoft.com/office/drawing/2014/main" id="{9C368F65-7A55-4F4A-937B-1AB7A5269DF6}"/>
              </a:ext>
            </a:extLst>
          </p:cNvPr>
          <p:cNvSpPr/>
          <p:nvPr/>
        </p:nvSpPr>
        <p:spPr>
          <a:xfrm>
            <a:off x="611214" y="3368426"/>
            <a:ext cx="5797908" cy="1644804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altLang="zh-CN" sz="900" dirty="0">
                <a:cs typeface="+mn-ea"/>
                <a:sym typeface="+mn-lt"/>
              </a:rPr>
              <a:t>For material need to be replaced once tear down and of low value, every preparation covers around </a:t>
            </a:r>
            <a:r>
              <a:rPr lang="en-US" altLang="zh-CN" sz="900" b="1" dirty="0">
                <a:solidFill>
                  <a:srgbClr val="046A38"/>
                </a:solidFill>
                <a:cs typeface="+mn-ea"/>
                <a:sym typeface="+mn-lt"/>
              </a:rPr>
              <a:t>10 months demand </a:t>
            </a:r>
            <a:r>
              <a:rPr lang="en-US" altLang="zh-CN" sz="900" dirty="0">
                <a:cs typeface="+mn-ea"/>
                <a:sym typeface="+mn-lt"/>
              </a:rPr>
              <a:t>to minimize logistic cost. </a:t>
            </a:r>
            <a:r>
              <a:rPr lang="en-US" altLang="zh-CN" sz="900" b="1" dirty="0">
                <a:solidFill>
                  <a:srgbClr val="046A38"/>
                </a:solidFill>
                <a:cs typeface="+mn-ea"/>
                <a:sym typeface="+mn-lt"/>
              </a:rPr>
              <a:t>Qty of service center </a:t>
            </a:r>
            <a:r>
              <a:rPr lang="en-US" altLang="zh-CN" sz="900" dirty="0">
                <a:cs typeface="+mn-ea"/>
                <a:sym typeface="+mn-lt"/>
              </a:rPr>
              <a:t>should also be taken into account to </a:t>
            </a:r>
            <a:r>
              <a:rPr lang="en-US" altLang="zh-CN" sz="900" b="1" dirty="0">
                <a:solidFill>
                  <a:srgbClr val="046A38"/>
                </a:solidFill>
                <a:cs typeface="+mn-ea"/>
                <a:sym typeface="+mn-lt"/>
              </a:rPr>
              <a:t>support 1HFF</a:t>
            </a:r>
            <a:r>
              <a:rPr lang="en-US" altLang="zh-CN" sz="900" dirty="0">
                <a:cs typeface="+mn-ea"/>
                <a:sym typeface="+mn-lt"/>
              </a:rPr>
              <a:t>.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altLang="zh-CN" sz="900" dirty="0">
                <a:cs typeface="+mn-ea"/>
                <a:sym typeface="+mn-lt"/>
              </a:rPr>
              <a:t>Balance material cost and logistic cost of material with </a:t>
            </a:r>
            <a:r>
              <a:rPr lang="en-US" altLang="zh-CN" sz="900" b="1" dirty="0">
                <a:solidFill>
                  <a:srgbClr val="046A38"/>
                </a:solidFill>
                <a:cs typeface="+mn-ea"/>
                <a:sym typeface="+mn-lt"/>
              </a:rPr>
              <a:t>extremely low repair rate</a:t>
            </a:r>
            <a:r>
              <a:rPr lang="en-US" altLang="zh-CN" sz="900" dirty="0">
                <a:cs typeface="+mn-ea"/>
                <a:sym typeface="+mn-lt"/>
              </a:rPr>
              <a:t> but of </a:t>
            </a:r>
            <a:r>
              <a:rPr lang="en-US" altLang="zh-CN" sz="900" b="1" dirty="0">
                <a:solidFill>
                  <a:srgbClr val="046A38"/>
                </a:solidFill>
                <a:cs typeface="+mn-ea"/>
                <a:sym typeface="+mn-lt"/>
              </a:rPr>
              <a:t>high value</a:t>
            </a:r>
            <a:r>
              <a:rPr lang="en-US" altLang="zh-CN" sz="900" dirty="0">
                <a:cs typeface="+mn-ea"/>
                <a:sym typeface="+mn-lt"/>
              </a:rPr>
              <a:t>. Stock them in general WH if local transportation is convenient.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altLang="zh-CN" sz="900" dirty="0">
                <a:cs typeface="+mn-ea"/>
                <a:sym typeface="+mn-lt"/>
              </a:rPr>
              <a:t>Some subsidiary materials need to be ready in only one time preparation before EOP. Because the demand is low and it’s difficult to purchase in ending stage.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4080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9F475A-80AB-4400-9C83-C85ED0694D0D}"/>
              </a:ext>
            </a:extLst>
          </p:cNvPr>
          <p:cNvSpPr txBox="1">
            <a:spLocks/>
          </p:cNvSpPr>
          <p:nvPr/>
        </p:nvSpPr>
        <p:spPr>
          <a:xfrm>
            <a:off x="175137" y="352359"/>
            <a:ext cx="3368163" cy="56204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24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Contents </a:t>
            </a:r>
            <a:r>
              <a:rPr kumimoji="1" lang="zh-CN" altLang="en-US" sz="24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3" name="文本占位符 3">
            <a:extLst>
              <a:ext uri="{FF2B5EF4-FFF2-40B4-BE49-F238E27FC236}">
                <a16:creationId xmlns:a16="http://schemas.microsoft.com/office/drawing/2014/main" id="{58D7DD8E-5707-4586-889B-ACE6B8877C52}"/>
              </a:ext>
            </a:extLst>
          </p:cNvPr>
          <p:cNvSpPr txBox="1">
            <a:spLocks/>
          </p:cNvSpPr>
          <p:nvPr/>
        </p:nvSpPr>
        <p:spPr>
          <a:xfrm>
            <a:off x="175137" y="497542"/>
            <a:ext cx="8377355" cy="3758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1   </a:t>
            </a:r>
            <a:r>
              <a:rPr kumimoji="1" lang="zh-CN" altLang="en-US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产品生命周期</a:t>
            </a: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-Product Life Circle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2  </a:t>
            </a:r>
            <a:r>
              <a:rPr kumimoji="1" lang="zh-CN" altLang="en-US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各阶段备料原则</a:t>
            </a: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-Preparation Principle in different stages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3  </a:t>
            </a:r>
            <a:r>
              <a:rPr kumimoji="1" lang="zh-CN" altLang="en-US" sz="18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特殊业务影响</a:t>
            </a:r>
            <a:r>
              <a:rPr kumimoji="1" lang="en-US" altLang="zh-CN" sz="18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-Special business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4</a:t>
            </a:r>
            <a:r>
              <a:rPr kumimoji="1" lang="zh-CN" altLang="en-US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呆滞产生原因</a:t>
            </a: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 Causes of sluggish</a:t>
            </a:r>
            <a:endParaRPr kumimoji="1" lang="en-US" altLang="zh-CN" dirty="0">
              <a:solidFill>
                <a:schemeClr val="bg1">
                  <a:lumMod val="50000"/>
                </a:schemeClr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2634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98D82309-8A01-4EC3-8680-EDF067C44339}"/>
              </a:ext>
            </a:extLst>
          </p:cNvPr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4" name="燕尾形 51">
              <a:extLst>
                <a:ext uri="{FF2B5EF4-FFF2-40B4-BE49-F238E27FC236}">
                  <a16:creationId xmlns:a16="http://schemas.microsoft.com/office/drawing/2014/main" id="{F152C999-3F1B-45E5-A628-8215F245A3C8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燕尾形 3">
              <a:extLst>
                <a:ext uri="{FF2B5EF4-FFF2-40B4-BE49-F238E27FC236}">
                  <a16:creationId xmlns:a16="http://schemas.microsoft.com/office/drawing/2014/main" id="{02E6E825-BDF0-4537-9D3C-7568FFA007C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D81092F3-AE39-4186-8340-0026C1C43F0F}"/>
              </a:ext>
            </a:extLst>
          </p:cNvPr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zh-CN" altLang="en-US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特殊业务影响</a:t>
            </a:r>
          </a:p>
        </p:txBody>
      </p:sp>
      <p:graphicFrame>
        <p:nvGraphicFramePr>
          <p:cNvPr id="24" name="图表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5870199"/>
              </p:ext>
            </p:extLst>
          </p:nvPr>
        </p:nvGraphicFramePr>
        <p:xfrm>
          <a:off x="4990562" y="1215041"/>
          <a:ext cx="3744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图表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6375175"/>
              </p:ext>
            </p:extLst>
          </p:nvPr>
        </p:nvGraphicFramePr>
        <p:xfrm>
          <a:off x="387436" y="1215041"/>
          <a:ext cx="3744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椭圆 32"/>
          <p:cNvSpPr/>
          <p:nvPr/>
        </p:nvSpPr>
        <p:spPr bwMode="auto">
          <a:xfrm>
            <a:off x="8032171" y="1764402"/>
            <a:ext cx="552214" cy="3606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rtlCol="0" anchor="ctr"/>
          <a:lstStyle/>
          <a:p>
            <a:pPr algn="l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87436" y="712706"/>
            <a:ext cx="2157262" cy="288000"/>
            <a:chOff x="4578389" y="3336106"/>
            <a:chExt cx="2157262" cy="288000"/>
          </a:xfrm>
        </p:grpSpPr>
        <p:sp>
          <p:nvSpPr>
            <p:cNvPr id="40" name="îṡḻidé">
              <a:extLst>
                <a:ext uri="{FF2B5EF4-FFF2-40B4-BE49-F238E27FC236}">
                  <a16:creationId xmlns:a16="http://schemas.microsoft.com/office/drawing/2014/main" id="{77C62572-AADA-425A-8E47-72EB5790D7FA}"/>
                </a:ext>
              </a:extLst>
            </p:cNvPr>
            <p:cNvSpPr txBox="1"/>
            <p:nvPr/>
          </p:nvSpPr>
          <p:spPr bwMode="auto">
            <a:xfrm>
              <a:off x="4578389" y="3336106"/>
              <a:ext cx="2157262" cy="28800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zh-CN" altLang="en-US" sz="1200" b="1" dirty="0">
                  <a:solidFill>
                    <a:srgbClr val="000000"/>
                  </a:solidFill>
                  <a:latin typeface="OPPOSans M" panose="00020600040101010101" pitchFamily="18" charset="-122"/>
                  <a:ea typeface="OPPOSans M" panose="00020600040101010101" pitchFamily="18" charset="-122"/>
                  <a:cs typeface="+mn-ea"/>
                  <a:sym typeface="+mn-lt"/>
                </a:rPr>
                <a:t>突增的订单需求</a:t>
              </a:r>
            </a:p>
          </p:txBody>
        </p:sp>
        <p:sp>
          <p:nvSpPr>
            <p:cNvPr id="41" name="ïśľïďê"/>
            <p:cNvSpPr/>
            <p:nvPr/>
          </p:nvSpPr>
          <p:spPr>
            <a:xfrm>
              <a:off x="4578389" y="3336106"/>
              <a:ext cx="686610" cy="288000"/>
            </a:xfrm>
            <a:custGeom>
              <a:avLst/>
              <a:gdLst>
                <a:gd name="connsiteX0" fmla="*/ 0 w 918477"/>
                <a:gd name="connsiteY0" fmla="*/ 0 h 385862"/>
                <a:gd name="connsiteX1" fmla="*/ 682853 w 918477"/>
                <a:gd name="connsiteY1" fmla="*/ 0 h 385862"/>
                <a:gd name="connsiteX2" fmla="*/ 918477 w 918477"/>
                <a:gd name="connsiteY2" fmla="*/ 385862 h 385862"/>
                <a:gd name="connsiteX3" fmla="*/ 0 w 918477"/>
                <a:gd name="connsiteY3" fmla="*/ 385862 h 385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477" h="385862">
                  <a:moveTo>
                    <a:pt x="0" y="0"/>
                  </a:moveTo>
                  <a:lnTo>
                    <a:pt x="682853" y="0"/>
                  </a:lnTo>
                  <a:lnTo>
                    <a:pt x="918477" y="385862"/>
                  </a:lnTo>
                  <a:lnTo>
                    <a:pt x="0" y="385862"/>
                  </a:lnTo>
                  <a:close/>
                </a:path>
              </a:pathLst>
            </a:custGeom>
            <a:solidFill>
              <a:srgbClr val="006341"/>
            </a:solidFill>
            <a:ln w="12700" cap="rnd" cmpd="sng" algn="ctr">
              <a:noFill/>
              <a:prstDash val="solid"/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419753" y="712706"/>
            <a:ext cx="2157263" cy="288000"/>
            <a:chOff x="4578389" y="3736578"/>
            <a:chExt cx="2157263" cy="288000"/>
          </a:xfrm>
        </p:grpSpPr>
        <p:sp>
          <p:nvSpPr>
            <p:cNvPr id="42" name="îṡḻidé">
              <a:extLst>
                <a:ext uri="{FF2B5EF4-FFF2-40B4-BE49-F238E27FC236}">
                  <a16:creationId xmlns:a16="http://schemas.microsoft.com/office/drawing/2014/main" id="{77C62572-AADA-425A-8E47-72EB5790D7FA}"/>
                </a:ext>
              </a:extLst>
            </p:cNvPr>
            <p:cNvSpPr txBox="1"/>
            <p:nvPr/>
          </p:nvSpPr>
          <p:spPr bwMode="auto">
            <a:xfrm>
              <a:off x="4578390" y="3736578"/>
              <a:ext cx="2157262" cy="28800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r">
                <a:spcBef>
                  <a:spcPct val="0"/>
                </a:spcBef>
              </a:pPr>
              <a:r>
                <a:rPr lang="zh-CN" altLang="en-US" sz="1200" b="1" dirty="0">
                  <a:solidFill>
                    <a:srgbClr val="000000"/>
                  </a:solidFill>
                  <a:latin typeface="OPPOSans M" panose="00020600040101010101" pitchFamily="18" charset="-122"/>
                  <a:ea typeface="OPPOSans M" panose="00020600040101010101" pitchFamily="18" charset="-122"/>
                  <a:cs typeface="+mn-ea"/>
                  <a:sym typeface="+mn-lt"/>
                </a:rPr>
                <a:t>翻新业务需求订单</a:t>
              </a:r>
            </a:p>
          </p:txBody>
        </p:sp>
        <p:sp>
          <p:nvSpPr>
            <p:cNvPr id="50" name="ïśľïďê"/>
            <p:cNvSpPr/>
            <p:nvPr/>
          </p:nvSpPr>
          <p:spPr>
            <a:xfrm>
              <a:off x="4578389" y="3736578"/>
              <a:ext cx="686610" cy="288000"/>
            </a:xfrm>
            <a:custGeom>
              <a:avLst/>
              <a:gdLst>
                <a:gd name="connsiteX0" fmla="*/ 0 w 918477"/>
                <a:gd name="connsiteY0" fmla="*/ 0 h 385862"/>
                <a:gd name="connsiteX1" fmla="*/ 682853 w 918477"/>
                <a:gd name="connsiteY1" fmla="*/ 0 h 385862"/>
                <a:gd name="connsiteX2" fmla="*/ 918477 w 918477"/>
                <a:gd name="connsiteY2" fmla="*/ 385862 h 385862"/>
                <a:gd name="connsiteX3" fmla="*/ 0 w 918477"/>
                <a:gd name="connsiteY3" fmla="*/ 385862 h 385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477" h="385862">
                  <a:moveTo>
                    <a:pt x="0" y="0"/>
                  </a:moveTo>
                  <a:lnTo>
                    <a:pt x="682853" y="0"/>
                  </a:lnTo>
                  <a:lnTo>
                    <a:pt x="918477" y="385862"/>
                  </a:lnTo>
                  <a:lnTo>
                    <a:pt x="0" y="385862"/>
                  </a:lnTo>
                  <a:close/>
                </a:path>
              </a:pathLst>
            </a:custGeom>
            <a:solidFill>
              <a:srgbClr val="006341"/>
            </a:solidFill>
            <a:ln w="12700" cap="rnd" cmpd="sng" algn="ctr">
              <a:noFill/>
              <a:prstDash val="solid"/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452071" y="712706"/>
            <a:ext cx="2157262" cy="288000"/>
            <a:chOff x="4578389" y="4184737"/>
            <a:chExt cx="2157262" cy="288000"/>
          </a:xfrm>
        </p:grpSpPr>
        <p:sp>
          <p:nvSpPr>
            <p:cNvPr id="51" name="îṡḻidé">
              <a:extLst>
                <a:ext uri="{FF2B5EF4-FFF2-40B4-BE49-F238E27FC236}">
                  <a16:creationId xmlns:a16="http://schemas.microsoft.com/office/drawing/2014/main" id="{77C62572-AADA-425A-8E47-72EB5790D7FA}"/>
                </a:ext>
              </a:extLst>
            </p:cNvPr>
            <p:cNvSpPr txBox="1"/>
            <p:nvPr/>
          </p:nvSpPr>
          <p:spPr bwMode="auto">
            <a:xfrm>
              <a:off x="4578390" y="4184737"/>
              <a:ext cx="2157261" cy="28800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r">
                <a:spcBef>
                  <a:spcPct val="0"/>
                </a:spcBef>
              </a:pPr>
              <a:r>
                <a:rPr lang="zh-CN" altLang="en-US" sz="1200" b="1" dirty="0">
                  <a:solidFill>
                    <a:srgbClr val="000000"/>
                  </a:solidFill>
                  <a:latin typeface="OPPOSans M" panose="00020600040101010101" pitchFamily="18" charset="-122"/>
                  <a:ea typeface="OPPOSans M" panose="00020600040101010101" pitchFamily="18" charset="-122"/>
                  <a:cs typeface="+mn-ea"/>
                  <a:sym typeface="+mn-lt"/>
                </a:rPr>
                <a:t>大客户演示机订单</a:t>
              </a:r>
            </a:p>
          </p:txBody>
        </p:sp>
        <p:sp>
          <p:nvSpPr>
            <p:cNvPr id="52" name="ïśľïďê"/>
            <p:cNvSpPr/>
            <p:nvPr/>
          </p:nvSpPr>
          <p:spPr>
            <a:xfrm>
              <a:off x="4578389" y="4184737"/>
              <a:ext cx="686610" cy="288000"/>
            </a:xfrm>
            <a:custGeom>
              <a:avLst/>
              <a:gdLst>
                <a:gd name="connsiteX0" fmla="*/ 0 w 918477"/>
                <a:gd name="connsiteY0" fmla="*/ 0 h 385862"/>
                <a:gd name="connsiteX1" fmla="*/ 682853 w 918477"/>
                <a:gd name="connsiteY1" fmla="*/ 0 h 385862"/>
                <a:gd name="connsiteX2" fmla="*/ 918477 w 918477"/>
                <a:gd name="connsiteY2" fmla="*/ 385862 h 385862"/>
                <a:gd name="connsiteX3" fmla="*/ 0 w 918477"/>
                <a:gd name="connsiteY3" fmla="*/ 385862 h 385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477" h="385862">
                  <a:moveTo>
                    <a:pt x="0" y="0"/>
                  </a:moveTo>
                  <a:lnTo>
                    <a:pt x="682853" y="0"/>
                  </a:lnTo>
                  <a:lnTo>
                    <a:pt x="918477" y="385862"/>
                  </a:lnTo>
                  <a:lnTo>
                    <a:pt x="0" y="385862"/>
                  </a:lnTo>
                  <a:close/>
                </a:path>
              </a:pathLst>
            </a:custGeom>
            <a:solidFill>
              <a:srgbClr val="006341"/>
            </a:solidFill>
            <a:ln w="12700" cap="rnd" cmpd="sng" algn="ctr">
              <a:noFill/>
              <a:prstDash val="solid"/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87436" y="3557358"/>
            <a:ext cx="4091867" cy="1246495"/>
            <a:chOff x="39570" y="3432300"/>
            <a:chExt cx="4091867" cy="1246495"/>
          </a:xfrm>
        </p:grpSpPr>
        <p:sp>
          <p:nvSpPr>
            <p:cNvPr id="34" name="矩形 33"/>
            <p:cNvSpPr/>
            <p:nvPr/>
          </p:nvSpPr>
          <p:spPr>
            <a:xfrm>
              <a:off x="296949" y="3432300"/>
              <a:ext cx="3834488" cy="1246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tx1"/>
                  </a:solidFill>
                  <a:cs typeface="+mn-ea"/>
                  <a:sym typeface="+mn-lt"/>
                </a:rPr>
                <a:t>1</a:t>
              </a:r>
              <a:r>
                <a:rPr lang="zh-CN" altLang="en-US" sz="1000" dirty="0">
                  <a:solidFill>
                    <a:schemeClr val="tx1"/>
                  </a:solidFill>
                  <a:cs typeface="+mn-ea"/>
                  <a:sym typeface="+mn-lt"/>
                </a:rPr>
                <a:t>、</a:t>
              </a:r>
              <a:r>
                <a:rPr lang="zh-CN" altLang="en-US" sz="1000" b="1" dirty="0">
                  <a:solidFill>
                    <a:schemeClr val="tx1"/>
                  </a:solidFill>
                  <a:cs typeface="+mn-ea"/>
                  <a:sym typeface="+mn-lt"/>
                </a:rPr>
                <a:t>申请节奏不均衡</a:t>
              </a:r>
              <a:r>
                <a:rPr lang="zh-CN" altLang="en-US" sz="1000" dirty="0">
                  <a:solidFill>
                    <a:schemeClr val="tx1"/>
                  </a:solidFill>
                  <a:cs typeface="+mn-ea"/>
                  <a:sym typeface="+mn-lt"/>
                </a:rPr>
                <a:t>，突增的需求容易导致</a:t>
              </a:r>
              <a:r>
                <a:rPr lang="zh-CN" altLang="en-US" sz="1000" b="1" dirty="0">
                  <a:solidFill>
                    <a:schemeClr val="tx1"/>
                  </a:solidFill>
                  <a:cs typeface="+mn-ea"/>
                  <a:sym typeface="+mn-lt"/>
                </a:rPr>
                <a:t>总部供应困难</a:t>
              </a:r>
              <a:r>
                <a:rPr lang="zh-CN" altLang="en-US" sz="1000" dirty="0">
                  <a:solidFill>
                    <a:schemeClr val="tx1"/>
                  </a:solidFill>
                  <a:cs typeface="+mn-ea"/>
                  <a:sym typeface="+mn-lt"/>
                </a:rPr>
                <a:t>，</a:t>
              </a:r>
              <a:r>
                <a:rPr lang="zh-CN" altLang="en-US" sz="1000" b="1" dirty="0">
                  <a:solidFill>
                    <a:schemeClr val="tx1"/>
                  </a:solidFill>
                  <a:cs typeface="+mn-ea"/>
                  <a:sym typeface="+mn-lt"/>
                </a:rPr>
                <a:t>无法及时满足需求，</a:t>
              </a:r>
              <a:r>
                <a:rPr lang="zh-CN" altLang="en-US" sz="1000" dirty="0">
                  <a:solidFill>
                    <a:schemeClr val="tx1"/>
                  </a:solidFill>
                  <a:cs typeface="+mn-ea"/>
                  <a:sym typeface="+mn-lt"/>
                </a:rPr>
                <a:t>另一方面占用库存，容易</a:t>
              </a:r>
              <a:r>
                <a:rPr lang="zh-CN" altLang="en-US" sz="1000" b="1" dirty="0">
                  <a:solidFill>
                    <a:schemeClr val="tx1"/>
                  </a:solidFill>
                  <a:cs typeface="+mn-ea"/>
                  <a:sym typeface="+mn-lt"/>
                </a:rPr>
                <a:t>导致其他区域正常的需求无法得到满足</a:t>
              </a:r>
              <a:endParaRPr lang="en-US" altLang="zh-CN" sz="1000" b="1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l">
                <a:lnSpc>
                  <a:spcPct val="150000"/>
                </a:lnSpc>
              </a:pPr>
              <a:r>
                <a:rPr lang="en-US" altLang="zh-CN" sz="1000" dirty="0">
                  <a:cs typeface="+mn-ea"/>
                  <a:sym typeface="+mn-lt"/>
                </a:rPr>
                <a:t>2</a:t>
              </a:r>
              <a:r>
                <a:rPr lang="zh-CN" altLang="en-US" sz="1000" dirty="0">
                  <a:cs typeface="+mn-ea"/>
                  <a:sym typeface="+mn-lt"/>
                </a:rPr>
                <a:t>、</a:t>
              </a:r>
              <a:r>
                <a:rPr lang="zh-CN" altLang="en-US" sz="1000" b="1" dirty="0">
                  <a:cs typeface="+mn-ea"/>
                  <a:sym typeface="+mn-lt"/>
                </a:rPr>
                <a:t>一些特殊业务导致消耗突增</a:t>
              </a:r>
              <a:r>
                <a:rPr lang="zh-CN" altLang="en-US" sz="1000" dirty="0">
                  <a:cs typeface="+mn-ea"/>
                  <a:sym typeface="+mn-lt"/>
                </a:rPr>
                <a:t>，影响对未来消耗趋势的判断，易导致追加需求，</a:t>
              </a:r>
              <a:r>
                <a:rPr lang="zh-CN" altLang="en-US" sz="1000" b="1" dirty="0">
                  <a:cs typeface="+mn-ea"/>
                  <a:sym typeface="+mn-lt"/>
                </a:rPr>
                <a:t>产生呆滞</a:t>
              </a:r>
              <a:endParaRPr lang="en-US" altLang="zh-CN" sz="1000" b="1" dirty="0">
                <a:cs typeface="+mn-ea"/>
                <a:sym typeface="+mn-lt"/>
              </a:endParaRPr>
            </a:p>
          </p:txBody>
        </p:sp>
        <p:sp>
          <p:nvSpPr>
            <p:cNvPr id="55" name="îṣļiḋe">
              <a:extLst>
                <a:ext uri="{FF2B5EF4-FFF2-40B4-BE49-F238E27FC236}">
                  <a16:creationId xmlns:a16="http://schemas.microsoft.com/office/drawing/2014/main" id="{8E7994AE-69DD-4370-A7AF-95DFF281FDB8}"/>
                </a:ext>
              </a:extLst>
            </p:cNvPr>
            <p:cNvSpPr txBox="1"/>
            <p:nvPr/>
          </p:nvSpPr>
          <p:spPr bwMode="auto">
            <a:xfrm>
              <a:off x="39570" y="3432300"/>
              <a:ext cx="257379" cy="1246495"/>
            </a:xfrm>
            <a:prstGeom prst="rect">
              <a:avLst/>
            </a:prstGeom>
            <a:solidFill>
              <a:srgbClr val="00634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POSans M" panose="00020600040101010101" pitchFamily="18" charset="-122"/>
                  <a:ea typeface="OPPOSans M" panose="00020600040101010101" pitchFamily="18" charset="-122"/>
                  <a:cs typeface="+mn-ea"/>
                  <a:sym typeface="+mn-lt"/>
                </a:rPr>
                <a:t>问题与影响</a:t>
              </a:r>
              <a:endPara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142621" y="3557358"/>
            <a:ext cx="3591941" cy="1246495"/>
            <a:chOff x="39570" y="3432300"/>
            <a:chExt cx="3591941" cy="1246495"/>
          </a:xfrm>
        </p:grpSpPr>
        <p:sp>
          <p:nvSpPr>
            <p:cNvPr id="57" name="矩形 56"/>
            <p:cNvSpPr/>
            <p:nvPr/>
          </p:nvSpPr>
          <p:spPr>
            <a:xfrm>
              <a:off x="296949" y="3432300"/>
              <a:ext cx="333456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1000" b="1" dirty="0">
                  <a:solidFill>
                    <a:schemeClr val="tx1"/>
                  </a:solidFill>
                  <a:cs typeface="+mn-ea"/>
                  <a:sym typeface="+mn-lt"/>
                </a:rPr>
                <a:t>1</a:t>
              </a:r>
              <a:r>
                <a:rPr lang="zh-CN" altLang="en-US" sz="1000" b="1" dirty="0">
                  <a:solidFill>
                    <a:schemeClr val="tx1"/>
                  </a:solidFill>
                  <a:cs typeface="+mn-ea"/>
                  <a:sym typeface="+mn-lt"/>
                </a:rPr>
                <a:t>、定期监控库存状况以及消耗趋势，根据安全库存，滚动备料，避免临时需求</a:t>
              </a:r>
              <a:endParaRPr lang="en-US" altLang="zh-CN" sz="1000" b="1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l">
                <a:lnSpc>
                  <a:spcPct val="150000"/>
                </a:lnSpc>
              </a:pPr>
              <a:r>
                <a:rPr lang="en-US" altLang="zh-CN" sz="1000" b="1" dirty="0">
                  <a:cs typeface="+mn-ea"/>
                  <a:sym typeface="+mn-lt"/>
                </a:rPr>
                <a:t>2</a:t>
              </a:r>
              <a:r>
                <a:rPr lang="zh-CN" altLang="en-US" sz="1000" b="1" dirty="0">
                  <a:cs typeface="+mn-ea"/>
                  <a:sym typeface="+mn-lt"/>
                </a:rPr>
                <a:t>、对于翻新业务、大客户演示机等特殊场景业务提前一个月跟工厂沟通需求</a:t>
              </a:r>
              <a:endParaRPr lang="en-US" altLang="zh-CN" sz="1000" b="1" dirty="0">
                <a:cs typeface="+mn-ea"/>
                <a:sym typeface="+mn-lt"/>
              </a:endParaRPr>
            </a:p>
          </p:txBody>
        </p:sp>
        <p:sp>
          <p:nvSpPr>
            <p:cNvPr id="58" name="îṣļiḋe">
              <a:extLst>
                <a:ext uri="{FF2B5EF4-FFF2-40B4-BE49-F238E27FC236}">
                  <a16:creationId xmlns:a16="http://schemas.microsoft.com/office/drawing/2014/main" id="{8E7994AE-69DD-4370-A7AF-95DFF281FDB8}"/>
                </a:ext>
              </a:extLst>
            </p:cNvPr>
            <p:cNvSpPr txBox="1"/>
            <p:nvPr/>
          </p:nvSpPr>
          <p:spPr bwMode="auto">
            <a:xfrm>
              <a:off x="39570" y="3432300"/>
              <a:ext cx="257379" cy="1246495"/>
            </a:xfrm>
            <a:prstGeom prst="rect">
              <a:avLst/>
            </a:prstGeom>
            <a:solidFill>
              <a:srgbClr val="00634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POSans M" panose="00020600040101010101" pitchFamily="18" charset="-122"/>
                  <a:ea typeface="OPPOSans M" panose="00020600040101010101" pitchFamily="18" charset="-122"/>
                  <a:cs typeface="+mn-ea"/>
                  <a:sym typeface="+mn-lt"/>
                </a:rPr>
                <a:t>对策及建议</a:t>
              </a:r>
              <a:endPara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endParaRPr>
            </a:p>
          </p:txBody>
        </p:sp>
      </p:grpSp>
      <p:sp>
        <p:nvSpPr>
          <p:cNvPr id="8" name="椭圆 7"/>
          <p:cNvSpPr/>
          <p:nvPr/>
        </p:nvSpPr>
        <p:spPr bwMode="auto">
          <a:xfrm>
            <a:off x="2497051" y="1764402"/>
            <a:ext cx="552214" cy="2768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rtlCol="0" anchor="ctr"/>
          <a:lstStyle/>
          <a:p>
            <a:pPr algn="l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3143646" y="1944706"/>
            <a:ext cx="552214" cy="2768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rtlCol="0" anchor="ctr"/>
          <a:lstStyle/>
          <a:p>
            <a:pPr algn="l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5911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98D82309-8A01-4EC3-8680-EDF067C44339}"/>
              </a:ext>
            </a:extLst>
          </p:cNvPr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4" name="燕尾形 51">
              <a:extLst>
                <a:ext uri="{FF2B5EF4-FFF2-40B4-BE49-F238E27FC236}">
                  <a16:creationId xmlns:a16="http://schemas.microsoft.com/office/drawing/2014/main" id="{F152C999-3F1B-45E5-A628-8215F245A3C8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燕尾形 3">
              <a:extLst>
                <a:ext uri="{FF2B5EF4-FFF2-40B4-BE49-F238E27FC236}">
                  <a16:creationId xmlns:a16="http://schemas.microsoft.com/office/drawing/2014/main" id="{02E6E825-BDF0-4537-9D3C-7568FFA007C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D81092F3-AE39-4186-8340-0026C1C43F0F}"/>
              </a:ext>
            </a:extLst>
          </p:cNvPr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en-US" altLang="zh-CN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Special business impact</a:t>
            </a:r>
          </a:p>
        </p:txBody>
      </p:sp>
      <p:graphicFrame>
        <p:nvGraphicFramePr>
          <p:cNvPr id="24" name="图表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4328540"/>
              </p:ext>
            </p:extLst>
          </p:nvPr>
        </p:nvGraphicFramePr>
        <p:xfrm>
          <a:off x="4990562" y="1215041"/>
          <a:ext cx="3744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图表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7486058"/>
              </p:ext>
            </p:extLst>
          </p:nvPr>
        </p:nvGraphicFramePr>
        <p:xfrm>
          <a:off x="387436" y="1215041"/>
          <a:ext cx="3744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椭圆 32"/>
          <p:cNvSpPr/>
          <p:nvPr/>
        </p:nvSpPr>
        <p:spPr bwMode="auto">
          <a:xfrm>
            <a:off x="8025731" y="1546068"/>
            <a:ext cx="552214" cy="3606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rtlCol="0" anchor="ctr"/>
          <a:lstStyle/>
          <a:p>
            <a:pPr algn="l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87438" y="712706"/>
            <a:ext cx="2518325" cy="288000"/>
            <a:chOff x="4578389" y="3336106"/>
            <a:chExt cx="1791595" cy="288000"/>
          </a:xfrm>
        </p:grpSpPr>
        <p:sp>
          <p:nvSpPr>
            <p:cNvPr id="40" name="îṡḻidé">
              <a:extLst>
                <a:ext uri="{FF2B5EF4-FFF2-40B4-BE49-F238E27FC236}">
                  <a16:creationId xmlns:a16="http://schemas.microsoft.com/office/drawing/2014/main" id="{77C62572-AADA-425A-8E47-72EB5790D7FA}"/>
                </a:ext>
              </a:extLst>
            </p:cNvPr>
            <p:cNvSpPr txBox="1"/>
            <p:nvPr/>
          </p:nvSpPr>
          <p:spPr bwMode="auto">
            <a:xfrm>
              <a:off x="4708493" y="3344814"/>
              <a:ext cx="1661491" cy="279291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zh-CN" sz="1100" b="1" dirty="0">
                  <a:solidFill>
                    <a:srgbClr val="000000"/>
                  </a:solidFill>
                  <a:cs typeface="+mn-ea"/>
                  <a:sym typeface="+mn-lt"/>
                </a:rPr>
                <a:t>Unexpected huge </a:t>
              </a:r>
            </a:p>
            <a:p>
              <a:pPr algn="r">
                <a:spcBef>
                  <a:spcPct val="0"/>
                </a:spcBef>
              </a:pPr>
              <a:r>
                <a:rPr lang="en-US" altLang="zh-CN" sz="1100" b="1" dirty="0">
                  <a:solidFill>
                    <a:srgbClr val="000000"/>
                  </a:solidFill>
                  <a:cs typeface="+mn-ea"/>
                  <a:sym typeface="+mn-lt"/>
                </a:rPr>
                <a:t>order demand</a:t>
              </a:r>
              <a:endParaRPr lang="zh-CN" altLang="en-US" sz="1100" b="1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1" name="ïśľïďê"/>
            <p:cNvSpPr/>
            <p:nvPr/>
          </p:nvSpPr>
          <p:spPr>
            <a:xfrm>
              <a:off x="4578389" y="3336106"/>
              <a:ext cx="686610" cy="288000"/>
            </a:xfrm>
            <a:custGeom>
              <a:avLst/>
              <a:gdLst>
                <a:gd name="connsiteX0" fmla="*/ 0 w 918477"/>
                <a:gd name="connsiteY0" fmla="*/ 0 h 385862"/>
                <a:gd name="connsiteX1" fmla="*/ 682853 w 918477"/>
                <a:gd name="connsiteY1" fmla="*/ 0 h 385862"/>
                <a:gd name="connsiteX2" fmla="*/ 918477 w 918477"/>
                <a:gd name="connsiteY2" fmla="*/ 385862 h 385862"/>
                <a:gd name="connsiteX3" fmla="*/ 0 w 918477"/>
                <a:gd name="connsiteY3" fmla="*/ 385862 h 385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477" h="385862">
                  <a:moveTo>
                    <a:pt x="0" y="0"/>
                  </a:moveTo>
                  <a:lnTo>
                    <a:pt x="682853" y="0"/>
                  </a:lnTo>
                  <a:lnTo>
                    <a:pt x="918477" y="385862"/>
                  </a:lnTo>
                  <a:lnTo>
                    <a:pt x="0" y="385862"/>
                  </a:lnTo>
                  <a:close/>
                </a:path>
              </a:pathLst>
            </a:custGeom>
            <a:solidFill>
              <a:srgbClr val="006341"/>
            </a:solidFill>
            <a:ln w="12700" cap="rnd" cmpd="sng" algn="ctr">
              <a:noFill/>
              <a:prstDash val="solid"/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54214" y="712706"/>
            <a:ext cx="2472223" cy="288000"/>
            <a:chOff x="4578389" y="3736578"/>
            <a:chExt cx="2472223" cy="288000"/>
          </a:xfrm>
        </p:grpSpPr>
        <p:sp>
          <p:nvSpPr>
            <p:cNvPr id="42" name="îṡḻidé">
              <a:extLst>
                <a:ext uri="{FF2B5EF4-FFF2-40B4-BE49-F238E27FC236}">
                  <a16:creationId xmlns:a16="http://schemas.microsoft.com/office/drawing/2014/main" id="{77C62572-AADA-425A-8E47-72EB5790D7FA}"/>
                </a:ext>
              </a:extLst>
            </p:cNvPr>
            <p:cNvSpPr txBox="1"/>
            <p:nvPr/>
          </p:nvSpPr>
          <p:spPr bwMode="auto">
            <a:xfrm>
              <a:off x="4893350" y="3736578"/>
              <a:ext cx="2157262" cy="28800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r">
                <a:spcBef>
                  <a:spcPct val="0"/>
                </a:spcBef>
              </a:pPr>
              <a:r>
                <a:rPr lang="en-US" altLang="zh-CN" sz="1100" b="1" dirty="0">
                  <a:solidFill>
                    <a:srgbClr val="000000"/>
                  </a:solidFill>
                  <a:cs typeface="+mn-ea"/>
                  <a:sym typeface="+mn-lt"/>
                </a:rPr>
                <a:t>Refurbishment demand</a:t>
              </a:r>
              <a:endParaRPr lang="zh-CN" altLang="en-US" sz="1100" b="1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0" name="ïśľïďê"/>
            <p:cNvSpPr/>
            <p:nvPr/>
          </p:nvSpPr>
          <p:spPr>
            <a:xfrm>
              <a:off x="4578389" y="3736578"/>
              <a:ext cx="686610" cy="288000"/>
            </a:xfrm>
            <a:custGeom>
              <a:avLst/>
              <a:gdLst>
                <a:gd name="connsiteX0" fmla="*/ 0 w 918477"/>
                <a:gd name="connsiteY0" fmla="*/ 0 h 385862"/>
                <a:gd name="connsiteX1" fmla="*/ 682853 w 918477"/>
                <a:gd name="connsiteY1" fmla="*/ 0 h 385862"/>
                <a:gd name="connsiteX2" fmla="*/ 918477 w 918477"/>
                <a:gd name="connsiteY2" fmla="*/ 385862 h 385862"/>
                <a:gd name="connsiteX3" fmla="*/ 0 w 918477"/>
                <a:gd name="connsiteY3" fmla="*/ 385862 h 385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477" h="385862">
                  <a:moveTo>
                    <a:pt x="0" y="0"/>
                  </a:moveTo>
                  <a:lnTo>
                    <a:pt x="682853" y="0"/>
                  </a:lnTo>
                  <a:lnTo>
                    <a:pt x="918477" y="385862"/>
                  </a:lnTo>
                  <a:lnTo>
                    <a:pt x="0" y="385862"/>
                  </a:lnTo>
                  <a:close/>
                </a:path>
              </a:pathLst>
            </a:custGeom>
            <a:solidFill>
              <a:srgbClr val="006341"/>
            </a:solidFill>
            <a:ln w="12700" cap="rnd" cmpd="sng" algn="ctr">
              <a:noFill/>
              <a:prstDash val="solid"/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452070" y="712706"/>
            <a:ext cx="2282491" cy="288000"/>
            <a:chOff x="4578389" y="4184737"/>
            <a:chExt cx="2157262" cy="288000"/>
          </a:xfrm>
        </p:grpSpPr>
        <p:sp>
          <p:nvSpPr>
            <p:cNvPr id="51" name="îṡḻidé">
              <a:extLst>
                <a:ext uri="{FF2B5EF4-FFF2-40B4-BE49-F238E27FC236}">
                  <a16:creationId xmlns:a16="http://schemas.microsoft.com/office/drawing/2014/main" id="{77C62572-AADA-425A-8E47-72EB5790D7FA}"/>
                </a:ext>
              </a:extLst>
            </p:cNvPr>
            <p:cNvSpPr txBox="1"/>
            <p:nvPr/>
          </p:nvSpPr>
          <p:spPr bwMode="auto">
            <a:xfrm>
              <a:off x="4578390" y="4184737"/>
              <a:ext cx="2157261" cy="28800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r">
                <a:spcBef>
                  <a:spcPct val="0"/>
                </a:spcBef>
              </a:pPr>
              <a:r>
                <a:rPr lang="en-US" altLang="zh-CN" sz="1100" b="1" dirty="0">
                  <a:solidFill>
                    <a:srgbClr val="000000"/>
                  </a:solidFill>
                  <a:cs typeface="+mn-ea"/>
                  <a:sym typeface="+mn-lt"/>
                </a:rPr>
                <a:t>Key account demo</a:t>
              </a:r>
            </a:p>
            <a:p>
              <a:pPr lvl="0" algn="r">
                <a:spcBef>
                  <a:spcPct val="0"/>
                </a:spcBef>
              </a:pPr>
              <a:r>
                <a:rPr lang="en-US" altLang="zh-CN" sz="1100" b="1" dirty="0">
                  <a:solidFill>
                    <a:srgbClr val="000000"/>
                  </a:solidFill>
                  <a:cs typeface="+mn-ea"/>
                  <a:sym typeface="+mn-lt"/>
                </a:rPr>
                <a:t> machine need</a:t>
              </a:r>
              <a:endParaRPr lang="zh-CN" altLang="en-US" sz="1100" b="1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2" name="ïśľïďê"/>
            <p:cNvSpPr/>
            <p:nvPr/>
          </p:nvSpPr>
          <p:spPr>
            <a:xfrm>
              <a:off x="4578389" y="4184737"/>
              <a:ext cx="686610" cy="288000"/>
            </a:xfrm>
            <a:custGeom>
              <a:avLst/>
              <a:gdLst>
                <a:gd name="connsiteX0" fmla="*/ 0 w 918477"/>
                <a:gd name="connsiteY0" fmla="*/ 0 h 385862"/>
                <a:gd name="connsiteX1" fmla="*/ 682853 w 918477"/>
                <a:gd name="connsiteY1" fmla="*/ 0 h 385862"/>
                <a:gd name="connsiteX2" fmla="*/ 918477 w 918477"/>
                <a:gd name="connsiteY2" fmla="*/ 385862 h 385862"/>
                <a:gd name="connsiteX3" fmla="*/ 0 w 918477"/>
                <a:gd name="connsiteY3" fmla="*/ 385862 h 385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477" h="385862">
                  <a:moveTo>
                    <a:pt x="0" y="0"/>
                  </a:moveTo>
                  <a:lnTo>
                    <a:pt x="682853" y="0"/>
                  </a:lnTo>
                  <a:lnTo>
                    <a:pt x="918477" y="385862"/>
                  </a:lnTo>
                  <a:lnTo>
                    <a:pt x="0" y="385862"/>
                  </a:lnTo>
                  <a:close/>
                </a:path>
              </a:pathLst>
            </a:custGeom>
            <a:solidFill>
              <a:srgbClr val="006341"/>
            </a:solidFill>
            <a:ln w="12700" cap="rnd" cmpd="sng" algn="ctr">
              <a:noFill/>
              <a:prstDash val="solid"/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52702" y="3483394"/>
            <a:ext cx="4126601" cy="1528175"/>
            <a:chOff x="4836" y="3358336"/>
            <a:chExt cx="4126601" cy="1528175"/>
          </a:xfrm>
        </p:grpSpPr>
        <p:sp>
          <p:nvSpPr>
            <p:cNvPr id="34" name="矩形 33"/>
            <p:cNvSpPr/>
            <p:nvPr/>
          </p:nvSpPr>
          <p:spPr>
            <a:xfrm>
              <a:off x="296949" y="3358336"/>
              <a:ext cx="3834488" cy="15281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/>
                  </a:solidFill>
                  <a:cs typeface="+mn-ea"/>
                  <a:sym typeface="+mn-lt"/>
                </a:rPr>
                <a:t>1</a:t>
              </a:r>
              <a:r>
                <a:rPr lang="zh-CN" altLang="en-US" sz="900" dirty="0">
                  <a:solidFill>
                    <a:schemeClr val="tx1"/>
                  </a:solidFill>
                  <a:cs typeface="+mn-ea"/>
                  <a:sym typeface="+mn-lt"/>
                </a:rPr>
                <a:t>、</a:t>
              </a:r>
              <a:r>
                <a:rPr lang="en-US" altLang="zh-CN" sz="900" b="1" dirty="0">
                  <a:cs typeface="+mn-ea"/>
                  <a:sym typeface="+mn-lt"/>
                </a:rPr>
                <a:t>Place order in an irregular tempo</a:t>
              </a:r>
              <a:r>
                <a:rPr lang="zh-CN" altLang="en-US" sz="900" dirty="0">
                  <a:solidFill>
                    <a:schemeClr val="tx1"/>
                  </a:solidFill>
                  <a:cs typeface="+mn-ea"/>
                  <a:sym typeface="+mn-lt"/>
                </a:rPr>
                <a:t>，</a:t>
              </a:r>
              <a:r>
                <a:rPr lang="en-US" altLang="zh-CN" sz="900" dirty="0">
                  <a:solidFill>
                    <a:schemeClr val="tx1"/>
                  </a:solidFill>
                  <a:cs typeface="+mn-ea"/>
                  <a:sym typeface="+mn-lt"/>
                </a:rPr>
                <a:t>unexpected huge order demand can lead to </a:t>
              </a:r>
              <a:r>
                <a:rPr lang="en-US" altLang="zh-CN" sz="900" b="1" dirty="0">
                  <a:cs typeface="+mn-ea"/>
                  <a:sym typeface="+mn-lt"/>
                </a:rPr>
                <a:t>HQ supply bottleneck</a:t>
              </a:r>
              <a:r>
                <a:rPr lang="zh-CN" altLang="en-US" sz="900" dirty="0">
                  <a:solidFill>
                    <a:schemeClr val="tx1"/>
                  </a:solidFill>
                  <a:cs typeface="+mn-ea"/>
                  <a:sym typeface="+mn-lt"/>
                </a:rPr>
                <a:t>，</a:t>
              </a:r>
              <a:r>
                <a:rPr lang="en-US" altLang="zh-CN" sz="900" b="1" dirty="0">
                  <a:cs typeface="+mn-ea"/>
                  <a:sym typeface="+mn-lt"/>
                </a:rPr>
                <a:t>fail to fulfill order in time.</a:t>
              </a:r>
              <a:r>
                <a:rPr lang="zh-CN" altLang="en-US" sz="900" b="1" dirty="0">
                  <a:cs typeface="+mn-ea"/>
                  <a:sym typeface="+mn-lt"/>
                </a:rPr>
                <a:t> </a:t>
              </a:r>
              <a:r>
                <a:rPr lang="en-US" altLang="zh-CN" sz="900" b="1" dirty="0">
                  <a:cs typeface="+mn-ea"/>
                  <a:sym typeface="+mn-lt"/>
                </a:rPr>
                <a:t>Disturb</a:t>
              </a:r>
              <a:r>
                <a:rPr lang="en-US" altLang="zh-CN" sz="900" dirty="0">
                  <a:solidFill>
                    <a:schemeClr val="tx1"/>
                  </a:solidFill>
                  <a:cs typeface="+mn-ea"/>
                  <a:sym typeface="+mn-lt"/>
                </a:rPr>
                <a:t> </a:t>
              </a:r>
              <a:r>
                <a:rPr lang="en-US" altLang="zh-CN" sz="900" b="1" dirty="0">
                  <a:cs typeface="+mn-ea"/>
                  <a:sym typeface="+mn-lt"/>
                </a:rPr>
                <a:t>normal MFG tempo, result in shortage of other regions</a:t>
              </a:r>
              <a:endParaRPr lang="en-US" altLang="zh-CN" sz="900" b="1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900" dirty="0">
                  <a:cs typeface="+mn-ea"/>
                  <a:sym typeface="+mn-lt"/>
                </a:rPr>
                <a:t>2</a:t>
              </a:r>
              <a:r>
                <a:rPr lang="zh-CN" altLang="en-US" sz="900" dirty="0">
                  <a:cs typeface="+mn-ea"/>
                  <a:sym typeface="+mn-lt"/>
                </a:rPr>
                <a:t>、</a:t>
              </a:r>
              <a:r>
                <a:rPr lang="en-US" altLang="zh-CN" sz="900" b="1" dirty="0">
                  <a:cs typeface="+mn-ea"/>
                  <a:sym typeface="+mn-lt"/>
                </a:rPr>
                <a:t>Unexpected Huge consumption caused by special business</a:t>
              </a:r>
              <a:r>
                <a:rPr lang="zh-CN" altLang="en-US" sz="900" dirty="0">
                  <a:cs typeface="+mn-ea"/>
                  <a:sym typeface="+mn-lt"/>
                </a:rPr>
                <a:t>，</a:t>
              </a:r>
              <a:r>
                <a:rPr lang="en-US" altLang="zh-CN" sz="900" dirty="0">
                  <a:cs typeface="+mn-ea"/>
                  <a:sym typeface="+mn-lt"/>
                </a:rPr>
                <a:t>interfere demand forecasting</a:t>
              </a:r>
              <a:r>
                <a:rPr lang="zh-CN" altLang="en-US" sz="900" dirty="0">
                  <a:cs typeface="+mn-ea"/>
                  <a:sym typeface="+mn-lt"/>
                </a:rPr>
                <a:t> </a:t>
              </a:r>
              <a:r>
                <a:rPr lang="en-US" altLang="zh-CN" sz="900" dirty="0">
                  <a:cs typeface="+mn-ea"/>
                  <a:sym typeface="+mn-lt"/>
                </a:rPr>
                <a:t>and</a:t>
              </a:r>
              <a:r>
                <a:rPr lang="zh-CN" altLang="en-US" sz="900" dirty="0">
                  <a:cs typeface="+mn-ea"/>
                  <a:sym typeface="+mn-lt"/>
                </a:rPr>
                <a:t> </a:t>
              </a:r>
              <a:r>
                <a:rPr lang="en-US" altLang="zh-CN" sz="900" dirty="0">
                  <a:cs typeface="+mn-ea"/>
                  <a:sym typeface="+mn-lt"/>
                </a:rPr>
                <a:t>lead</a:t>
              </a:r>
              <a:r>
                <a:rPr lang="zh-CN" altLang="en-US" sz="900" dirty="0">
                  <a:cs typeface="+mn-ea"/>
                  <a:sym typeface="+mn-lt"/>
                </a:rPr>
                <a:t> </a:t>
              </a:r>
              <a:r>
                <a:rPr lang="en-US" altLang="zh-CN" sz="900" dirty="0">
                  <a:cs typeface="+mn-ea"/>
                  <a:sym typeface="+mn-lt"/>
                </a:rPr>
                <a:t>to</a:t>
              </a:r>
              <a:r>
                <a:rPr lang="zh-CN" altLang="en-US" sz="900" dirty="0">
                  <a:cs typeface="+mn-ea"/>
                  <a:sym typeface="+mn-lt"/>
                </a:rPr>
                <a:t> </a:t>
              </a:r>
              <a:r>
                <a:rPr lang="en-US" altLang="zh-CN" sz="900" dirty="0">
                  <a:cs typeface="+mn-ea"/>
                  <a:sym typeface="+mn-lt"/>
                </a:rPr>
                <a:t>supplementary demand</a:t>
              </a:r>
              <a:r>
                <a:rPr lang="zh-CN" altLang="en-US" sz="900" dirty="0">
                  <a:cs typeface="+mn-ea"/>
                  <a:sym typeface="+mn-lt"/>
                </a:rPr>
                <a:t>，</a:t>
              </a:r>
              <a:r>
                <a:rPr lang="en-US" altLang="zh-CN" sz="900" b="1" dirty="0">
                  <a:cs typeface="+mn-ea"/>
                  <a:sym typeface="+mn-lt"/>
                </a:rPr>
                <a:t>cause</a:t>
              </a:r>
              <a:r>
                <a:rPr lang="zh-CN" altLang="en-US" sz="900" b="1" dirty="0">
                  <a:cs typeface="+mn-ea"/>
                  <a:sym typeface="+mn-lt"/>
                </a:rPr>
                <a:t> </a:t>
              </a:r>
              <a:r>
                <a:rPr lang="en-US" altLang="zh-CN" sz="900" b="1" dirty="0">
                  <a:cs typeface="+mn-ea"/>
                  <a:sym typeface="+mn-lt"/>
                </a:rPr>
                <a:t>sluggish</a:t>
              </a:r>
            </a:p>
          </p:txBody>
        </p:sp>
        <p:sp>
          <p:nvSpPr>
            <p:cNvPr id="55" name="îṣļiḋe">
              <a:extLst>
                <a:ext uri="{FF2B5EF4-FFF2-40B4-BE49-F238E27FC236}">
                  <a16:creationId xmlns:a16="http://schemas.microsoft.com/office/drawing/2014/main" id="{8E7994AE-69DD-4370-A7AF-95DFF281FDB8}"/>
                </a:ext>
              </a:extLst>
            </p:cNvPr>
            <p:cNvSpPr txBox="1"/>
            <p:nvPr/>
          </p:nvSpPr>
          <p:spPr bwMode="auto">
            <a:xfrm rot="16200000">
              <a:off x="-471575" y="3908710"/>
              <a:ext cx="1246496" cy="293673"/>
            </a:xfrm>
            <a:prstGeom prst="rect">
              <a:avLst/>
            </a:prstGeom>
            <a:solidFill>
              <a:srgbClr val="00634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Problems and influences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052131" y="3503566"/>
            <a:ext cx="3682431" cy="1456874"/>
            <a:chOff x="-50920" y="3378508"/>
            <a:chExt cx="3682431" cy="1456874"/>
          </a:xfrm>
        </p:grpSpPr>
        <p:sp>
          <p:nvSpPr>
            <p:cNvPr id="57" name="矩形 56"/>
            <p:cNvSpPr/>
            <p:nvPr/>
          </p:nvSpPr>
          <p:spPr>
            <a:xfrm>
              <a:off x="296949" y="3378508"/>
              <a:ext cx="3334562" cy="14568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b="1" dirty="0">
                  <a:solidFill>
                    <a:schemeClr val="tx1"/>
                  </a:solidFill>
                  <a:cs typeface="+mn-ea"/>
                  <a:sym typeface="+mn-lt"/>
                </a:rPr>
                <a:t>1</a:t>
              </a:r>
              <a:r>
                <a:rPr lang="zh-CN" altLang="en-US" sz="1000" b="1" dirty="0">
                  <a:solidFill>
                    <a:schemeClr val="tx1"/>
                  </a:solidFill>
                  <a:cs typeface="+mn-ea"/>
                  <a:sym typeface="+mn-lt"/>
                </a:rPr>
                <a:t>、</a:t>
              </a:r>
              <a:r>
                <a:rPr lang="en-US" altLang="zh-CN" sz="1000" b="1" dirty="0">
                  <a:cs typeface="+mn-ea"/>
                  <a:sym typeface="+mn-lt"/>
                </a:rPr>
                <a:t>Monitor stock and consumption trend regularly. Place order in a regular tempo per safety stock</a:t>
              </a:r>
              <a:endParaRPr lang="en-US" altLang="zh-CN" sz="1000" b="1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000" b="1" dirty="0">
                  <a:cs typeface="+mn-ea"/>
                  <a:sym typeface="+mn-lt"/>
                </a:rPr>
                <a:t>2</a:t>
              </a:r>
              <a:r>
                <a:rPr lang="zh-CN" altLang="en-US" sz="1000" b="1" dirty="0">
                  <a:cs typeface="+mn-ea"/>
                  <a:sym typeface="+mn-lt"/>
                </a:rPr>
                <a:t>、</a:t>
              </a:r>
              <a:r>
                <a:rPr lang="en-US" altLang="zh-CN" sz="1000" b="1" dirty="0">
                  <a:cs typeface="+mn-ea"/>
                  <a:sym typeface="+mn-lt"/>
                </a:rPr>
                <a:t>Inform HQ one month in advance on special needs</a:t>
              </a:r>
            </a:p>
            <a:p>
              <a:pPr algn="l">
                <a:lnSpc>
                  <a:spcPct val="150000"/>
                </a:lnSpc>
              </a:pPr>
              <a:endParaRPr lang="en-US" altLang="zh-CN" sz="1000" b="1" dirty="0">
                <a:cs typeface="+mn-ea"/>
                <a:sym typeface="+mn-lt"/>
              </a:endParaRPr>
            </a:p>
          </p:txBody>
        </p:sp>
        <p:sp>
          <p:nvSpPr>
            <p:cNvPr id="58" name="îṣļiḋe">
              <a:extLst>
                <a:ext uri="{FF2B5EF4-FFF2-40B4-BE49-F238E27FC236}">
                  <a16:creationId xmlns:a16="http://schemas.microsoft.com/office/drawing/2014/main" id="{8E7994AE-69DD-4370-A7AF-95DFF281FDB8}"/>
                </a:ext>
              </a:extLst>
            </p:cNvPr>
            <p:cNvSpPr txBox="1"/>
            <p:nvPr/>
          </p:nvSpPr>
          <p:spPr bwMode="auto">
            <a:xfrm rot="16200000">
              <a:off x="-530303" y="3911686"/>
              <a:ext cx="1246496" cy="287730"/>
            </a:xfrm>
            <a:prstGeom prst="rect">
              <a:avLst/>
            </a:prstGeom>
            <a:solidFill>
              <a:srgbClr val="00634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Countermeasure and advice</a:t>
              </a:r>
            </a:p>
          </p:txBody>
        </p:sp>
      </p:grpSp>
      <p:sp>
        <p:nvSpPr>
          <p:cNvPr id="8" name="椭圆 7"/>
          <p:cNvSpPr/>
          <p:nvPr/>
        </p:nvSpPr>
        <p:spPr bwMode="auto">
          <a:xfrm>
            <a:off x="2431963" y="1848114"/>
            <a:ext cx="552214" cy="2768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rtlCol="0" anchor="ctr"/>
          <a:lstStyle/>
          <a:p>
            <a:pPr algn="l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3137633" y="2018145"/>
            <a:ext cx="552214" cy="2768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rtlCol="0" anchor="ctr"/>
          <a:lstStyle/>
          <a:p>
            <a:pPr algn="l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0327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9F475A-80AB-4400-9C83-C85ED0694D0D}"/>
              </a:ext>
            </a:extLst>
          </p:cNvPr>
          <p:cNvSpPr txBox="1">
            <a:spLocks/>
          </p:cNvSpPr>
          <p:nvPr/>
        </p:nvSpPr>
        <p:spPr>
          <a:xfrm>
            <a:off x="175137" y="352359"/>
            <a:ext cx="3368163" cy="56204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24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Contents </a:t>
            </a:r>
            <a:r>
              <a:rPr kumimoji="1" lang="zh-CN" altLang="en-US" sz="24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3" name="文本占位符 3">
            <a:extLst>
              <a:ext uri="{FF2B5EF4-FFF2-40B4-BE49-F238E27FC236}">
                <a16:creationId xmlns:a16="http://schemas.microsoft.com/office/drawing/2014/main" id="{58D7DD8E-5707-4586-889B-ACE6B8877C52}"/>
              </a:ext>
            </a:extLst>
          </p:cNvPr>
          <p:cNvSpPr txBox="1">
            <a:spLocks/>
          </p:cNvSpPr>
          <p:nvPr/>
        </p:nvSpPr>
        <p:spPr>
          <a:xfrm>
            <a:off x="175137" y="497542"/>
            <a:ext cx="8377355" cy="3758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1   </a:t>
            </a:r>
            <a:r>
              <a:rPr kumimoji="1" lang="zh-CN" altLang="en-US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产品生命周期</a:t>
            </a: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-Product Life Circle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2  </a:t>
            </a:r>
            <a:r>
              <a:rPr kumimoji="1" lang="zh-CN" altLang="en-US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各阶段备料原则</a:t>
            </a: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-Preparation Principle in different stages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3  </a:t>
            </a:r>
            <a:r>
              <a:rPr kumimoji="1" lang="zh-CN" altLang="en-US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特殊业务影响</a:t>
            </a: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-Special business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4  </a:t>
            </a:r>
            <a:r>
              <a:rPr kumimoji="1" lang="zh-CN" altLang="en-US" sz="18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呆滞产生原因</a:t>
            </a:r>
            <a:r>
              <a:rPr kumimoji="1" lang="en-US" altLang="zh-CN" sz="18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-Causes of sluggish</a:t>
            </a:r>
            <a:endParaRPr kumimoji="1" lang="en-US" altLang="zh-CN" dirty="0">
              <a:solidFill>
                <a:schemeClr val="bg1">
                  <a:lumMod val="50000"/>
                </a:schemeClr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1099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EF70214-08AD-4FD9-B8A5-8E7082B5B88B}"/>
              </a:ext>
            </a:extLst>
          </p:cNvPr>
          <p:cNvSpPr txBox="1"/>
          <p:nvPr/>
        </p:nvSpPr>
        <p:spPr>
          <a:xfrm>
            <a:off x="244082" y="611843"/>
            <a:ext cx="386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备件需求预测及计划管理</a:t>
            </a:r>
            <a:endParaRPr lang="zh-CN" altLang="en-US" sz="2400" dirty="0">
              <a:solidFill>
                <a:srgbClr val="046A38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353D65B-9E7A-4740-A5E0-8235DD40BE68}"/>
              </a:ext>
            </a:extLst>
          </p:cNvPr>
          <p:cNvSpPr txBox="1"/>
          <p:nvPr/>
        </p:nvSpPr>
        <p:spPr>
          <a:xfrm>
            <a:off x="244082" y="1012996"/>
            <a:ext cx="883064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Spare Parts Demand Forecasting and Planning Management</a:t>
            </a:r>
          </a:p>
          <a:p>
            <a:endParaRPr lang="en-US" altLang="zh-CN" sz="2400" dirty="0">
              <a:solidFill>
                <a:srgbClr val="046A38"/>
              </a:solidFill>
              <a:cs typeface="+mn-ea"/>
              <a:sym typeface="+mn-lt"/>
            </a:endParaRPr>
          </a:p>
          <a:p>
            <a:endParaRPr lang="en-US" altLang="zh-CN" sz="2400" dirty="0">
              <a:solidFill>
                <a:srgbClr val="046A38"/>
              </a:solidFill>
              <a:cs typeface="+mn-ea"/>
              <a:sym typeface="+mn-lt"/>
            </a:endParaRPr>
          </a:p>
          <a:p>
            <a:r>
              <a:rPr lang="en-US" altLang="zh-CN" dirty="0">
                <a:solidFill>
                  <a:srgbClr val="046A38"/>
                </a:solidFill>
                <a:cs typeface="+mn-ea"/>
                <a:sym typeface="+mn-lt"/>
              </a:rPr>
              <a:t>2020/6/15</a:t>
            </a:r>
            <a:endParaRPr lang="zh-CN" altLang="en-US" dirty="0">
              <a:solidFill>
                <a:srgbClr val="046A38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60355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24D74D0-A363-4A3F-BB67-7F74CC6E70E0}"/>
              </a:ext>
            </a:extLst>
          </p:cNvPr>
          <p:cNvSpPr txBox="1"/>
          <p:nvPr/>
        </p:nvSpPr>
        <p:spPr>
          <a:xfrm>
            <a:off x="227120" y="201377"/>
            <a:ext cx="868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1" lang="zh-CN" altLang="en-US" dirty="0">
                <a:cs typeface="+mn-ea"/>
                <a:sym typeface="+mn-lt"/>
              </a:rPr>
              <a:t>      </a:t>
            </a:r>
            <a:r>
              <a:rPr kumimoji="1" lang="zh-CN" altLang="en-US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呆滞产生原因</a:t>
            </a:r>
            <a:endParaRPr kumimoji="1" lang="en-US" altLang="zh-CN" b="1" dirty="0">
              <a:solidFill>
                <a:srgbClr val="046A38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燕尾形 3">
            <a:extLst>
              <a:ext uri="{FF2B5EF4-FFF2-40B4-BE49-F238E27FC236}">
                <a16:creationId xmlns:a16="http://schemas.microsoft.com/office/drawing/2014/main" id="{B875ADBF-97A9-4F78-A56F-3F7B4EA31C81}"/>
              </a:ext>
            </a:extLst>
          </p:cNvPr>
          <p:cNvSpPr/>
          <p:nvPr/>
        </p:nvSpPr>
        <p:spPr>
          <a:xfrm>
            <a:off x="486634" y="252058"/>
            <a:ext cx="180975" cy="267970"/>
          </a:xfrm>
          <a:prstGeom prst="chevron">
            <a:avLst/>
          </a:prstGeom>
          <a:solidFill>
            <a:srgbClr val="046A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燕尾形 3">
            <a:extLst>
              <a:ext uri="{FF2B5EF4-FFF2-40B4-BE49-F238E27FC236}">
                <a16:creationId xmlns:a16="http://schemas.microsoft.com/office/drawing/2014/main" id="{85051412-3DC6-49A2-9EBD-94F1DCECC2FA}"/>
              </a:ext>
            </a:extLst>
          </p:cNvPr>
          <p:cNvSpPr/>
          <p:nvPr/>
        </p:nvSpPr>
        <p:spPr>
          <a:xfrm>
            <a:off x="305659" y="252058"/>
            <a:ext cx="180975" cy="267970"/>
          </a:xfrm>
          <a:prstGeom prst="chevron">
            <a:avLst/>
          </a:prstGeom>
          <a:solidFill>
            <a:srgbClr val="046A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îSļîḍè">
            <a:extLst>
              <a:ext uri="{FF2B5EF4-FFF2-40B4-BE49-F238E27FC236}">
                <a16:creationId xmlns:a16="http://schemas.microsoft.com/office/drawing/2014/main" id="{A7BC902F-9E5E-4589-932F-70AA7E8F2BC7}"/>
              </a:ext>
            </a:extLst>
          </p:cNvPr>
          <p:cNvSpPr/>
          <p:nvPr/>
        </p:nvSpPr>
        <p:spPr>
          <a:xfrm>
            <a:off x="4574657" y="1829523"/>
            <a:ext cx="942263" cy="851743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046A3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îŝlidê">
            <a:extLst>
              <a:ext uri="{FF2B5EF4-FFF2-40B4-BE49-F238E27FC236}">
                <a16:creationId xmlns:a16="http://schemas.microsoft.com/office/drawing/2014/main" id="{6E2CE99B-FAA3-4D84-A57B-AA4A41CED44A}"/>
              </a:ext>
            </a:extLst>
          </p:cNvPr>
          <p:cNvSpPr/>
          <p:nvPr/>
        </p:nvSpPr>
        <p:spPr>
          <a:xfrm flipH="1">
            <a:off x="3633325" y="1829523"/>
            <a:ext cx="941332" cy="851743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2DC84D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iṣlïďé">
            <a:extLst>
              <a:ext uri="{FF2B5EF4-FFF2-40B4-BE49-F238E27FC236}">
                <a16:creationId xmlns:a16="http://schemas.microsoft.com/office/drawing/2014/main" id="{CA1C5BB7-97F9-404A-96C1-74EF6B56689A}"/>
              </a:ext>
            </a:extLst>
          </p:cNvPr>
          <p:cNvSpPr/>
          <p:nvPr/>
        </p:nvSpPr>
        <p:spPr>
          <a:xfrm flipV="1">
            <a:off x="4574657" y="2986183"/>
            <a:ext cx="942263" cy="851744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046A3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işļîḓè">
            <a:extLst>
              <a:ext uri="{FF2B5EF4-FFF2-40B4-BE49-F238E27FC236}">
                <a16:creationId xmlns:a16="http://schemas.microsoft.com/office/drawing/2014/main" id="{309E995E-57BF-4A2B-9F46-07AA0432475B}"/>
              </a:ext>
            </a:extLst>
          </p:cNvPr>
          <p:cNvSpPr/>
          <p:nvPr/>
        </p:nvSpPr>
        <p:spPr>
          <a:xfrm flipH="1" flipV="1">
            <a:off x="3633325" y="2986183"/>
            <a:ext cx="941332" cy="851744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2DC84D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ïśľiḍé">
            <a:extLst>
              <a:ext uri="{FF2B5EF4-FFF2-40B4-BE49-F238E27FC236}">
                <a16:creationId xmlns:a16="http://schemas.microsoft.com/office/drawing/2014/main" id="{CC84450E-83F2-4EA9-9463-850732328834}"/>
              </a:ext>
            </a:extLst>
          </p:cNvPr>
          <p:cNvSpPr/>
          <p:nvPr/>
        </p:nvSpPr>
        <p:spPr>
          <a:xfrm>
            <a:off x="5012840" y="2302143"/>
            <a:ext cx="501634" cy="1063165"/>
          </a:xfrm>
          <a:custGeom>
            <a:avLst/>
            <a:gdLst>
              <a:gd name="connsiteX0" fmla="*/ 1472982 w 1472982"/>
              <a:gd name="connsiteY0" fmla="*/ 0 h 3121846"/>
              <a:gd name="connsiteX1" fmla="*/ 1472982 w 1472982"/>
              <a:gd name="connsiteY1" fmla="*/ 3121846 h 3121846"/>
              <a:gd name="connsiteX2" fmla="*/ 1 w 1472982"/>
              <a:gd name="connsiteY2" fmla="*/ 2297431 h 3121846"/>
              <a:gd name="connsiteX3" fmla="*/ 1 w 1472982"/>
              <a:gd name="connsiteY3" fmla="*/ 2008596 h 3121846"/>
              <a:gd name="connsiteX4" fmla="*/ 0 w 1472982"/>
              <a:gd name="connsiteY4" fmla="*/ 2008596 h 3121846"/>
              <a:gd name="connsiteX5" fmla="*/ 0 w 1472982"/>
              <a:gd name="connsiteY5" fmla="*/ 1113247 h 3121846"/>
              <a:gd name="connsiteX6" fmla="*/ 1 w 1472982"/>
              <a:gd name="connsiteY6" fmla="*/ 1113247 h 3121846"/>
              <a:gd name="connsiteX7" fmla="*/ 1 w 1472982"/>
              <a:gd name="connsiteY7" fmla="*/ 824413 h 3121846"/>
              <a:gd name="connsiteX8" fmla="*/ 1472982 w 1472982"/>
              <a:gd name="connsiteY8" fmla="*/ 0 h 31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982" h="3121846">
                <a:moveTo>
                  <a:pt x="1472982" y="0"/>
                </a:moveTo>
                <a:lnTo>
                  <a:pt x="1472982" y="3121846"/>
                </a:lnTo>
                <a:lnTo>
                  <a:pt x="1" y="2297431"/>
                </a:lnTo>
                <a:lnTo>
                  <a:pt x="1" y="2008596"/>
                </a:lnTo>
                <a:lnTo>
                  <a:pt x="0" y="2008596"/>
                </a:lnTo>
                <a:lnTo>
                  <a:pt x="0" y="1113247"/>
                </a:lnTo>
                <a:lnTo>
                  <a:pt x="1" y="1113247"/>
                </a:lnTo>
                <a:lnTo>
                  <a:pt x="1" y="824413"/>
                </a:lnTo>
                <a:lnTo>
                  <a:pt x="1472982" y="0"/>
                </a:lnTo>
                <a:close/>
              </a:path>
            </a:pathLst>
          </a:custGeom>
          <a:solidFill>
            <a:srgbClr val="046A3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isľîdé">
            <a:extLst>
              <a:ext uri="{FF2B5EF4-FFF2-40B4-BE49-F238E27FC236}">
                <a16:creationId xmlns:a16="http://schemas.microsoft.com/office/drawing/2014/main" id="{C13AD485-1767-4C85-A20A-94B9B8AC2B6D}"/>
              </a:ext>
            </a:extLst>
          </p:cNvPr>
          <p:cNvSpPr/>
          <p:nvPr/>
        </p:nvSpPr>
        <p:spPr>
          <a:xfrm flipH="1">
            <a:off x="3634841" y="2303142"/>
            <a:ext cx="500118" cy="1063165"/>
          </a:xfrm>
          <a:custGeom>
            <a:avLst/>
            <a:gdLst>
              <a:gd name="connsiteX0" fmla="*/ 1472982 w 1472982"/>
              <a:gd name="connsiteY0" fmla="*/ 0 h 3121846"/>
              <a:gd name="connsiteX1" fmla="*/ 1472982 w 1472982"/>
              <a:gd name="connsiteY1" fmla="*/ 3121846 h 3121846"/>
              <a:gd name="connsiteX2" fmla="*/ 1 w 1472982"/>
              <a:gd name="connsiteY2" fmla="*/ 2297431 h 3121846"/>
              <a:gd name="connsiteX3" fmla="*/ 1 w 1472982"/>
              <a:gd name="connsiteY3" fmla="*/ 2008596 h 3121846"/>
              <a:gd name="connsiteX4" fmla="*/ 0 w 1472982"/>
              <a:gd name="connsiteY4" fmla="*/ 2008596 h 3121846"/>
              <a:gd name="connsiteX5" fmla="*/ 0 w 1472982"/>
              <a:gd name="connsiteY5" fmla="*/ 1113247 h 3121846"/>
              <a:gd name="connsiteX6" fmla="*/ 1 w 1472982"/>
              <a:gd name="connsiteY6" fmla="*/ 1113247 h 3121846"/>
              <a:gd name="connsiteX7" fmla="*/ 1 w 1472982"/>
              <a:gd name="connsiteY7" fmla="*/ 824413 h 3121846"/>
              <a:gd name="connsiteX8" fmla="*/ 1472982 w 1472982"/>
              <a:gd name="connsiteY8" fmla="*/ 0 h 31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982" h="3121846">
                <a:moveTo>
                  <a:pt x="1472982" y="0"/>
                </a:moveTo>
                <a:lnTo>
                  <a:pt x="1472982" y="3121846"/>
                </a:lnTo>
                <a:lnTo>
                  <a:pt x="1" y="2297431"/>
                </a:lnTo>
                <a:lnTo>
                  <a:pt x="1" y="2008596"/>
                </a:lnTo>
                <a:lnTo>
                  <a:pt x="0" y="2008596"/>
                </a:lnTo>
                <a:lnTo>
                  <a:pt x="0" y="1113247"/>
                </a:lnTo>
                <a:lnTo>
                  <a:pt x="1" y="1113247"/>
                </a:lnTo>
                <a:lnTo>
                  <a:pt x="1" y="824413"/>
                </a:lnTo>
                <a:lnTo>
                  <a:pt x="1472982" y="0"/>
                </a:lnTo>
                <a:close/>
              </a:path>
            </a:pathLst>
          </a:custGeom>
          <a:solidFill>
            <a:srgbClr val="2DC84D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îṣ1íďè">
            <a:extLst>
              <a:ext uri="{FF2B5EF4-FFF2-40B4-BE49-F238E27FC236}">
                <a16:creationId xmlns:a16="http://schemas.microsoft.com/office/drawing/2014/main" id="{B6D808C4-9ECE-4A5B-8B39-E1AC80FD29CC}"/>
              </a:ext>
            </a:extLst>
          </p:cNvPr>
          <p:cNvSpPr/>
          <p:nvPr/>
        </p:nvSpPr>
        <p:spPr>
          <a:xfrm rot="16200000">
            <a:off x="3470033" y="1799416"/>
            <a:ext cx="2209246" cy="2068618"/>
          </a:xfrm>
          <a:prstGeom prst="hexagon">
            <a:avLst/>
          </a:prstGeom>
          <a:noFill/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íṧlïḋê">
            <a:extLst>
              <a:ext uri="{FF2B5EF4-FFF2-40B4-BE49-F238E27FC236}">
                <a16:creationId xmlns:a16="http://schemas.microsoft.com/office/drawing/2014/main" id="{D4B7F6C6-DFAC-4A9B-BAAA-CF397D9DE8A5}"/>
              </a:ext>
            </a:extLst>
          </p:cNvPr>
          <p:cNvSpPr/>
          <p:nvPr/>
        </p:nvSpPr>
        <p:spPr>
          <a:xfrm rot="16200000">
            <a:off x="4187493" y="2471207"/>
            <a:ext cx="774327" cy="725038"/>
          </a:xfrm>
          <a:prstGeom prst="hexagon">
            <a:avLst/>
          </a:prstGeom>
          <a:noFill/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iSlïḍè">
            <a:extLst>
              <a:ext uri="{FF2B5EF4-FFF2-40B4-BE49-F238E27FC236}">
                <a16:creationId xmlns:a16="http://schemas.microsoft.com/office/drawing/2014/main" id="{30661B15-8251-4F97-B226-6FF08320A382}"/>
              </a:ext>
            </a:extLst>
          </p:cNvPr>
          <p:cNvSpPr/>
          <p:nvPr/>
        </p:nvSpPr>
        <p:spPr>
          <a:xfrm>
            <a:off x="4222687" y="2621881"/>
            <a:ext cx="703938" cy="423688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lvl="0" algn="ctr" defTabSz="914378">
              <a:defRPr/>
            </a:pPr>
            <a:r>
              <a:rPr lang="en-US" altLang="zh-CN" sz="800" b="1" i="1" dirty="0">
                <a:solidFill>
                  <a:sysClr val="windowText" lastClr="000000"/>
                </a:solidFill>
                <a:cs typeface="+mn-ea"/>
                <a:sym typeface="+mn-lt"/>
              </a:rPr>
              <a:t>Inventory</a:t>
            </a:r>
            <a:endParaRPr lang="zh-CN" altLang="en-US" sz="800" b="1" i="1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5" name="ïšliḑe">
            <a:extLst>
              <a:ext uri="{FF2B5EF4-FFF2-40B4-BE49-F238E27FC236}">
                <a16:creationId xmlns:a16="http://schemas.microsoft.com/office/drawing/2014/main" id="{8A1A2FF0-4798-4197-9E6A-FB85FA9C87F9}"/>
              </a:ext>
            </a:extLst>
          </p:cNvPr>
          <p:cNvSpPr/>
          <p:nvPr/>
        </p:nvSpPr>
        <p:spPr>
          <a:xfrm>
            <a:off x="4115988" y="2213660"/>
            <a:ext cx="213397" cy="171411"/>
          </a:xfrm>
          <a:custGeom>
            <a:avLst/>
            <a:gdLst>
              <a:gd name="connsiteX0" fmla="*/ 360943 w 600541"/>
              <a:gd name="connsiteY0" fmla="*/ 344430 h 482385"/>
              <a:gd name="connsiteX1" fmla="*/ 415206 w 600541"/>
              <a:gd name="connsiteY1" fmla="*/ 369480 h 482385"/>
              <a:gd name="connsiteX2" fmla="*/ 334409 w 600541"/>
              <a:gd name="connsiteY2" fmla="*/ 431508 h 482385"/>
              <a:gd name="connsiteX3" fmla="*/ 360943 w 600541"/>
              <a:gd name="connsiteY3" fmla="*/ 344430 h 482385"/>
              <a:gd name="connsiteX4" fmla="*/ 158230 w 600541"/>
              <a:gd name="connsiteY4" fmla="*/ 344430 h 482385"/>
              <a:gd name="connsiteX5" fmla="*/ 184529 w 600541"/>
              <a:gd name="connsiteY5" fmla="*/ 431014 h 482385"/>
              <a:gd name="connsiteX6" fmla="*/ 104437 w 600541"/>
              <a:gd name="connsiteY6" fmla="*/ 369236 h 482385"/>
              <a:gd name="connsiteX7" fmla="*/ 158230 w 600541"/>
              <a:gd name="connsiteY7" fmla="*/ 344430 h 482385"/>
              <a:gd name="connsiteX8" fmla="*/ 272241 w 600541"/>
              <a:gd name="connsiteY8" fmla="*/ 331516 h 482385"/>
              <a:gd name="connsiteX9" fmla="*/ 343018 w 600541"/>
              <a:gd name="connsiteY9" fmla="*/ 339630 h 482385"/>
              <a:gd name="connsiteX10" fmla="*/ 308586 w 600541"/>
              <a:gd name="connsiteY10" fmla="*/ 440343 h 482385"/>
              <a:gd name="connsiteX11" fmla="*/ 272241 w 600541"/>
              <a:gd name="connsiteY11" fmla="*/ 445832 h 482385"/>
              <a:gd name="connsiteX12" fmla="*/ 253118 w 600541"/>
              <a:gd name="connsiteY12" fmla="*/ 331516 h 482385"/>
              <a:gd name="connsiteX13" fmla="*/ 253118 w 600541"/>
              <a:gd name="connsiteY13" fmla="*/ 446044 h 482385"/>
              <a:gd name="connsiteX14" fmla="*/ 212245 w 600541"/>
              <a:gd name="connsiteY14" fmla="*/ 440079 h 482385"/>
              <a:gd name="connsiteX15" fmla="*/ 177825 w 600541"/>
              <a:gd name="connsiteY15" fmla="*/ 339867 h 482385"/>
              <a:gd name="connsiteX16" fmla="*/ 253118 w 600541"/>
              <a:gd name="connsiteY16" fmla="*/ 331516 h 482385"/>
              <a:gd name="connsiteX17" fmla="*/ 368784 w 600541"/>
              <a:gd name="connsiteY17" fmla="*/ 260175 h 482385"/>
              <a:gd name="connsiteX18" fmla="*/ 454583 w 600541"/>
              <a:gd name="connsiteY18" fmla="*/ 260175 h 482385"/>
              <a:gd name="connsiteX19" fmla="*/ 425904 w 600541"/>
              <a:gd name="connsiteY19" fmla="*/ 353251 h 482385"/>
              <a:gd name="connsiteX20" fmla="*/ 363765 w 600541"/>
              <a:gd name="connsiteY20" fmla="*/ 325090 h 482385"/>
              <a:gd name="connsiteX21" fmla="*/ 368784 w 600541"/>
              <a:gd name="connsiteY21" fmla="*/ 260175 h 482385"/>
              <a:gd name="connsiteX22" fmla="*/ 272241 w 600541"/>
              <a:gd name="connsiteY22" fmla="*/ 260175 h 482385"/>
              <a:gd name="connsiteX23" fmla="*/ 349440 w 600541"/>
              <a:gd name="connsiteY23" fmla="*/ 260175 h 482385"/>
              <a:gd name="connsiteX24" fmla="*/ 345616 w 600541"/>
              <a:gd name="connsiteY24" fmla="*/ 320297 h 482385"/>
              <a:gd name="connsiteX25" fmla="*/ 272241 w 600541"/>
              <a:gd name="connsiteY25" fmla="*/ 312185 h 482385"/>
              <a:gd name="connsiteX26" fmla="*/ 169710 w 600541"/>
              <a:gd name="connsiteY26" fmla="*/ 260175 h 482385"/>
              <a:gd name="connsiteX27" fmla="*/ 253118 w 600541"/>
              <a:gd name="connsiteY27" fmla="*/ 260175 h 482385"/>
              <a:gd name="connsiteX28" fmla="*/ 253118 w 600541"/>
              <a:gd name="connsiteY28" fmla="*/ 312185 h 482385"/>
              <a:gd name="connsiteX29" fmla="*/ 174729 w 600541"/>
              <a:gd name="connsiteY29" fmla="*/ 320297 h 482385"/>
              <a:gd name="connsiteX30" fmla="*/ 169710 w 600541"/>
              <a:gd name="connsiteY30" fmla="*/ 260175 h 482385"/>
              <a:gd name="connsiteX31" fmla="*/ 65273 w 600541"/>
              <a:gd name="connsiteY31" fmla="*/ 260175 h 482385"/>
              <a:gd name="connsiteX32" fmla="*/ 150605 w 600541"/>
              <a:gd name="connsiteY32" fmla="*/ 260175 h 482385"/>
              <a:gd name="connsiteX33" fmla="*/ 155385 w 600541"/>
              <a:gd name="connsiteY33" fmla="*/ 325078 h 482385"/>
              <a:gd name="connsiteX34" fmla="*/ 93717 w 600541"/>
              <a:gd name="connsiteY34" fmla="*/ 352757 h 482385"/>
              <a:gd name="connsiteX35" fmla="*/ 65273 w 600541"/>
              <a:gd name="connsiteY35" fmla="*/ 260175 h 482385"/>
              <a:gd name="connsiteX36" fmla="*/ 346333 w 600541"/>
              <a:gd name="connsiteY36" fmla="*/ 186645 h 482385"/>
              <a:gd name="connsiteX37" fmla="*/ 349440 w 600541"/>
              <a:gd name="connsiteY37" fmla="*/ 244367 h 482385"/>
              <a:gd name="connsiteX38" fmla="*/ 272241 w 600541"/>
              <a:gd name="connsiteY38" fmla="*/ 244367 h 482385"/>
              <a:gd name="connsiteX39" fmla="*/ 272241 w 600541"/>
              <a:gd name="connsiteY39" fmla="*/ 193801 h 482385"/>
              <a:gd name="connsiteX40" fmla="*/ 346333 w 600541"/>
              <a:gd name="connsiteY40" fmla="*/ 186645 h 482385"/>
              <a:gd name="connsiteX41" fmla="*/ 174251 w 600541"/>
              <a:gd name="connsiteY41" fmla="*/ 186645 h 482385"/>
              <a:gd name="connsiteX42" fmla="*/ 253118 w 600541"/>
              <a:gd name="connsiteY42" fmla="*/ 193801 h 482385"/>
              <a:gd name="connsiteX43" fmla="*/ 253118 w 600541"/>
              <a:gd name="connsiteY43" fmla="*/ 244367 h 482385"/>
              <a:gd name="connsiteX44" fmla="*/ 169710 w 600541"/>
              <a:gd name="connsiteY44" fmla="*/ 244367 h 482385"/>
              <a:gd name="connsiteX45" fmla="*/ 174251 w 600541"/>
              <a:gd name="connsiteY45" fmla="*/ 186645 h 482385"/>
              <a:gd name="connsiteX46" fmla="*/ 92525 w 600541"/>
              <a:gd name="connsiteY46" fmla="*/ 153974 h 482385"/>
              <a:gd name="connsiteX47" fmla="*/ 154679 w 600541"/>
              <a:gd name="connsiteY47" fmla="*/ 181879 h 482385"/>
              <a:gd name="connsiteX48" fmla="*/ 150376 w 600541"/>
              <a:gd name="connsiteY48" fmla="*/ 244368 h 482385"/>
              <a:gd name="connsiteX49" fmla="*/ 65273 w 600541"/>
              <a:gd name="connsiteY49" fmla="*/ 244368 h 482385"/>
              <a:gd name="connsiteX50" fmla="*/ 92525 w 600541"/>
              <a:gd name="connsiteY50" fmla="*/ 153974 h 482385"/>
              <a:gd name="connsiteX51" fmla="*/ 426413 w 600541"/>
              <a:gd name="connsiteY51" fmla="*/ 153197 h 482385"/>
              <a:gd name="connsiteX52" fmla="*/ 429044 w 600541"/>
              <a:gd name="connsiteY52" fmla="*/ 156061 h 482385"/>
              <a:gd name="connsiteX53" fmla="*/ 444350 w 600541"/>
              <a:gd name="connsiteY53" fmla="*/ 188758 h 482385"/>
              <a:gd name="connsiteX54" fmla="*/ 404410 w 600541"/>
              <a:gd name="connsiteY54" fmla="*/ 212863 h 482385"/>
              <a:gd name="connsiteX55" fmla="*/ 392930 w 600541"/>
              <a:gd name="connsiteY55" fmla="*/ 231002 h 482385"/>
              <a:gd name="connsiteX56" fmla="*/ 394844 w 600541"/>
              <a:gd name="connsiteY56" fmla="*/ 244367 h 482385"/>
              <a:gd name="connsiteX57" fmla="*/ 368775 w 600541"/>
              <a:gd name="connsiteY57" fmla="*/ 244367 h 482385"/>
              <a:gd name="connsiteX58" fmla="*/ 364470 w 600541"/>
              <a:gd name="connsiteY58" fmla="*/ 181837 h 482385"/>
              <a:gd name="connsiteX59" fmla="*/ 426413 w 600541"/>
              <a:gd name="connsiteY59" fmla="*/ 153197 h 482385"/>
              <a:gd name="connsiteX60" fmla="*/ 182835 w 600541"/>
              <a:gd name="connsiteY60" fmla="*/ 72541 h 482385"/>
              <a:gd name="connsiteX61" fmla="*/ 157498 w 600541"/>
              <a:gd name="connsiteY61" fmla="*/ 161101 h 482385"/>
              <a:gd name="connsiteX62" fmla="*/ 103237 w 600541"/>
              <a:gd name="connsiteY62" fmla="*/ 135798 h 482385"/>
              <a:gd name="connsiteX63" fmla="*/ 182835 w 600541"/>
              <a:gd name="connsiteY63" fmla="*/ 72541 h 482385"/>
              <a:gd name="connsiteX64" fmla="*/ 336032 w 600541"/>
              <a:gd name="connsiteY64" fmla="*/ 72330 h 482385"/>
              <a:gd name="connsiteX65" fmla="*/ 374284 w 600541"/>
              <a:gd name="connsiteY65" fmla="*/ 93807 h 482385"/>
              <a:gd name="connsiteX66" fmla="*/ 373806 w 600541"/>
              <a:gd name="connsiteY66" fmla="*/ 94284 h 482385"/>
              <a:gd name="connsiteX67" fmla="*/ 361852 w 600541"/>
              <a:gd name="connsiteY67" fmla="*/ 111943 h 482385"/>
              <a:gd name="connsiteX68" fmla="*/ 368785 w 600541"/>
              <a:gd name="connsiteY68" fmla="*/ 131988 h 482385"/>
              <a:gd name="connsiteX69" fmla="*/ 370220 w 600541"/>
              <a:gd name="connsiteY69" fmla="*/ 133420 h 482385"/>
              <a:gd name="connsiteX70" fmla="*/ 393649 w 600541"/>
              <a:gd name="connsiteY70" fmla="*/ 142726 h 482385"/>
              <a:gd name="connsiteX71" fmla="*/ 396279 w 600541"/>
              <a:gd name="connsiteY71" fmla="*/ 142726 h 482385"/>
              <a:gd name="connsiteX72" fmla="*/ 407515 w 600541"/>
              <a:gd name="connsiteY72" fmla="*/ 141533 h 482385"/>
              <a:gd name="connsiteX73" fmla="*/ 361613 w 600541"/>
              <a:gd name="connsiteY73" fmla="*/ 161101 h 482385"/>
              <a:gd name="connsiteX74" fmla="*/ 336032 w 600541"/>
              <a:gd name="connsiteY74" fmla="*/ 72330 h 482385"/>
              <a:gd name="connsiteX75" fmla="*/ 272241 w 600541"/>
              <a:gd name="connsiteY75" fmla="*/ 57299 h 482385"/>
              <a:gd name="connsiteX76" fmla="*/ 310732 w 600541"/>
              <a:gd name="connsiteY76" fmla="*/ 63263 h 482385"/>
              <a:gd name="connsiteX77" fmla="*/ 343724 w 600541"/>
              <a:gd name="connsiteY77" fmla="*/ 165849 h 482385"/>
              <a:gd name="connsiteX78" fmla="*/ 272241 w 600541"/>
              <a:gd name="connsiteY78" fmla="*/ 174438 h 482385"/>
              <a:gd name="connsiteX79" fmla="*/ 253118 w 600541"/>
              <a:gd name="connsiteY79" fmla="*/ 57017 h 482385"/>
              <a:gd name="connsiteX80" fmla="*/ 253118 w 600541"/>
              <a:gd name="connsiteY80" fmla="*/ 174438 h 482385"/>
              <a:gd name="connsiteX81" fmla="*/ 177119 w 600541"/>
              <a:gd name="connsiteY81" fmla="*/ 165846 h 482385"/>
              <a:gd name="connsiteX82" fmla="*/ 209861 w 600541"/>
              <a:gd name="connsiteY82" fmla="*/ 63461 h 482385"/>
              <a:gd name="connsiteX83" fmla="*/ 253118 w 600541"/>
              <a:gd name="connsiteY83" fmla="*/ 57017 h 482385"/>
              <a:gd name="connsiteX84" fmla="*/ 253128 w 600541"/>
              <a:gd name="connsiteY84" fmla="*/ 0 h 482385"/>
              <a:gd name="connsiteX85" fmla="*/ 424509 w 600541"/>
              <a:gd name="connsiteY85" fmla="*/ 66832 h 482385"/>
              <a:gd name="connsiteX86" fmla="*/ 436699 w 600541"/>
              <a:gd name="connsiteY86" fmla="*/ 45350 h 482385"/>
              <a:gd name="connsiteX87" fmla="*/ 445782 w 600541"/>
              <a:gd name="connsiteY87" fmla="*/ 40099 h 482385"/>
              <a:gd name="connsiteX88" fmla="*/ 453192 w 600541"/>
              <a:gd name="connsiteY88" fmla="*/ 43202 h 482385"/>
              <a:gd name="connsiteX89" fmla="*/ 459168 w 600541"/>
              <a:gd name="connsiteY89" fmla="*/ 48931 h 482385"/>
              <a:gd name="connsiteX90" fmla="*/ 463231 w 600541"/>
              <a:gd name="connsiteY90" fmla="*/ 60865 h 482385"/>
              <a:gd name="connsiteX91" fmla="*/ 461080 w 600541"/>
              <a:gd name="connsiteY91" fmla="*/ 82585 h 482385"/>
              <a:gd name="connsiteX92" fmla="*/ 517251 w 600541"/>
              <a:gd name="connsiteY92" fmla="*/ 138677 h 482385"/>
              <a:gd name="connsiteX93" fmla="*/ 553582 w 600541"/>
              <a:gd name="connsiteY93" fmla="*/ 79005 h 482385"/>
              <a:gd name="connsiteX94" fmla="*/ 564578 w 600541"/>
              <a:gd name="connsiteY94" fmla="*/ 72561 h 482385"/>
              <a:gd name="connsiteX95" fmla="*/ 573900 w 600541"/>
              <a:gd name="connsiteY95" fmla="*/ 76618 h 482385"/>
              <a:gd name="connsiteX96" fmla="*/ 578441 w 600541"/>
              <a:gd name="connsiteY96" fmla="*/ 80915 h 482385"/>
              <a:gd name="connsiteX97" fmla="*/ 582983 w 600541"/>
              <a:gd name="connsiteY97" fmla="*/ 99532 h 482385"/>
              <a:gd name="connsiteX98" fmla="*/ 558841 w 600541"/>
              <a:gd name="connsiteY98" fmla="*/ 180208 h 482385"/>
              <a:gd name="connsiteX99" fmla="*/ 592544 w 600541"/>
              <a:gd name="connsiteY99" fmla="*/ 214102 h 482385"/>
              <a:gd name="connsiteX100" fmla="*/ 589914 w 600541"/>
              <a:gd name="connsiteY100" fmla="*/ 258020 h 482385"/>
              <a:gd name="connsiteX101" fmla="*/ 589675 w 600541"/>
              <a:gd name="connsiteY101" fmla="*/ 258497 h 482385"/>
              <a:gd name="connsiteX102" fmla="*/ 568402 w 600541"/>
              <a:gd name="connsiteY102" fmla="*/ 267567 h 482385"/>
              <a:gd name="connsiteX103" fmla="*/ 547846 w 600541"/>
              <a:gd name="connsiteY103" fmla="*/ 258736 h 482385"/>
              <a:gd name="connsiteX104" fmla="*/ 515338 w 600541"/>
              <a:gd name="connsiteY104" fmla="*/ 226275 h 482385"/>
              <a:gd name="connsiteX105" fmla="*/ 430724 w 600541"/>
              <a:gd name="connsiteY105" fmla="*/ 251575 h 482385"/>
              <a:gd name="connsiteX106" fmla="*/ 425943 w 600541"/>
              <a:gd name="connsiteY106" fmla="*/ 252291 h 482385"/>
              <a:gd name="connsiteX107" fmla="*/ 412319 w 600541"/>
              <a:gd name="connsiteY107" fmla="*/ 246802 h 482385"/>
              <a:gd name="connsiteX108" fmla="*/ 407777 w 600541"/>
              <a:gd name="connsiteY108" fmla="*/ 242267 h 482385"/>
              <a:gd name="connsiteX109" fmla="*/ 403953 w 600541"/>
              <a:gd name="connsiteY109" fmla="*/ 231526 h 482385"/>
              <a:gd name="connsiteX110" fmla="*/ 410167 w 600541"/>
              <a:gd name="connsiteY110" fmla="*/ 222217 h 482385"/>
              <a:gd name="connsiteX111" fmla="*/ 473031 w 600541"/>
              <a:gd name="connsiteY111" fmla="*/ 184027 h 482385"/>
              <a:gd name="connsiteX112" fmla="*/ 418294 w 600541"/>
              <a:gd name="connsiteY112" fmla="*/ 129368 h 482385"/>
              <a:gd name="connsiteX113" fmla="*/ 392001 w 600541"/>
              <a:gd name="connsiteY113" fmla="*/ 131994 h 482385"/>
              <a:gd name="connsiteX114" fmla="*/ 390806 w 600541"/>
              <a:gd name="connsiteY114" fmla="*/ 131994 h 482385"/>
              <a:gd name="connsiteX115" fmla="*/ 380289 w 600541"/>
              <a:gd name="connsiteY115" fmla="*/ 127697 h 482385"/>
              <a:gd name="connsiteX116" fmla="*/ 374314 w 600541"/>
              <a:gd name="connsiteY116" fmla="*/ 121730 h 482385"/>
              <a:gd name="connsiteX117" fmla="*/ 371445 w 600541"/>
              <a:gd name="connsiteY117" fmla="*/ 113137 h 482385"/>
              <a:gd name="connsiteX118" fmla="*/ 376465 w 600541"/>
              <a:gd name="connsiteY118" fmla="*/ 105499 h 482385"/>
              <a:gd name="connsiteX119" fmla="*/ 402997 w 600541"/>
              <a:gd name="connsiteY119" fmla="*/ 90462 h 482385"/>
              <a:gd name="connsiteX120" fmla="*/ 253128 w 600541"/>
              <a:gd name="connsiteY120" fmla="*/ 31745 h 482385"/>
              <a:gd name="connsiteX121" fmla="*/ 31790 w 600541"/>
              <a:gd name="connsiteY121" fmla="*/ 252769 h 482385"/>
              <a:gd name="connsiteX122" fmla="*/ 157518 w 600541"/>
              <a:gd name="connsiteY122" fmla="*/ 452072 h 482385"/>
              <a:gd name="connsiteX123" fmla="*/ 164927 w 600541"/>
              <a:gd name="connsiteY123" fmla="*/ 473315 h 482385"/>
              <a:gd name="connsiteX124" fmla="*/ 150586 w 600541"/>
              <a:gd name="connsiteY124" fmla="*/ 482385 h 482385"/>
              <a:gd name="connsiteX125" fmla="*/ 143654 w 600541"/>
              <a:gd name="connsiteY125" fmla="*/ 480714 h 482385"/>
              <a:gd name="connsiteX126" fmla="*/ 0 w 600541"/>
              <a:gd name="connsiteY126" fmla="*/ 252769 h 482385"/>
              <a:gd name="connsiteX127" fmla="*/ 253128 w 600541"/>
              <a:gd name="connsiteY127" fmla="*/ 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600541" h="482385">
                <a:moveTo>
                  <a:pt x="360943" y="344430"/>
                </a:moveTo>
                <a:cubicBezTo>
                  <a:pt x="383891" y="351110"/>
                  <a:pt x="402537" y="359937"/>
                  <a:pt x="415206" y="369480"/>
                </a:cubicBezTo>
                <a:cubicBezTo>
                  <a:pt x="394409" y="396677"/>
                  <a:pt x="366680" y="418148"/>
                  <a:pt x="334409" y="431508"/>
                </a:cubicBezTo>
                <a:cubicBezTo>
                  <a:pt x="345883" y="407412"/>
                  <a:pt x="354967" y="377830"/>
                  <a:pt x="360943" y="344430"/>
                </a:cubicBezTo>
                <a:close/>
                <a:moveTo>
                  <a:pt x="158230" y="344430"/>
                </a:moveTo>
                <a:cubicBezTo>
                  <a:pt x="164207" y="377823"/>
                  <a:pt x="173292" y="407162"/>
                  <a:pt x="184529" y="431014"/>
                </a:cubicBezTo>
                <a:cubicBezTo>
                  <a:pt x="152731" y="417895"/>
                  <a:pt x="125237" y="396190"/>
                  <a:pt x="104437" y="369236"/>
                </a:cubicBezTo>
                <a:cubicBezTo>
                  <a:pt x="117108" y="359696"/>
                  <a:pt x="135517" y="351109"/>
                  <a:pt x="158230" y="344430"/>
                </a:cubicBezTo>
                <a:close/>
                <a:moveTo>
                  <a:pt x="272241" y="331516"/>
                </a:moveTo>
                <a:cubicBezTo>
                  <a:pt x="297826" y="332232"/>
                  <a:pt x="321976" y="335096"/>
                  <a:pt x="343018" y="339630"/>
                </a:cubicBezTo>
                <a:cubicBezTo>
                  <a:pt x="335606" y="382111"/>
                  <a:pt x="323172" y="416477"/>
                  <a:pt x="308586" y="440343"/>
                </a:cubicBezTo>
                <a:cubicBezTo>
                  <a:pt x="296630" y="443207"/>
                  <a:pt x="281805" y="445116"/>
                  <a:pt x="272241" y="445832"/>
                </a:cubicBezTo>
                <a:close/>
                <a:moveTo>
                  <a:pt x="253118" y="331516"/>
                </a:moveTo>
                <a:lnTo>
                  <a:pt x="253118" y="446044"/>
                </a:lnTo>
                <a:cubicBezTo>
                  <a:pt x="237342" y="445328"/>
                  <a:pt x="225152" y="443419"/>
                  <a:pt x="212245" y="440079"/>
                </a:cubicBezTo>
                <a:cubicBezTo>
                  <a:pt x="197664" y="416219"/>
                  <a:pt x="184996" y="381861"/>
                  <a:pt x="177825" y="339867"/>
                </a:cubicBezTo>
                <a:cubicBezTo>
                  <a:pt x="199815" y="334856"/>
                  <a:pt x="221328" y="331993"/>
                  <a:pt x="253118" y="331516"/>
                </a:cubicBezTo>
                <a:close/>
                <a:moveTo>
                  <a:pt x="368784" y="260175"/>
                </a:moveTo>
                <a:lnTo>
                  <a:pt x="454583" y="260175"/>
                </a:lnTo>
                <a:cubicBezTo>
                  <a:pt x="453149" y="298360"/>
                  <a:pt x="442872" y="326044"/>
                  <a:pt x="425904" y="353251"/>
                </a:cubicBezTo>
                <a:cubicBezTo>
                  <a:pt x="410608" y="341796"/>
                  <a:pt x="389337" y="332249"/>
                  <a:pt x="363765" y="325090"/>
                </a:cubicBezTo>
                <a:cubicBezTo>
                  <a:pt x="366633" y="304565"/>
                  <a:pt x="368306" y="282609"/>
                  <a:pt x="368784" y="260175"/>
                </a:cubicBezTo>
                <a:close/>
                <a:moveTo>
                  <a:pt x="272241" y="260175"/>
                </a:moveTo>
                <a:lnTo>
                  <a:pt x="349440" y="260175"/>
                </a:lnTo>
                <a:cubicBezTo>
                  <a:pt x="348962" y="282601"/>
                  <a:pt x="348006" y="301688"/>
                  <a:pt x="345616" y="320297"/>
                </a:cubicBezTo>
                <a:cubicBezTo>
                  <a:pt x="323149" y="315525"/>
                  <a:pt x="297815" y="312901"/>
                  <a:pt x="272241" y="312185"/>
                </a:cubicBezTo>
                <a:close/>
                <a:moveTo>
                  <a:pt x="169710" y="260175"/>
                </a:moveTo>
                <a:lnTo>
                  <a:pt x="253118" y="260175"/>
                </a:lnTo>
                <a:lnTo>
                  <a:pt x="253118" y="312185"/>
                </a:lnTo>
                <a:cubicBezTo>
                  <a:pt x="221332" y="312662"/>
                  <a:pt x="198389" y="315287"/>
                  <a:pt x="174729" y="320297"/>
                </a:cubicBezTo>
                <a:cubicBezTo>
                  <a:pt x="172339" y="301688"/>
                  <a:pt x="170188" y="282601"/>
                  <a:pt x="169710" y="260175"/>
                </a:cubicBezTo>
                <a:close/>
                <a:moveTo>
                  <a:pt x="65273" y="260175"/>
                </a:moveTo>
                <a:lnTo>
                  <a:pt x="150605" y="260175"/>
                </a:lnTo>
                <a:cubicBezTo>
                  <a:pt x="150844" y="282605"/>
                  <a:pt x="152517" y="304557"/>
                  <a:pt x="155385" y="325078"/>
                </a:cubicBezTo>
                <a:cubicBezTo>
                  <a:pt x="130048" y="331998"/>
                  <a:pt x="109014" y="341542"/>
                  <a:pt x="93717" y="352757"/>
                </a:cubicBezTo>
                <a:cubicBezTo>
                  <a:pt x="76985" y="325794"/>
                  <a:pt x="66707" y="298353"/>
                  <a:pt x="65273" y="260175"/>
                </a:cubicBezTo>
                <a:close/>
                <a:moveTo>
                  <a:pt x="346333" y="186645"/>
                </a:moveTo>
                <a:cubicBezTo>
                  <a:pt x="348484" y="204296"/>
                  <a:pt x="349201" y="221946"/>
                  <a:pt x="349440" y="244367"/>
                </a:cubicBezTo>
                <a:lnTo>
                  <a:pt x="272241" y="244367"/>
                </a:lnTo>
                <a:lnTo>
                  <a:pt x="272241" y="193801"/>
                </a:lnTo>
                <a:cubicBezTo>
                  <a:pt x="297815" y="193085"/>
                  <a:pt x="323627" y="191415"/>
                  <a:pt x="346333" y="186645"/>
                </a:cubicBezTo>
                <a:close/>
                <a:moveTo>
                  <a:pt x="174251" y="186645"/>
                </a:moveTo>
                <a:cubicBezTo>
                  <a:pt x="197911" y="191654"/>
                  <a:pt x="221332" y="193324"/>
                  <a:pt x="253118" y="193801"/>
                </a:cubicBezTo>
                <a:lnTo>
                  <a:pt x="253118" y="244367"/>
                </a:lnTo>
                <a:lnTo>
                  <a:pt x="169710" y="244367"/>
                </a:lnTo>
                <a:cubicBezTo>
                  <a:pt x="170188" y="221946"/>
                  <a:pt x="172100" y="204296"/>
                  <a:pt x="174251" y="186645"/>
                </a:cubicBezTo>
                <a:close/>
                <a:moveTo>
                  <a:pt x="92525" y="153974"/>
                </a:moveTo>
                <a:cubicBezTo>
                  <a:pt x="107825" y="165661"/>
                  <a:pt x="129100" y="174724"/>
                  <a:pt x="154679" y="181879"/>
                </a:cubicBezTo>
                <a:cubicBezTo>
                  <a:pt x="152288" y="201198"/>
                  <a:pt x="150854" y="221948"/>
                  <a:pt x="150376" y="244368"/>
                </a:cubicBezTo>
                <a:lnTo>
                  <a:pt x="65273" y="244368"/>
                </a:lnTo>
                <a:cubicBezTo>
                  <a:pt x="66946" y="209308"/>
                  <a:pt x="76748" y="180448"/>
                  <a:pt x="92525" y="153974"/>
                </a:cubicBezTo>
                <a:close/>
                <a:moveTo>
                  <a:pt x="426413" y="153197"/>
                </a:moveTo>
                <a:lnTo>
                  <a:pt x="429044" y="156061"/>
                </a:lnTo>
                <a:cubicBezTo>
                  <a:pt x="435262" y="166324"/>
                  <a:pt x="440284" y="177302"/>
                  <a:pt x="444350" y="188758"/>
                </a:cubicBezTo>
                <a:lnTo>
                  <a:pt x="404410" y="212863"/>
                </a:lnTo>
                <a:cubicBezTo>
                  <a:pt x="397953" y="216921"/>
                  <a:pt x="393648" y="223603"/>
                  <a:pt x="392930" y="231002"/>
                </a:cubicBezTo>
                <a:cubicBezTo>
                  <a:pt x="392213" y="235298"/>
                  <a:pt x="392930" y="237923"/>
                  <a:pt x="394844" y="244367"/>
                </a:cubicBezTo>
                <a:lnTo>
                  <a:pt x="368775" y="244367"/>
                </a:lnTo>
                <a:cubicBezTo>
                  <a:pt x="368297" y="221933"/>
                  <a:pt x="366862" y="201169"/>
                  <a:pt x="364470" y="181837"/>
                </a:cubicBezTo>
                <a:cubicBezTo>
                  <a:pt x="389821" y="174677"/>
                  <a:pt x="411107" y="164653"/>
                  <a:pt x="426413" y="153197"/>
                </a:cubicBezTo>
                <a:close/>
                <a:moveTo>
                  <a:pt x="182835" y="72541"/>
                </a:moveTo>
                <a:cubicBezTo>
                  <a:pt x="171839" y="97128"/>
                  <a:pt x="162995" y="127205"/>
                  <a:pt x="157498" y="161101"/>
                </a:cubicBezTo>
                <a:cubicBezTo>
                  <a:pt x="134072" y="154179"/>
                  <a:pt x="115667" y="145346"/>
                  <a:pt x="103237" y="135798"/>
                </a:cubicBezTo>
                <a:cubicBezTo>
                  <a:pt x="123555" y="108108"/>
                  <a:pt x="151044" y="86386"/>
                  <a:pt x="182835" y="72541"/>
                </a:cubicBezTo>
                <a:close/>
                <a:moveTo>
                  <a:pt x="336032" y="72330"/>
                </a:moveTo>
                <a:cubicBezTo>
                  <a:pt x="349659" y="78057"/>
                  <a:pt x="362569" y="85216"/>
                  <a:pt x="374284" y="93807"/>
                </a:cubicBezTo>
                <a:lnTo>
                  <a:pt x="373806" y="94284"/>
                </a:lnTo>
                <a:cubicBezTo>
                  <a:pt x="367112" y="98102"/>
                  <a:pt x="362808" y="104545"/>
                  <a:pt x="361852" y="111943"/>
                </a:cubicBezTo>
                <a:cubicBezTo>
                  <a:pt x="360657" y="119102"/>
                  <a:pt x="363286" y="126499"/>
                  <a:pt x="368785" y="131988"/>
                </a:cubicBezTo>
                <a:lnTo>
                  <a:pt x="370220" y="133420"/>
                </a:lnTo>
                <a:cubicBezTo>
                  <a:pt x="375957" y="139147"/>
                  <a:pt x="385042" y="142726"/>
                  <a:pt x="393649" y="142726"/>
                </a:cubicBezTo>
                <a:cubicBezTo>
                  <a:pt x="394605" y="142726"/>
                  <a:pt x="395561" y="142726"/>
                  <a:pt x="396279" y="142726"/>
                </a:cubicBezTo>
                <a:lnTo>
                  <a:pt x="407515" y="141533"/>
                </a:lnTo>
                <a:cubicBezTo>
                  <a:pt x="395561" y="148931"/>
                  <a:pt x="380261" y="155612"/>
                  <a:pt x="361613" y="161101"/>
                </a:cubicBezTo>
                <a:cubicBezTo>
                  <a:pt x="356114" y="127215"/>
                  <a:pt x="347268" y="96909"/>
                  <a:pt x="336032" y="72330"/>
                </a:cubicBezTo>
                <a:close/>
                <a:moveTo>
                  <a:pt x="272241" y="57299"/>
                </a:moveTo>
                <a:cubicBezTo>
                  <a:pt x="285151" y="58015"/>
                  <a:pt x="298300" y="59923"/>
                  <a:pt x="310732" y="63263"/>
                </a:cubicBezTo>
                <a:cubicBezTo>
                  <a:pt x="325076" y="88075"/>
                  <a:pt x="336791" y="123145"/>
                  <a:pt x="343724" y="165849"/>
                </a:cubicBezTo>
                <a:cubicBezTo>
                  <a:pt x="322446" y="170621"/>
                  <a:pt x="297822" y="173722"/>
                  <a:pt x="272241" y="174438"/>
                </a:cubicBezTo>
                <a:close/>
                <a:moveTo>
                  <a:pt x="253118" y="57017"/>
                </a:moveTo>
                <a:lnTo>
                  <a:pt x="253118" y="174438"/>
                </a:lnTo>
                <a:cubicBezTo>
                  <a:pt x="221332" y="173961"/>
                  <a:pt x="199345" y="170858"/>
                  <a:pt x="177119" y="165846"/>
                </a:cubicBezTo>
                <a:cubicBezTo>
                  <a:pt x="184050" y="123126"/>
                  <a:pt x="195521" y="88282"/>
                  <a:pt x="209861" y="63461"/>
                </a:cubicBezTo>
                <a:cubicBezTo>
                  <a:pt x="223483" y="59881"/>
                  <a:pt x="237345" y="57494"/>
                  <a:pt x="253118" y="57017"/>
                </a:cubicBezTo>
                <a:close/>
                <a:moveTo>
                  <a:pt x="253128" y="0"/>
                </a:moveTo>
                <a:cubicBezTo>
                  <a:pt x="316708" y="0"/>
                  <a:pt x="377899" y="24107"/>
                  <a:pt x="424509" y="66832"/>
                </a:cubicBezTo>
                <a:lnTo>
                  <a:pt x="436699" y="45350"/>
                </a:lnTo>
                <a:cubicBezTo>
                  <a:pt x="438611" y="42009"/>
                  <a:pt x="441958" y="40099"/>
                  <a:pt x="445782" y="40099"/>
                </a:cubicBezTo>
                <a:cubicBezTo>
                  <a:pt x="448411" y="40099"/>
                  <a:pt x="451041" y="41054"/>
                  <a:pt x="453192" y="43202"/>
                </a:cubicBezTo>
                <a:lnTo>
                  <a:pt x="459168" y="48931"/>
                </a:lnTo>
                <a:cubicBezTo>
                  <a:pt x="462036" y="52034"/>
                  <a:pt x="463709" y="56807"/>
                  <a:pt x="463231" y="60865"/>
                </a:cubicBezTo>
                <a:lnTo>
                  <a:pt x="461080" y="82585"/>
                </a:lnTo>
                <a:lnTo>
                  <a:pt x="517251" y="138677"/>
                </a:lnTo>
                <a:lnTo>
                  <a:pt x="553582" y="79005"/>
                </a:lnTo>
                <a:cubicBezTo>
                  <a:pt x="555973" y="74948"/>
                  <a:pt x="560036" y="72561"/>
                  <a:pt x="564578" y="72561"/>
                </a:cubicBezTo>
                <a:cubicBezTo>
                  <a:pt x="567924" y="72561"/>
                  <a:pt x="571270" y="73993"/>
                  <a:pt x="573900" y="76618"/>
                </a:cubicBezTo>
                <a:lnTo>
                  <a:pt x="578441" y="80915"/>
                </a:lnTo>
                <a:cubicBezTo>
                  <a:pt x="582983" y="85450"/>
                  <a:pt x="584895" y="93326"/>
                  <a:pt x="582983" y="99532"/>
                </a:cubicBezTo>
                <a:lnTo>
                  <a:pt x="558841" y="180208"/>
                </a:lnTo>
                <a:lnTo>
                  <a:pt x="592544" y="214102"/>
                </a:lnTo>
                <a:cubicBezTo>
                  <a:pt x="605451" y="226752"/>
                  <a:pt x="601388" y="246324"/>
                  <a:pt x="589914" y="258020"/>
                </a:cubicBezTo>
                <a:lnTo>
                  <a:pt x="589675" y="258497"/>
                </a:lnTo>
                <a:cubicBezTo>
                  <a:pt x="583461" y="264464"/>
                  <a:pt x="575812" y="267567"/>
                  <a:pt x="568402" y="267567"/>
                </a:cubicBezTo>
                <a:cubicBezTo>
                  <a:pt x="560753" y="267567"/>
                  <a:pt x="553582" y="264464"/>
                  <a:pt x="547846" y="258736"/>
                </a:cubicBezTo>
                <a:lnTo>
                  <a:pt x="515338" y="226275"/>
                </a:lnTo>
                <a:lnTo>
                  <a:pt x="430724" y="251575"/>
                </a:lnTo>
                <a:cubicBezTo>
                  <a:pt x="429289" y="252053"/>
                  <a:pt x="427616" y="252291"/>
                  <a:pt x="425943" y="252291"/>
                </a:cubicBezTo>
                <a:cubicBezTo>
                  <a:pt x="420924" y="252291"/>
                  <a:pt x="415665" y="250143"/>
                  <a:pt x="412319" y="246802"/>
                </a:cubicBezTo>
                <a:lnTo>
                  <a:pt x="407777" y="242267"/>
                </a:lnTo>
                <a:cubicBezTo>
                  <a:pt x="404909" y="239402"/>
                  <a:pt x="403475" y="235583"/>
                  <a:pt x="403953" y="231526"/>
                </a:cubicBezTo>
                <a:cubicBezTo>
                  <a:pt x="404431" y="227707"/>
                  <a:pt x="406821" y="224365"/>
                  <a:pt x="410167" y="222217"/>
                </a:cubicBezTo>
                <a:lnTo>
                  <a:pt x="473031" y="184027"/>
                </a:lnTo>
                <a:lnTo>
                  <a:pt x="418294" y="129368"/>
                </a:lnTo>
                <a:lnTo>
                  <a:pt x="392001" y="131994"/>
                </a:lnTo>
                <a:cubicBezTo>
                  <a:pt x="391762" y="131994"/>
                  <a:pt x="391284" y="131994"/>
                  <a:pt x="390806" y="131994"/>
                </a:cubicBezTo>
                <a:cubicBezTo>
                  <a:pt x="386982" y="131994"/>
                  <a:pt x="382918" y="130323"/>
                  <a:pt x="380289" y="127697"/>
                </a:cubicBezTo>
                <a:lnTo>
                  <a:pt x="374314" y="121730"/>
                </a:lnTo>
                <a:cubicBezTo>
                  <a:pt x="371923" y="119582"/>
                  <a:pt x="370967" y="116240"/>
                  <a:pt x="371445" y="113137"/>
                </a:cubicBezTo>
                <a:cubicBezTo>
                  <a:pt x="371684" y="110034"/>
                  <a:pt x="373596" y="107170"/>
                  <a:pt x="376465" y="105499"/>
                </a:cubicBezTo>
                <a:lnTo>
                  <a:pt x="402997" y="90462"/>
                </a:lnTo>
                <a:cubicBezTo>
                  <a:pt x="362362" y="52988"/>
                  <a:pt x="308582" y="31745"/>
                  <a:pt x="253128" y="31745"/>
                </a:cubicBezTo>
                <a:cubicBezTo>
                  <a:pt x="131225" y="31745"/>
                  <a:pt x="31790" y="130800"/>
                  <a:pt x="31790" y="252769"/>
                </a:cubicBezTo>
                <a:cubicBezTo>
                  <a:pt x="31790" y="337264"/>
                  <a:pt x="81269" y="415553"/>
                  <a:pt x="157518" y="452072"/>
                </a:cubicBezTo>
                <a:cubicBezTo>
                  <a:pt x="165405" y="455891"/>
                  <a:pt x="168752" y="465438"/>
                  <a:pt x="164927" y="473315"/>
                </a:cubicBezTo>
                <a:cubicBezTo>
                  <a:pt x="162298" y="479043"/>
                  <a:pt x="156562" y="482385"/>
                  <a:pt x="150586" y="482385"/>
                </a:cubicBezTo>
                <a:cubicBezTo>
                  <a:pt x="148196" y="482385"/>
                  <a:pt x="145805" y="481669"/>
                  <a:pt x="143654" y="480714"/>
                </a:cubicBezTo>
                <a:cubicBezTo>
                  <a:pt x="56410" y="438944"/>
                  <a:pt x="0" y="349437"/>
                  <a:pt x="0" y="252769"/>
                </a:cubicBezTo>
                <a:cubicBezTo>
                  <a:pt x="0" y="113376"/>
                  <a:pt x="113537" y="0"/>
                  <a:pt x="253128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3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iṥlîde">
            <a:extLst>
              <a:ext uri="{FF2B5EF4-FFF2-40B4-BE49-F238E27FC236}">
                <a16:creationId xmlns:a16="http://schemas.microsoft.com/office/drawing/2014/main" id="{A41C76BE-5262-4E55-9E97-928A6CC87498}"/>
              </a:ext>
            </a:extLst>
          </p:cNvPr>
          <p:cNvSpPr/>
          <p:nvPr/>
        </p:nvSpPr>
        <p:spPr>
          <a:xfrm>
            <a:off x="4860295" y="2192667"/>
            <a:ext cx="186252" cy="213397"/>
          </a:xfrm>
          <a:custGeom>
            <a:avLst/>
            <a:gdLst>
              <a:gd name="T0" fmla="*/ 167 w 333"/>
              <a:gd name="T1" fmla="*/ 0 h 382"/>
              <a:gd name="T2" fmla="*/ 0 w 333"/>
              <a:gd name="T3" fmla="*/ 167 h 382"/>
              <a:gd name="T4" fmla="*/ 87 w 333"/>
              <a:gd name="T5" fmla="*/ 313 h 382"/>
              <a:gd name="T6" fmla="*/ 85 w 333"/>
              <a:gd name="T7" fmla="*/ 382 h 382"/>
              <a:gd name="T8" fmla="*/ 163 w 333"/>
              <a:gd name="T9" fmla="*/ 333 h 382"/>
              <a:gd name="T10" fmla="*/ 167 w 333"/>
              <a:gd name="T11" fmla="*/ 333 h 382"/>
              <a:gd name="T12" fmla="*/ 333 w 333"/>
              <a:gd name="T13" fmla="*/ 167 h 382"/>
              <a:gd name="T14" fmla="*/ 167 w 333"/>
              <a:gd name="T15" fmla="*/ 0 h 382"/>
              <a:gd name="T16" fmla="*/ 159 w 333"/>
              <a:gd name="T17" fmla="*/ 267 h 382"/>
              <a:gd name="T18" fmla="*/ 134 w 333"/>
              <a:gd name="T19" fmla="*/ 241 h 382"/>
              <a:gd name="T20" fmla="*/ 159 w 333"/>
              <a:gd name="T21" fmla="*/ 216 h 382"/>
              <a:gd name="T22" fmla="*/ 185 w 333"/>
              <a:gd name="T23" fmla="*/ 241 h 382"/>
              <a:gd name="T24" fmla="*/ 159 w 333"/>
              <a:gd name="T25" fmla="*/ 267 h 382"/>
              <a:gd name="T26" fmla="*/ 193 w 333"/>
              <a:gd name="T27" fmla="*/ 162 h 382"/>
              <a:gd name="T28" fmla="*/ 179 w 333"/>
              <a:gd name="T29" fmla="*/ 197 h 382"/>
              <a:gd name="T30" fmla="*/ 179 w 333"/>
              <a:gd name="T31" fmla="*/ 203 h 382"/>
              <a:gd name="T32" fmla="*/ 142 w 333"/>
              <a:gd name="T33" fmla="*/ 203 h 382"/>
              <a:gd name="T34" fmla="*/ 141 w 333"/>
              <a:gd name="T35" fmla="*/ 195 h 382"/>
              <a:gd name="T36" fmla="*/ 158 w 333"/>
              <a:gd name="T37" fmla="*/ 151 h 382"/>
              <a:gd name="T38" fmla="*/ 174 w 333"/>
              <a:gd name="T39" fmla="*/ 122 h 382"/>
              <a:gd name="T40" fmla="*/ 154 w 333"/>
              <a:gd name="T41" fmla="*/ 105 h 382"/>
              <a:gd name="T42" fmla="*/ 126 w 333"/>
              <a:gd name="T43" fmla="*/ 113 h 382"/>
              <a:gd name="T44" fmla="*/ 116 w 333"/>
              <a:gd name="T45" fmla="*/ 83 h 382"/>
              <a:gd name="T46" fmla="*/ 163 w 333"/>
              <a:gd name="T47" fmla="*/ 71 h 382"/>
              <a:gd name="T48" fmla="*/ 217 w 333"/>
              <a:gd name="T49" fmla="*/ 115 h 382"/>
              <a:gd name="T50" fmla="*/ 193 w 333"/>
              <a:gd name="T51" fmla="*/ 162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3" h="382">
                <a:moveTo>
                  <a:pt x="167" y="0"/>
                </a:moveTo>
                <a:cubicBezTo>
                  <a:pt x="75" y="0"/>
                  <a:pt x="0" y="75"/>
                  <a:pt x="0" y="167"/>
                </a:cubicBezTo>
                <a:cubicBezTo>
                  <a:pt x="0" y="230"/>
                  <a:pt x="35" y="284"/>
                  <a:pt x="87" y="313"/>
                </a:cubicBezTo>
                <a:lnTo>
                  <a:pt x="85" y="382"/>
                </a:lnTo>
                <a:lnTo>
                  <a:pt x="163" y="333"/>
                </a:lnTo>
                <a:cubicBezTo>
                  <a:pt x="164" y="333"/>
                  <a:pt x="166" y="333"/>
                  <a:pt x="167" y="333"/>
                </a:cubicBezTo>
                <a:cubicBezTo>
                  <a:pt x="259" y="333"/>
                  <a:pt x="333" y="259"/>
                  <a:pt x="333" y="167"/>
                </a:cubicBezTo>
                <a:cubicBezTo>
                  <a:pt x="333" y="75"/>
                  <a:pt x="259" y="0"/>
                  <a:pt x="167" y="0"/>
                </a:cubicBezTo>
                <a:close/>
                <a:moveTo>
                  <a:pt x="159" y="267"/>
                </a:moveTo>
                <a:cubicBezTo>
                  <a:pt x="144" y="267"/>
                  <a:pt x="134" y="256"/>
                  <a:pt x="134" y="241"/>
                </a:cubicBezTo>
                <a:cubicBezTo>
                  <a:pt x="134" y="226"/>
                  <a:pt x="145" y="216"/>
                  <a:pt x="159" y="216"/>
                </a:cubicBezTo>
                <a:cubicBezTo>
                  <a:pt x="175" y="216"/>
                  <a:pt x="184" y="226"/>
                  <a:pt x="185" y="241"/>
                </a:cubicBezTo>
                <a:cubicBezTo>
                  <a:pt x="185" y="256"/>
                  <a:pt x="175" y="267"/>
                  <a:pt x="159" y="267"/>
                </a:cubicBezTo>
                <a:close/>
                <a:moveTo>
                  <a:pt x="193" y="162"/>
                </a:moveTo>
                <a:cubicBezTo>
                  <a:pt x="183" y="174"/>
                  <a:pt x="179" y="185"/>
                  <a:pt x="179" y="197"/>
                </a:cubicBezTo>
                <a:lnTo>
                  <a:pt x="179" y="203"/>
                </a:lnTo>
                <a:lnTo>
                  <a:pt x="142" y="203"/>
                </a:lnTo>
                <a:lnTo>
                  <a:pt x="141" y="195"/>
                </a:lnTo>
                <a:cubicBezTo>
                  <a:pt x="140" y="181"/>
                  <a:pt x="145" y="166"/>
                  <a:pt x="158" y="151"/>
                </a:cubicBezTo>
                <a:cubicBezTo>
                  <a:pt x="167" y="140"/>
                  <a:pt x="174" y="131"/>
                  <a:pt x="174" y="122"/>
                </a:cubicBezTo>
                <a:cubicBezTo>
                  <a:pt x="174" y="112"/>
                  <a:pt x="168" y="106"/>
                  <a:pt x="154" y="105"/>
                </a:cubicBezTo>
                <a:cubicBezTo>
                  <a:pt x="144" y="105"/>
                  <a:pt x="133" y="108"/>
                  <a:pt x="126" y="113"/>
                </a:cubicBezTo>
                <a:lnTo>
                  <a:pt x="116" y="83"/>
                </a:lnTo>
                <a:cubicBezTo>
                  <a:pt x="126" y="77"/>
                  <a:pt x="143" y="71"/>
                  <a:pt x="163" y="71"/>
                </a:cubicBezTo>
                <a:cubicBezTo>
                  <a:pt x="200" y="71"/>
                  <a:pt x="217" y="92"/>
                  <a:pt x="217" y="115"/>
                </a:cubicBezTo>
                <a:cubicBezTo>
                  <a:pt x="217" y="136"/>
                  <a:pt x="204" y="150"/>
                  <a:pt x="193" y="162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4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íṣļîdè">
            <a:extLst>
              <a:ext uri="{FF2B5EF4-FFF2-40B4-BE49-F238E27FC236}">
                <a16:creationId xmlns:a16="http://schemas.microsoft.com/office/drawing/2014/main" id="{FB04C82C-EB69-420E-AA17-C34FE0A50E42}"/>
              </a:ext>
            </a:extLst>
          </p:cNvPr>
          <p:cNvSpPr/>
          <p:nvPr/>
        </p:nvSpPr>
        <p:spPr>
          <a:xfrm>
            <a:off x="5189859" y="2728052"/>
            <a:ext cx="213397" cy="207635"/>
          </a:xfrm>
          <a:custGeom>
            <a:avLst/>
            <a:gdLst>
              <a:gd name="connsiteX0" fmla="*/ 273512 w 601147"/>
              <a:gd name="connsiteY0" fmla="*/ 584635 h 584917"/>
              <a:gd name="connsiteX1" fmla="*/ 273513 w 601147"/>
              <a:gd name="connsiteY1" fmla="*/ 584635 h 584917"/>
              <a:gd name="connsiteX2" fmla="*/ 273583 w 601147"/>
              <a:gd name="connsiteY2" fmla="*/ 584635 h 584917"/>
              <a:gd name="connsiteX3" fmla="*/ 273583 w 601147"/>
              <a:gd name="connsiteY3" fmla="*/ 584917 h 584917"/>
              <a:gd name="connsiteX4" fmla="*/ 273512 w 601147"/>
              <a:gd name="connsiteY4" fmla="*/ 584917 h 584917"/>
              <a:gd name="connsiteX5" fmla="*/ 509977 w 601147"/>
              <a:gd name="connsiteY5" fmla="*/ 386927 h 584917"/>
              <a:gd name="connsiteX6" fmla="*/ 441599 w 601147"/>
              <a:gd name="connsiteY6" fmla="*/ 411333 h 584917"/>
              <a:gd name="connsiteX7" fmla="*/ 441599 w 601147"/>
              <a:gd name="connsiteY7" fmla="*/ 471114 h 584917"/>
              <a:gd name="connsiteX8" fmla="*/ 509977 w 601147"/>
              <a:gd name="connsiteY8" fmla="*/ 558592 h 584917"/>
              <a:gd name="connsiteX9" fmla="*/ 509977 w 601147"/>
              <a:gd name="connsiteY9" fmla="*/ 356214 h 584917"/>
              <a:gd name="connsiteX10" fmla="*/ 601147 w 601147"/>
              <a:gd name="connsiteY10" fmla="*/ 385008 h 584917"/>
              <a:gd name="connsiteX11" fmla="*/ 601147 w 601147"/>
              <a:gd name="connsiteY11" fmla="*/ 471114 h 584917"/>
              <a:gd name="connsiteX12" fmla="*/ 509977 w 601147"/>
              <a:gd name="connsiteY12" fmla="*/ 584917 h 584917"/>
              <a:gd name="connsiteX13" fmla="*/ 418806 w 601147"/>
              <a:gd name="connsiteY13" fmla="*/ 471114 h 584917"/>
              <a:gd name="connsiteX14" fmla="*/ 418806 w 601147"/>
              <a:gd name="connsiteY14" fmla="*/ 385008 h 584917"/>
              <a:gd name="connsiteX15" fmla="*/ 509977 w 601147"/>
              <a:gd name="connsiteY15" fmla="*/ 356214 h 584917"/>
              <a:gd name="connsiteX16" fmla="*/ 273513 w 601147"/>
              <a:gd name="connsiteY16" fmla="*/ 0 h 584917"/>
              <a:gd name="connsiteX17" fmla="*/ 424549 w 601147"/>
              <a:gd name="connsiteY17" fmla="*/ 150820 h 584917"/>
              <a:gd name="connsiteX18" fmla="*/ 341067 w 601147"/>
              <a:gd name="connsiteY18" fmla="*/ 308771 h 584917"/>
              <a:gd name="connsiteX19" fmla="*/ 453383 w 601147"/>
              <a:gd name="connsiteY19" fmla="*/ 364163 h 584917"/>
              <a:gd name="connsiteX20" fmla="*/ 427570 w 601147"/>
              <a:gd name="connsiteY20" fmla="*/ 363889 h 584917"/>
              <a:gd name="connsiteX21" fmla="*/ 395989 w 601147"/>
              <a:gd name="connsiteY21" fmla="*/ 351000 h 584917"/>
              <a:gd name="connsiteX22" fmla="*/ 395989 w 601147"/>
              <a:gd name="connsiteY22" fmla="*/ 471108 h 584917"/>
              <a:gd name="connsiteX23" fmla="*/ 449264 w 601147"/>
              <a:gd name="connsiteY23" fmla="*/ 570376 h 584917"/>
              <a:gd name="connsiteX24" fmla="*/ 273513 w 601147"/>
              <a:gd name="connsiteY24" fmla="*/ 584635 h 584917"/>
              <a:gd name="connsiteX25" fmla="*/ 350129 w 601147"/>
              <a:gd name="connsiteY25" fmla="*/ 508402 h 584917"/>
              <a:gd name="connsiteX26" fmla="*/ 285595 w 601147"/>
              <a:gd name="connsiteY26" fmla="*/ 352646 h 584917"/>
              <a:gd name="connsiteX27" fmla="*/ 286419 w 601147"/>
              <a:gd name="connsiteY27" fmla="*/ 352646 h 584917"/>
              <a:gd name="connsiteX28" fmla="*/ 311409 w 601147"/>
              <a:gd name="connsiteY28" fmla="*/ 323853 h 584917"/>
              <a:gd name="connsiteX29" fmla="*/ 273513 w 601147"/>
              <a:gd name="connsiteY29" fmla="*/ 330708 h 584917"/>
              <a:gd name="connsiteX30" fmla="*/ 235616 w 601147"/>
              <a:gd name="connsiteY30" fmla="*/ 323853 h 584917"/>
              <a:gd name="connsiteX31" fmla="*/ 260880 w 601147"/>
              <a:gd name="connsiteY31" fmla="*/ 352646 h 584917"/>
              <a:gd name="connsiteX32" fmla="*/ 261430 w 601147"/>
              <a:gd name="connsiteY32" fmla="*/ 352646 h 584917"/>
              <a:gd name="connsiteX33" fmla="*/ 196896 w 601147"/>
              <a:gd name="connsiteY33" fmla="*/ 508402 h 584917"/>
              <a:gd name="connsiteX34" fmla="*/ 273513 w 601147"/>
              <a:gd name="connsiteY34" fmla="*/ 584635 h 584917"/>
              <a:gd name="connsiteX35" fmla="*/ 0 w 601147"/>
              <a:gd name="connsiteY35" fmla="*/ 517451 h 584917"/>
              <a:gd name="connsiteX36" fmla="*/ 205958 w 601147"/>
              <a:gd name="connsiteY36" fmla="*/ 308771 h 584917"/>
              <a:gd name="connsiteX37" fmla="*/ 122476 w 601147"/>
              <a:gd name="connsiteY37" fmla="*/ 150820 h 584917"/>
              <a:gd name="connsiteX38" fmla="*/ 273513 w 601147"/>
              <a:gd name="connsiteY38" fmla="*/ 0 h 584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01147" h="584917">
                <a:moveTo>
                  <a:pt x="273512" y="584635"/>
                </a:moveTo>
                <a:lnTo>
                  <a:pt x="273513" y="584635"/>
                </a:lnTo>
                <a:lnTo>
                  <a:pt x="273583" y="584635"/>
                </a:lnTo>
                <a:lnTo>
                  <a:pt x="273583" y="584917"/>
                </a:lnTo>
                <a:lnTo>
                  <a:pt x="273512" y="584917"/>
                </a:lnTo>
                <a:close/>
                <a:moveTo>
                  <a:pt x="509977" y="386927"/>
                </a:moveTo>
                <a:cubicBezTo>
                  <a:pt x="484163" y="406671"/>
                  <a:pt x="459448" y="411333"/>
                  <a:pt x="441599" y="411333"/>
                </a:cubicBezTo>
                <a:lnTo>
                  <a:pt x="441599" y="471114"/>
                </a:lnTo>
                <a:cubicBezTo>
                  <a:pt x="441599" y="509505"/>
                  <a:pt x="484438" y="543235"/>
                  <a:pt x="509977" y="558592"/>
                </a:cubicBezTo>
                <a:close/>
                <a:moveTo>
                  <a:pt x="509977" y="356214"/>
                </a:moveTo>
                <a:cubicBezTo>
                  <a:pt x="555562" y="403929"/>
                  <a:pt x="601147" y="385008"/>
                  <a:pt x="601147" y="385008"/>
                </a:cubicBezTo>
                <a:lnTo>
                  <a:pt x="601147" y="471114"/>
                </a:lnTo>
                <a:cubicBezTo>
                  <a:pt x="601147" y="539396"/>
                  <a:pt x="509977" y="584917"/>
                  <a:pt x="509977" y="584917"/>
                </a:cubicBezTo>
                <a:cubicBezTo>
                  <a:pt x="509977" y="584917"/>
                  <a:pt x="418806" y="539396"/>
                  <a:pt x="418806" y="471114"/>
                </a:cubicBezTo>
                <a:lnTo>
                  <a:pt x="418806" y="385008"/>
                </a:lnTo>
                <a:cubicBezTo>
                  <a:pt x="418806" y="385008"/>
                  <a:pt x="464391" y="403929"/>
                  <a:pt x="509977" y="356214"/>
                </a:cubicBezTo>
                <a:close/>
                <a:moveTo>
                  <a:pt x="273513" y="0"/>
                </a:moveTo>
                <a:cubicBezTo>
                  <a:pt x="356994" y="0"/>
                  <a:pt x="424549" y="67458"/>
                  <a:pt x="424549" y="150820"/>
                </a:cubicBezTo>
                <a:cubicBezTo>
                  <a:pt x="424549" y="210052"/>
                  <a:pt x="390497" y="275590"/>
                  <a:pt x="341067" y="308771"/>
                </a:cubicBezTo>
                <a:cubicBezTo>
                  <a:pt x="383357" y="319465"/>
                  <a:pt x="421528" y="339483"/>
                  <a:pt x="453383" y="364163"/>
                </a:cubicBezTo>
                <a:cubicBezTo>
                  <a:pt x="438280" y="367454"/>
                  <a:pt x="427570" y="363889"/>
                  <a:pt x="427570" y="363889"/>
                </a:cubicBezTo>
                <a:lnTo>
                  <a:pt x="395989" y="351000"/>
                </a:lnTo>
                <a:lnTo>
                  <a:pt x="395989" y="471108"/>
                </a:lnTo>
                <a:cubicBezTo>
                  <a:pt x="395989" y="513338"/>
                  <a:pt x="422901" y="547341"/>
                  <a:pt x="449264" y="570376"/>
                </a:cubicBezTo>
                <a:cubicBezTo>
                  <a:pt x="399559" y="579973"/>
                  <a:pt x="336673" y="584635"/>
                  <a:pt x="273513" y="584635"/>
                </a:cubicBezTo>
                <a:lnTo>
                  <a:pt x="350129" y="508402"/>
                </a:lnTo>
                <a:lnTo>
                  <a:pt x="285595" y="352646"/>
                </a:lnTo>
                <a:lnTo>
                  <a:pt x="286419" y="352646"/>
                </a:lnTo>
                <a:lnTo>
                  <a:pt x="311409" y="323853"/>
                </a:lnTo>
                <a:cubicBezTo>
                  <a:pt x="299326" y="328240"/>
                  <a:pt x="286694" y="330708"/>
                  <a:pt x="273513" y="330708"/>
                </a:cubicBezTo>
                <a:cubicBezTo>
                  <a:pt x="260331" y="330708"/>
                  <a:pt x="247699" y="328240"/>
                  <a:pt x="235616" y="323853"/>
                </a:cubicBezTo>
                <a:lnTo>
                  <a:pt x="260880" y="352646"/>
                </a:lnTo>
                <a:lnTo>
                  <a:pt x="261430" y="352646"/>
                </a:lnTo>
                <a:lnTo>
                  <a:pt x="196896" y="508402"/>
                </a:lnTo>
                <a:lnTo>
                  <a:pt x="273513" y="584635"/>
                </a:lnTo>
                <a:cubicBezTo>
                  <a:pt x="136756" y="584635"/>
                  <a:pt x="0" y="562423"/>
                  <a:pt x="0" y="517451"/>
                </a:cubicBezTo>
                <a:cubicBezTo>
                  <a:pt x="0" y="441218"/>
                  <a:pt x="87601" y="338661"/>
                  <a:pt x="205958" y="308771"/>
                </a:cubicBezTo>
                <a:cubicBezTo>
                  <a:pt x="156528" y="275590"/>
                  <a:pt x="122476" y="210052"/>
                  <a:pt x="122476" y="150820"/>
                </a:cubicBezTo>
                <a:cubicBezTo>
                  <a:pt x="122476" y="67458"/>
                  <a:pt x="190031" y="0"/>
                  <a:pt x="273513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4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îš1íḋê">
            <a:extLst>
              <a:ext uri="{FF2B5EF4-FFF2-40B4-BE49-F238E27FC236}">
                <a16:creationId xmlns:a16="http://schemas.microsoft.com/office/drawing/2014/main" id="{F23F3196-87DA-42A5-AB06-CF78F4766A07}"/>
              </a:ext>
            </a:extLst>
          </p:cNvPr>
          <p:cNvSpPr/>
          <p:nvPr/>
        </p:nvSpPr>
        <p:spPr>
          <a:xfrm>
            <a:off x="3770482" y="2725325"/>
            <a:ext cx="213397" cy="213088"/>
          </a:xfrm>
          <a:custGeom>
            <a:avLst/>
            <a:gdLst>
              <a:gd name="connsiteX0" fmla="*/ 96718 w 607590"/>
              <a:gd name="connsiteY0" fmla="*/ 353867 h 606712"/>
              <a:gd name="connsiteX1" fmla="*/ 56131 w 607590"/>
              <a:gd name="connsiteY1" fmla="*/ 556143 h 606712"/>
              <a:gd name="connsiteX2" fmla="*/ 551459 w 607590"/>
              <a:gd name="connsiteY2" fmla="*/ 556143 h 606712"/>
              <a:gd name="connsiteX3" fmla="*/ 510872 w 607590"/>
              <a:gd name="connsiteY3" fmla="*/ 353867 h 606712"/>
              <a:gd name="connsiteX4" fmla="*/ 401570 w 607590"/>
              <a:gd name="connsiteY4" fmla="*/ 353867 h 606712"/>
              <a:gd name="connsiteX5" fmla="*/ 388664 w 607590"/>
              <a:gd name="connsiteY5" fmla="*/ 375108 h 606712"/>
              <a:gd name="connsiteX6" fmla="*/ 372198 w 607590"/>
              <a:gd name="connsiteY6" fmla="*/ 403459 h 606712"/>
              <a:gd name="connsiteX7" fmla="*/ 366679 w 607590"/>
              <a:gd name="connsiteY7" fmla="*/ 413323 h 606712"/>
              <a:gd name="connsiteX8" fmla="*/ 348255 w 607590"/>
              <a:gd name="connsiteY8" fmla="*/ 447984 h 606712"/>
              <a:gd name="connsiteX9" fmla="*/ 326448 w 607590"/>
              <a:gd name="connsiteY9" fmla="*/ 491621 h 606712"/>
              <a:gd name="connsiteX10" fmla="*/ 303751 w 607590"/>
              <a:gd name="connsiteY10" fmla="*/ 505574 h 606712"/>
              <a:gd name="connsiteX11" fmla="*/ 281143 w 607590"/>
              <a:gd name="connsiteY11" fmla="*/ 491621 h 606712"/>
              <a:gd name="connsiteX12" fmla="*/ 270817 w 607590"/>
              <a:gd name="connsiteY12" fmla="*/ 471002 h 606712"/>
              <a:gd name="connsiteX13" fmla="*/ 253372 w 607590"/>
              <a:gd name="connsiteY13" fmla="*/ 436697 h 606712"/>
              <a:gd name="connsiteX14" fmla="*/ 208245 w 607590"/>
              <a:gd name="connsiteY14" fmla="*/ 354312 h 606712"/>
              <a:gd name="connsiteX15" fmla="*/ 208067 w 607590"/>
              <a:gd name="connsiteY15" fmla="*/ 353867 h 606712"/>
              <a:gd name="connsiteX16" fmla="*/ 303795 w 607590"/>
              <a:gd name="connsiteY16" fmla="*/ 151706 h 606712"/>
              <a:gd name="connsiteX17" fmla="*/ 329093 w 607590"/>
              <a:gd name="connsiteY17" fmla="*/ 176969 h 606712"/>
              <a:gd name="connsiteX18" fmla="*/ 303795 w 607590"/>
              <a:gd name="connsiteY18" fmla="*/ 202232 h 606712"/>
              <a:gd name="connsiteX19" fmla="*/ 278497 w 607590"/>
              <a:gd name="connsiteY19" fmla="*/ 176969 h 606712"/>
              <a:gd name="connsiteX20" fmla="*/ 303795 w 607590"/>
              <a:gd name="connsiteY20" fmla="*/ 151706 h 606712"/>
              <a:gd name="connsiteX21" fmla="*/ 303751 w 607590"/>
              <a:gd name="connsiteY21" fmla="*/ 101111 h 606712"/>
              <a:gd name="connsiteX22" fmla="*/ 227827 w 607590"/>
              <a:gd name="connsiteY22" fmla="*/ 176920 h 606712"/>
              <a:gd name="connsiteX23" fmla="*/ 303751 w 607590"/>
              <a:gd name="connsiteY23" fmla="*/ 252818 h 606712"/>
              <a:gd name="connsiteX24" fmla="*/ 379763 w 607590"/>
              <a:gd name="connsiteY24" fmla="*/ 176920 h 606712"/>
              <a:gd name="connsiteX25" fmla="*/ 303751 w 607590"/>
              <a:gd name="connsiteY25" fmla="*/ 101111 h 606712"/>
              <a:gd name="connsiteX26" fmla="*/ 320727 w 607590"/>
              <a:gd name="connsiteY26" fmla="*/ 812 h 606712"/>
              <a:gd name="connsiteX27" fmla="*/ 421775 w 607590"/>
              <a:gd name="connsiteY27" fmla="*/ 44854 h 606712"/>
              <a:gd name="connsiteX28" fmla="*/ 480965 w 607590"/>
              <a:gd name="connsiteY28" fmla="*/ 176920 h 606712"/>
              <a:gd name="connsiteX29" fmla="*/ 453729 w 607590"/>
              <a:gd name="connsiteY29" fmla="*/ 271215 h 606712"/>
              <a:gd name="connsiteX30" fmla="*/ 439221 w 607590"/>
              <a:gd name="connsiteY30" fmla="*/ 293878 h 606712"/>
              <a:gd name="connsiteX31" fmla="*/ 433257 w 607590"/>
              <a:gd name="connsiteY31" fmla="*/ 303387 h 606712"/>
              <a:gd name="connsiteX32" fmla="*/ 531611 w 607590"/>
              <a:gd name="connsiteY32" fmla="*/ 303387 h 606712"/>
              <a:gd name="connsiteX33" fmla="*/ 556444 w 607590"/>
              <a:gd name="connsiteY33" fmla="*/ 323650 h 606712"/>
              <a:gd name="connsiteX34" fmla="*/ 607089 w 607590"/>
              <a:gd name="connsiteY34" fmla="*/ 576495 h 606712"/>
              <a:gd name="connsiteX35" fmla="*/ 601838 w 607590"/>
              <a:gd name="connsiteY35" fmla="*/ 597469 h 606712"/>
              <a:gd name="connsiteX36" fmla="*/ 582256 w 607590"/>
              <a:gd name="connsiteY36" fmla="*/ 606712 h 606712"/>
              <a:gd name="connsiteX37" fmla="*/ 25245 w 607590"/>
              <a:gd name="connsiteY37" fmla="*/ 606712 h 606712"/>
              <a:gd name="connsiteX38" fmla="*/ 5752 w 607590"/>
              <a:gd name="connsiteY38" fmla="*/ 597469 h 606712"/>
              <a:gd name="connsiteX39" fmla="*/ 501 w 607590"/>
              <a:gd name="connsiteY39" fmla="*/ 576495 h 606712"/>
              <a:gd name="connsiteX40" fmla="*/ 51146 w 607590"/>
              <a:gd name="connsiteY40" fmla="*/ 323650 h 606712"/>
              <a:gd name="connsiteX41" fmla="*/ 75890 w 607590"/>
              <a:gd name="connsiteY41" fmla="*/ 303387 h 606712"/>
              <a:gd name="connsiteX42" fmla="*/ 175846 w 607590"/>
              <a:gd name="connsiteY42" fmla="*/ 303387 h 606712"/>
              <a:gd name="connsiteX43" fmla="*/ 160982 w 607590"/>
              <a:gd name="connsiteY43" fmla="*/ 281613 h 606712"/>
              <a:gd name="connsiteX44" fmla="*/ 128316 w 607590"/>
              <a:gd name="connsiteY44" fmla="*/ 151769 h 606712"/>
              <a:gd name="connsiteX45" fmla="*/ 283101 w 607590"/>
              <a:gd name="connsiteY45" fmla="*/ 1218 h 606712"/>
              <a:gd name="connsiteX46" fmla="*/ 320727 w 607590"/>
              <a:gd name="connsiteY46" fmla="*/ 812 h 60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07590" h="606712">
                <a:moveTo>
                  <a:pt x="96718" y="353867"/>
                </a:moveTo>
                <a:lnTo>
                  <a:pt x="56131" y="556143"/>
                </a:lnTo>
                <a:lnTo>
                  <a:pt x="551459" y="556143"/>
                </a:lnTo>
                <a:lnTo>
                  <a:pt x="510872" y="353867"/>
                </a:lnTo>
                <a:lnTo>
                  <a:pt x="401570" y="353867"/>
                </a:lnTo>
                <a:cubicBezTo>
                  <a:pt x="397387" y="360710"/>
                  <a:pt x="393025" y="367820"/>
                  <a:pt x="388664" y="375108"/>
                </a:cubicBezTo>
                <a:cubicBezTo>
                  <a:pt x="383057" y="384528"/>
                  <a:pt x="377538" y="393949"/>
                  <a:pt x="372198" y="403459"/>
                </a:cubicBezTo>
                <a:cubicBezTo>
                  <a:pt x="370329" y="406747"/>
                  <a:pt x="368548" y="410035"/>
                  <a:pt x="366679" y="413323"/>
                </a:cubicBezTo>
                <a:cubicBezTo>
                  <a:pt x="360360" y="424788"/>
                  <a:pt x="354129" y="436342"/>
                  <a:pt x="348255" y="447984"/>
                </a:cubicBezTo>
                <a:lnTo>
                  <a:pt x="326448" y="491621"/>
                </a:lnTo>
                <a:cubicBezTo>
                  <a:pt x="322175" y="500153"/>
                  <a:pt x="313364" y="505574"/>
                  <a:pt x="303751" y="505574"/>
                </a:cubicBezTo>
                <a:cubicBezTo>
                  <a:pt x="294227" y="505574"/>
                  <a:pt x="285415" y="500153"/>
                  <a:pt x="281143" y="491621"/>
                </a:cubicBezTo>
                <a:lnTo>
                  <a:pt x="270817" y="471002"/>
                </a:lnTo>
                <a:cubicBezTo>
                  <a:pt x="265032" y="459449"/>
                  <a:pt x="259246" y="448162"/>
                  <a:pt x="253372" y="436697"/>
                </a:cubicBezTo>
                <a:cubicBezTo>
                  <a:pt x="239665" y="410035"/>
                  <a:pt x="224533" y="381862"/>
                  <a:pt x="208245" y="354312"/>
                </a:cubicBezTo>
                <a:cubicBezTo>
                  <a:pt x="208245" y="354223"/>
                  <a:pt x="208156" y="354045"/>
                  <a:pt x="208067" y="353867"/>
                </a:cubicBezTo>
                <a:close/>
                <a:moveTo>
                  <a:pt x="303795" y="151706"/>
                </a:moveTo>
                <a:cubicBezTo>
                  <a:pt x="317767" y="151706"/>
                  <a:pt x="329093" y="163017"/>
                  <a:pt x="329093" y="176969"/>
                </a:cubicBezTo>
                <a:cubicBezTo>
                  <a:pt x="329093" y="190921"/>
                  <a:pt x="317767" y="202232"/>
                  <a:pt x="303795" y="202232"/>
                </a:cubicBezTo>
                <a:cubicBezTo>
                  <a:pt x="289823" y="202232"/>
                  <a:pt x="278497" y="190921"/>
                  <a:pt x="278497" y="176969"/>
                </a:cubicBezTo>
                <a:cubicBezTo>
                  <a:pt x="278497" y="163017"/>
                  <a:pt x="289823" y="151706"/>
                  <a:pt x="303795" y="151706"/>
                </a:cubicBezTo>
                <a:close/>
                <a:moveTo>
                  <a:pt x="303751" y="101111"/>
                </a:moveTo>
                <a:cubicBezTo>
                  <a:pt x="261917" y="101111"/>
                  <a:pt x="227827" y="135150"/>
                  <a:pt x="227827" y="176920"/>
                </a:cubicBezTo>
                <a:cubicBezTo>
                  <a:pt x="227827" y="218780"/>
                  <a:pt x="261917" y="252818"/>
                  <a:pt x="303751" y="252818"/>
                </a:cubicBezTo>
                <a:cubicBezTo>
                  <a:pt x="345673" y="252818"/>
                  <a:pt x="379763" y="218780"/>
                  <a:pt x="379763" y="176920"/>
                </a:cubicBezTo>
                <a:cubicBezTo>
                  <a:pt x="379763" y="135150"/>
                  <a:pt x="345673" y="101111"/>
                  <a:pt x="303751" y="101111"/>
                </a:cubicBezTo>
                <a:close/>
                <a:moveTo>
                  <a:pt x="320727" y="812"/>
                </a:moveTo>
                <a:cubicBezTo>
                  <a:pt x="357990" y="4395"/>
                  <a:pt x="393537" y="19725"/>
                  <a:pt x="421775" y="44854"/>
                </a:cubicBezTo>
                <a:cubicBezTo>
                  <a:pt x="459425" y="78448"/>
                  <a:pt x="480965" y="126618"/>
                  <a:pt x="480965" y="176920"/>
                </a:cubicBezTo>
                <a:cubicBezTo>
                  <a:pt x="480965" y="210426"/>
                  <a:pt x="471530" y="242953"/>
                  <a:pt x="453729" y="271215"/>
                </a:cubicBezTo>
                <a:lnTo>
                  <a:pt x="439221" y="293878"/>
                </a:lnTo>
                <a:cubicBezTo>
                  <a:pt x="437262" y="296988"/>
                  <a:pt x="435215" y="300188"/>
                  <a:pt x="433257" y="303387"/>
                </a:cubicBezTo>
                <a:lnTo>
                  <a:pt x="531611" y="303387"/>
                </a:lnTo>
                <a:cubicBezTo>
                  <a:pt x="543716" y="303387"/>
                  <a:pt x="554129" y="311830"/>
                  <a:pt x="556444" y="323650"/>
                </a:cubicBezTo>
                <a:lnTo>
                  <a:pt x="607089" y="576495"/>
                </a:lnTo>
                <a:cubicBezTo>
                  <a:pt x="608602" y="583872"/>
                  <a:pt x="606644" y="591604"/>
                  <a:pt x="601838" y="597469"/>
                </a:cubicBezTo>
                <a:cubicBezTo>
                  <a:pt x="597031" y="603246"/>
                  <a:pt x="589911" y="606712"/>
                  <a:pt x="582256" y="606712"/>
                </a:cubicBezTo>
                <a:lnTo>
                  <a:pt x="25245" y="606712"/>
                </a:lnTo>
                <a:cubicBezTo>
                  <a:pt x="17679" y="606712"/>
                  <a:pt x="10559" y="603246"/>
                  <a:pt x="5752" y="597469"/>
                </a:cubicBezTo>
                <a:cubicBezTo>
                  <a:pt x="946" y="591604"/>
                  <a:pt x="-1012" y="583872"/>
                  <a:pt x="501" y="576495"/>
                </a:cubicBezTo>
                <a:lnTo>
                  <a:pt x="51146" y="323650"/>
                </a:lnTo>
                <a:cubicBezTo>
                  <a:pt x="53460" y="311830"/>
                  <a:pt x="63874" y="303387"/>
                  <a:pt x="75890" y="303387"/>
                </a:cubicBezTo>
                <a:lnTo>
                  <a:pt x="175846" y="303387"/>
                </a:lnTo>
                <a:cubicBezTo>
                  <a:pt x="170951" y="296099"/>
                  <a:pt x="166233" y="288634"/>
                  <a:pt x="160982" y="281613"/>
                </a:cubicBezTo>
                <a:cubicBezTo>
                  <a:pt x="133478" y="244286"/>
                  <a:pt x="121907" y="198250"/>
                  <a:pt x="128316" y="151769"/>
                </a:cubicBezTo>
                <a:cubicBezTo>
                  <a:pt x="139175" y="73472"/>
                  <a:pt x="204329" y="10105"/>
                  <a:pt x="283101" y="1218"/>
                </a:cubicBezTo>
                <a:cubicBezTo>
                  <a:pt x="295695" y="-271"/>
                  <a:pt x="308307" y="-382"/>
                  <a:pt x="320727" y="812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4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iSḻîďè">
            <a:extLst>
              <a:ext uri="{FF2B5EF4-FFF2-40B4-BE49-F238E27FC236}">
                <a16:creationId xmlns:a16="http://schemas.microsoft.com/office/drawing/2014/main" id="{87905B75-AE0F-4C78-B91A-68291C70A7C4}"/>
              </a:ext>
            </a:extLst>
          </p:cNvPr>
          <p:cNvSpPr/>
          <p:nvPr/>
        </p:nvSpPr>
        <p:spPr>
          <a:xfrm>
            <a:off x="4120718" y="3337004"/>
            <a:ext cx="203937" cy="213397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77669" h="604464">
                <a:moveTo>
                  <a:pt x="288905" y="148964"/>
                </a:moveTo>
                <a:cubicBezTo>
                  <a:pt x="373650" y="148964"/>
                  <a:pt x="442350" y="217584"/>
                  <a:pt x="442350" y="302232"/>
                </a:cubicBezTo>
                <a:cubicBezTo>
                  <a:pt x="442350" y="386880"/>
                  <a:pt x="373650" y="455500"/>
                  <a:pt x="288905" y="455500"/>
                </a:cubicBezTo>
                <a:cubicBezTo>
                  <a:pt x="204160" y="455500"/>
                  <a:pt x="135460" y="386880"/>
                  <a:pt x="135460" y="302232"/>
                </a:cubicBezTo>
                <a:cubicBezTo>
                  <a:pt x="135460" y="217584"/>
                  <a:pt x="204160" y="148964"/>
                  <a:pt x="288905" y="148964"/>
                </a:cubicBezTo>
                <a:close/>
                <a:moveTo>
                  <a:pt x="288883" y="109335"/>
                </a:moveTo>
                <a:cubicBezTo>
                  <a:pt x="182356" y="109335"/>
                  <a:pt x="95685" y="195871"/>
                  <a:pt x="95685" y="302232"/>
                </a:cubicBezTo>
                <a:cubicBezTo>
                  <a:pt x="95685" y="408593"/>
                  <a:pt x="182356" y="495129"/>
                  <a:pt x="288883" y="495129"/>
                </a:cubicBezTo>
                <a:cubicBezTo>
                  <a:pt x="395410" y="495129"/>
                  <a:pt x="482082" y="408593"/>
                  <a:pt x="482082" y="302232"/>
                </a:cubicBezTo>
                <a:cubicBezTo>
                  <a:pt x="482082" y="195871"/>
                  <a:pt x="395410" y="109335"/>
                  <a:pt x="288883" y="109335"/>
                </a:cubicBezTo>
                <a:close/>
                <a:moveTo>
                  <a:pt x="288883" y="0"/>
                </a:moveTo>
                <a:cubicBezTo>
                  <a:pt x="295336" y="0"/>
                  <a:pt x="301293" y="3073"/>
                  <a:pt x="305066" y="8327"/>
                </a:cubicBezTo>
                <a:lnTo>
                  <a:pt x="359570" y="85049"/>
                </a:lnTo>
                <a:lnTo>
                  <a:pt x="448724" y="55014"/>
                </a:lnTo>
                <a:cubicBezTo>
                  <a:pt x="454879" y="52933"/>
                  <a:pt x="461531" y="53924"/>
                  <a:pt x="466793" y="57691"/>
                </a:cubicBezTo>
                <a:cubicBezTo>
                  <a:pt x="471955" y="61457"/>
                  <a:pt x="475033" y="67603"/>
                  <a:pt x="474934" y="73947"/>
                </a:cubicBezTo>
                <a:lnTo>
                  <a:pt x="473842" y="168017"/>
                </a:lnTo>
                <a:lnTo>
                  <a:pt x="563789" y="196069"/>
                </a:lnTo>
                <a:cubicBezTo>
                  <a:pt x="569944" y="197953"/>
                  <a:pt x="574710" y="202711"/>
                  <a:pt x="576695" y="208856"/>
                </a:cubicBezTo>
                <a:cubicBezTo>
                  <a:pt x="578681" y="214903"/>
                  <a:pt x="577589" y="221643"/>
                  <a:pt x="573816" y="226798"/>
                </a:cubicBezTo>
                <a:lnTo>
                  <a:pt x="517525" y="302232"/>
                </a:lnTo>
                <a:lnTo>
                  <a:pt x="573816" y="377666"/>
                </a:lnTo>
                <a:cubicBezTo>
                  <a:pt x="577589" y="382821"/>
                  <a:pt x="578681" y="389462"/>
                  <a:pt x="576695" y="395608"/>
                </a:cubicBezTo>
                <a:cubicBezTo>
                  <a:pt x="574710" y="401753"/>
                  <a:pt x="569944" y="406511"/>
                  <a:pt x="563789" y="408395"/>
                </a:cubicBezTo>
                <a:lnTo>
                  <a:pt x="473842" y="436447"/>
                </a:lnTo>
                <a:lnTo>
                  <a:pt x="474934" y="530418"/>
                </a:lnTo>
                <a:cubicBezTo>
                  <a:pt x="475033" y="536861"/>
                  <a:pt x="471955" y="542907"/>
                  <a:pt x="466793" y="546674"/>
                </a:cubicBezTo>
                <a:cubicBezTo>
                  <a:pt x="461531" y="550441"/>
                  <a:pt x="454879" y="551531"/>
                  <a:pt x="448724" y="549450"/>
                </a:cubicBezTo>
                <a:lnTo>
                  <a:pt x="359570" y="519415"/>
                </a:lnTo>
                <a:lnTo>
                  <a:pt x="305066" y="596038"/>
                </a:lnTo>
                <a:cubicBezTo>
                  <a:pt x="301293" y="601292"/>
                  <a:pt x="295336" y="604464"/>
                  <a:pt x="288883" y="604464"/>
                </a:cubicBezTo>
                <a:cubicBezTo>
                  <a:pt x="282430" y="604464"/>
                  <a:pt x="276374" y="601292"/>
                  <a:pt x="272701" y="596038"/>
                </a:cubicBezTo>
                <a:lnTo>
                  <a:pt x="218196" y="519415"/>
                </a:lnTo>
                <a:lnTo>
                  <a:pt x="128943" y="549450"/>
                </a:lnTo>
                <a:cubicBezTo>
                  <a:pt x="122887" y="551531"/>
                  <a:pt x="116136" y="550441"/>
                  <a:pt x="110974" y="546674"/>
                </a:cubicBezTo>
                <a:cubicBezTo>
                  <a:pt x="105712" y="542907"/>
                  <a:pt x="102733" y="536861"/>
                  <a:pt x="102733" y="530418"/>
                </a:cubicBezTo>
                <a:lnTo>
                  <a:pt x="103826" y="436447"/>
                </a:lnTo>
                <a:lnTo>
                  <a:pt x="13977" y="408395"/>
                </a:lnTo>
                <a:cubicBezTo>
                  <a:pt x="7822" y="406511"/>
                  <a:pt x="2957" y="401753"/>
                  <a:pt x="972" y="395608"/>
                </a:cubicBezTo>
                <a:cubicBezTo>
                  <a:pt x="-1014" y="389462"/>
                  <a:pt x="78" y="382821"/>
                  <a:pt x="3950" y="377666"/>
                </a:cubicBezTo>
                <a:lnTo>
                  <a:pt x="60142" y="302232"/>
                </a:lnTo>
                <a:lnTo>
                  <a:pt x="3950" y="226798"/>
                </a:lnTo>
                <a:cubicBezTo>
                  <a:pt x="78" y="221643"/>
                  <a:pt x="-1014" y="214903"/>
                  <a:pt x="972" y="208856"/>
                </a:cubicBezTo>
                <a:cubicBezTo>
                  <a:pt x="2957" y="202711"/>
                  <a:pt x="7822" y="197953"/>
                  <a:pt x="13977" y="196069"/>
                </a:cubicBezTo>
                <a:lnTo>
                  <a:pt x="103826" y="168017"/>
                </a:lnTo>
                <a:lnTo>
                  <a:pt x="102733" y="73947"/>
                </a:lnTo>
                <a:cubicBezTo>
                  <a:pt x="102733" y="67603"/>
                  <a:pt x="105712" y="61457"/>
                  <a:pt x="110974" y="57691"/>
                </a:cubicBezTo>
                <a:cubicBezTo>
                  <a:pt x="116136" y="53924"/>
                  <a:pt x="122887" y="52933"/>
                  <a:pt x="128943" y="55014"/>
                </a:cubicBezTo>
                <a:lnTo>
                  <a:pt x="218196" y="85049"/>
                </a:lnTo>
                <a:lnTo>
                  <a:pt x="272701" y="8327"/>
                </a:lnTo>
                <a:cubicBezTo>
                  <a:pt x="276374" y="3073"/>
                  <a:pt x="282430" y="0"/>
                  <a:pt x="288883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4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ísḷiḑe">
            <a:extLst>
              <a:ext uri="{FF2B5EF4-FFF2-40B4-BE49-F238E27FC236}">
                <a16:creationId xmlns:a16="http://schemas.microsoft.com/office/drawing/2014/main" id="{D0925661-D364-4E56-B4B8-EE12397CA4B1}"/>
              </a:ext>
            </a:extLst>
          </p:cNvPr>
          <p:cNvSpPr/>
          <p:nvPr/>
        </p:nvSpPr>
        <p:spPr>
          <a:xfrm>
            <a:off x="4826161" y="3343606"/>
            <a:ext cx="213397" cy="200192"/>
          </a:xfrm>
          <a:custGeom>
            <a:avLst/>
            <a:gdLst>
              <a:gd name="T0" fmla="*/ 3973 w 3973"/>
              <a:gd name="T1" fmla="*/ 320 h 3733"/>
              <a:gd name="T2" fmla="*/ 3653 w 3973"/>
              <a:gd name="T3" fmla="*/ 0 h 3733"/>
              <a:gd name="T4" fmla="*/ 320 w 3973"/>
              <a:gd name="T5" fmla="*/ 0 h 3733"/>
              <a:gd name="T6" fmla="*/ 0 w 3973"/>
              <a:gd name="T7" fmla="*/ 320 h 3733"/>
              <a:gd name="T8" fmla="*/ 0 w 3973"/>
              <a:gd name="T9" fmla="*/ 3413 h 3733"/>
              <a:gd name="T10" fmla="*/ 320 w 3973"/>
              <a:gd name="T11" fmla="*/ 3733 h 3733"/>
              <a:gd name="T12" fmla="*/ 3653 w 3973"/>
              <a:gd name="T13" fmla="*/ 3733 h 3733"/>
              <a:gd name="T14" fmla="*/ 3973 w 3973"/>
              <a:gd name="T15" fmla="*/ 3413 h 3733"/>
              <a:gd name="T16" fmla="*/ 3973 w 3973"/>
              <a:gd name="T17" fmla="*/ 320 h 3733"/>
              <a:gd name="T18" fmla="*/ 1213 w 3973"/>
              <a:gd name="T19" fmla="*/ 400 h 3733"/>
              <a:gd name="T20" fmla="*/ 1787 w 3973"/>
              <a:gd name="T21" fmla="*/ 400 h 3733"/>
              <a:gd name="T22" fmla="*/ 1787 w 3973"/>
              <a:gd name="T23" fmla="*/ 853 h 3733"/>
              <a:gd name="T24" fmla="*/ 1213 w 3973"/>
              <a:gd name="T25" fmla="*/ 853 h 3733"/>
              <a:gd name="T26" fmla="*/ 1213 w 3973"/>
              <a:gd name="T27" fmla="*/ 400 h 3733"/>
              <a:gd name="T28" fmla="*/ 813 w 3973"/>
              <a:gd name="T29" fmla="*/ 3333 h 3733"/>
              <a:gd name="T30" fmla="*/ 400 w 3973"/>
              <a:gd name="T31" fmla="*/ 3333 h 3733"/>
              <a:gd name="T32" fmla="*/ 400 w 3973"/>
              <a:gd name="T33" fmla="*/ 2880 h 3733"/>
              <a:gd name="T34" fmla="*/ 813 w 3973"/>
              <a:gd name="T35" fmla="*/ 2880 h 3733"/>
              <a:gd name="T36" fmla="*/ 813 w 3973"/>
              <a:gd name="T37" fmla="*/ 3333 h 3733"/>
              <a:gd name="T38" fmla="*/ 813 w 3973"/>
              <a:gd name="T39" fmla="*/ 853 h 3733"/>
              <a:gd name="T40" fmla="*/ 400 w 3973"/>
              <a:gd name="T41" fmla="*/ 853 h 3733"/>
              <a:gd name="T42" fmla="*/ 400 w 3973"/>
              <a:gd name="T43" fmla="*/ 400 h 3733"/>
              <a:gd name="T44" fmla="*/ 813 w 3973"/>
              <a:gd name="T45" fmla="*/ 400 h 3733"/>
              <a:gd name="T46" fmla="*/ 813 w 3973"/>
              <a:gd name="T47" fmla="*/ 853 h 3733"/>
              <a:gd name="T48" fmla="*/ 1787 w 3973"/>
              <a:gd name="T49" fmla="*/ 3333 h 3733"/>
              <a:gd name="T50" fmla="*/ 1213 w 3973"/>
              <a:gd name="T51" fmla="*/ 3333 h 3733"/>
              <a:gd name="T52" fmla="*/ 1213 w 3973"/>
              <a:gd name="T53" fmla="*/ 2880 h 3733"/>
              <a:gd name="T54" fmla="*/ 1787 w 3973"/>
              <a:gd name="T55" fmla="*/ 2880 h 3733"/>
              <a:gd name="T56" fmla="*/ 1787 w 3973"/>
              <a:gd name="T57" fmla="*/ 3333 h 3733"/>
              <a:gd name="T58" fmla="*/ 1640 w 3973"/>
              <a:gd name="T59" fmla="*/ 2236 h 3733"/>
              <a:gd name="T60" fmla="*/ 1640 w 3973"/>
              <a:gd name="T61" fmla="*/ 1497 h 3733"/>
              <a:gd name="T62" fmla="*/ 1810 w 3973"/>
              <a:gd name="T63" fmla="*/ 1407 h 3733"/>
              <a:gd name="T64" fmla="*/ 2347 w 3973"/>
              <a:gd name="T65" fmla="*/ 1757 h 3733"/>
              <a:gd name="T66" fmla="*/ 2348 w 3973"/>
              <a:gd name="T67" fmla="*/ 1976 h 3733"/>
              <a:gd name="T68" fmla="*/ 1810 w 3973"/>
              <a:gd name="T69" fmla="*/ 2327 h 3733"/>
              <a:gd name="T70" fmla="*/ 1640 w 3973"/>
              <a:gd name="T71" fmla="*/ 2236 h 3733"/>
              <a:gd name="T72" fmla="*/ 2760 w 3973"/>
              <a:gd name="T73" fmla="*/ 3333 h 3733"/>
              <a:gd name="T74" fmla="*/ 2187 w 3973"/>
              <a:gd name="T75" fmla="*/ 3333 h 3733"/>
              <a:gd name="T76" fmla="*/ 2187 w 3973"/>
              <a:gd name="T77" fmla="*/ 2880 h 3733"/>
              <a:gd name="T78" fmla="*/ 2760 w 3973"/>
              <a:gd name="T79" fmla="*/ 2880 h 3733"/>
              <a:gd name="T80" fmla="*/ 2760 w 3973"/>
              <a:gd name="T81" fmla="*/ 3333 h 3733"/>
              <a:gd name="T82" fmla="*/ 2760 w 3973"/>
              <a:gd name="T83" fmla="*/ 853 h 3733"/>
              <a:gd name="T84" fmla="*/ 2187 w 3973"/>
              <a:gd name="T85" fmla="*/ 853 h 3733"/>
              <a:gd name="T86" fmla="*/ 2187 w 3973"/>
              <a:gd name="T87" fmla="*/ 400 h 3733"/>
              <a:gd name="T88" fmla="*/ 2760 w 3973"/>
              <a:gd name="T89" fmla="*/ 400 h 3733"/>
              <a:gd name="T90" fmla="*/ 2760 w 3973"/>
              <a:gd name="T91" fmla="*/ 853 h 3733"/>
              <a:gd name="T92" fmla="*/ 3573 w 3973"/>
              <a:gd name="T93" fmla="*/ 3333 h 3733"/>
              <a:gd name="T94" fmla="*/ 3160 w 3973"/>
              <a:gd name="T95" fmla="*/ 3333 h 3733"/>
              <a:gd name="T96" fmla="*/ 3160 w 3973"/>
              <a:gd name="T97" fmla="*/ 2880 h 3733"/>
              <a:gd name="T98" fmla="*/ 3573 w 3973"/>
              <a:gd name="T99" fmla="*/ 2880 h 3733"/>
              <a:gd name="T100" fmla="*/ 3573 w 3973"/>
              <a:gd name="T101" fmla="*/ 3333 h 3733"/>
              <a:gd name="T102" fmla="*/ 3573 w 3973"/>
              <a:gd name="T103" fmla="*/ 853 h 3733"/>
              <a:gd name="T104" fmla="*/ 3160 w 3973"/>
              <a:gd name="T105" fmla="*/ 853 h 3733"/>
              <a:gd name="T106" fmla="*/ 3160 w 3973"/>
              <a:gd name="T107" fmla="*/ 400 h 3733"/>
              <a:gd name="T108" fmla="*/ 3573 w 3973"/>
              <a:gd name="T109" fmla="*/ 400 h 3733"/>
              <a:gd name="T110" fmla="*/ 3573 w 3973"/>
              <a:gd name="T111" fmla="*/ 853 h 3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73" h="3733">
                <a:moveTo>
                  <a:pt x="3973" y="320"/>
                </a:moveTo>
                <a:cubicBezTo>
                  <a:pt x="3973" y="143"/>
                  <a:pt x="3830" y="0"/>
                  <a:pt x="3653" y="0"/>
                </a:cubicBezTo>
                <a:lnTo>
                  <a:pt x="320" y="0"/>
                </a:lnTo>
                <a:cubicBezTo>
                  <a:pt x="143" y="0"/>
                  <a:pt x="0" y="143"/>
                  <a:pt x="0" y="320"/>
                </a:cubicBezTo>
                <a:lnTo>
                  <a:pt x="0" y="3413"/>
                </a:lnTo>
                <a:cubicBezTo>
                  <a:pt x="0" y="3590"/>
                  <a:pt x="143" y="3733"/>
                  <a:pt x="320" y="3733"/>
                </a:cubicBezTo>
                <a:lnTo>
                  <a:pt x="3653" y="3733"/>
                </a:lnTo>
                <a:cubicBezTo>
                  <a:pt x="3830" y="3733"/>
                  <a:pt x="3973" y="3590"/>
                  <a:pt x="3973" y="3413"/>
                </a:cubicBezTo>
                <a:lnTo>
                  <a:pt x="3973" y="320"/>
                </a:lnTo>
                <a:close/>
                <a:moveTo>
                  <a:pt x="1213" y="400"/>
                </a:moveTo>
                <a:lnTo>
                  <a:pt x="1787" y="400"/>
                </a:lnTo>
                <a:lnTo>
                  <a:pt x="1787" y="853"/>
                </a:lnTo>
                <a:lnTo>
                  <a:pt x="1213" y="853"/>
                </a:lnTo>
                <a:lnTo>
                  <a:pt x="1213" y="400"/>
                </a:lnTo>
                <a:close/>
                <a:moveTo>
                  <a:pt x="813" y="3333"/>
                </a:moveTo>
                <a:lnTo>
                  <a:pt x="400" y="3333"/>
                </a:lnTo>
                <a:lnTo>
                  <a:pt x="400" y="2880"/>
                </a:lnTo>
                <a:lnTo>
                  <a:pt x="813" y="2880"/>
                </a:lnTo>
                <a:lnTo>
                  <a:pt x="813" y="3333"/>
                </a:lnTo>
                <a:close/>
                <a:moveTo>
                  <a:pt x="813" y="853"/>
                </a:moveTo>
                <a:lnTo>
                  <a:pt x="400" y="853"/>
                </a:lnTo>
                <a:lnTo>
                  <a:pt x="400" y="400"/>
                </a:lnTo>
                <a:lnTo>
                  <a:pt x="813" y="400"/>
                </a:lnTo>
                <a:lnTo>
                  <a:pt x="813" y="853"/>
                </a:lnTo>
                <a:close/>
                <a:moveTo>
                  <a:pt x="1787" y="3333"/>
                </a:moveTo>
                <a:lnTo>
                  <a:pt x="1213" y="3333"/>
                </a:lnTo>
                <a:lnTo>
                  <a:pt x="1213" y="2880"/>
                </a:lnTo>
                <a:lnTo>
                  <a:pt x="1787" y="2880"/>
                </a:lnTo>
                <a:lnTo>
                  <a:pt x="1787" y="3333"/>
                </a:lnTo>
                <a:close/>
                <a:moveTo>
                  <a:pt x="1640" y="2236"/>
                </a:moveTo>
                <a:lnTo>
                  <a:pt x="1640" y="1497"/>
                </a:lnTo>
                <a:cubicBezTo>
                  <a:pt x="1640" y="1387"/>
                  <a:pt x="1718" y="1347"/>
                  <a:pt x="1810" y="1407"/>
                </a:cubicBezTo>
                <a:lnTo>
                  <a:pt x="2347" y="1757"/>
                </a:lnTo>
                <a:cubicBezTo>
                  <a:pt x="2439" y="1817"/>
                  <a:pt x="2440" y="1916"/>
                  <a:pt x="2348" y="1976"/>
                </a:cubicBezTo>
                <a:lnTo>
                  <a:pt x="1810" y="2327"/>
                </a:lnTo>
                <a:cubicBezTo>
                  <a:pt x="1718" y="2387"/>
                  <a:pt x="1640" y="2346"/>
                  <a:pt x="1640" y="2236"/>
                </a:cubicBezTo>
                <a:close/>
                <a:moveTo>
                  <a:pt x="2760" y="3333"/>
                </a:moveTo>
                <a:lnTo>
                  <a:pt x="2187" y="3333"/>
                </a:lnTo>
                <a:lnTo>
                  <a:pt x="2187" y="2880"/>
                </a:lnTo>
                <a:lnTo>
                  <a:pt x="2760" y="2880"/>
                </a:lnTo>
                <a:lnTo>
                  <a:pt x="2760" y="3333"/>
                </a:lnTo>
                <a:close/>
                <a:moveTo>
                  <a:pt x="2760" y="853"/>
                </a:moveTo>
                <a:lnTo>
                  <a:pt x="2187" y="853"/>
                </a:lnTo>
                <a:lnTo>
                  <a:pt x="2187" y="400"/>
                </a:lnTo>
                <a:lnTo>
                  <a:pt x="2760" y="400"/>
                </a:lnTo>
                <a:lnTo>
                  <a:pt x="2760" y="853"/>
                </a:lnTo>
                <a:close/>
                <a:moveTo>
                  <a:pt x="3573" y="3333"/>
                </a:moveTo>
                <a:lnTo>
                  <a:pt x="3160" y="3333"/>
                </a:lnTo>
                <a:lnTo>
                  <a:pt x="3160" y="2880"/>
                </a:lnTo>
                <a:lnTo>
                  <a:pt x="3573" y="2880"/>
                </a:lnTo>
                <a:lnTo>
                  <a:pt x="3573" y="3333"/>
                </a:lnTo>
                <a:close/>
                <a:moveTo>
                  <a:pt x="3573" y="853"/>
                </a:moveTo>
                <a:lnTo>
                  <a:pt x="3160" y="853"/>
                </a:lnTo>
                <a:lnTo>
                  <a:pt x="3160" y="400"/>
                </a:lnTo>
                <a:lnTo>
                  <a:pt x="3573" y="400"/>
                </a:lnTo>
                <a:lnTo>
                  <a:pt x="3573" y="853"/>
                </a:ln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40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202981" y="2590821"/>
            <a:ext cx="2174037" cy="878491"/>
            <a:chOff x="6389461" y="2552795"/>
            <a:chExt cx="2174037" cy="878491"/>
          </a:xfrm>
        </p:grpSpPr>
        <p:sp>
          <p:nvSpPr>
            <p:cNvPr id="37" name="íṩ1ïḋè">
              <a:extLst>
                <a:ext uri="{FF2B5EF4-FFF2-40B4-BE49-F238E27FC236}">
                  <a16:creationId xmlns:a16="http://schemas.microsoft.com/office/drawing/2014/main" id="{E120EE8C-4C4F-449F-8B51-BA321FAE24CF}"/>
                </a:ext>
              </a:extLst>
            </p:cNvPr>
            <p:cNvSpPr/>
            <p:nvPr/>
          </p:nvSpPr>
          <p:spPr bwMode="auto">
            <a:xfrm>
              <a:off x="6389461" y="2870728"/>
              <a:ext cx="2174037" cy="560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/>
            <a:p>
              <a:pPr algn="r"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、对维修手册的不熟悉，对不同物料的返修率差异缺乏经验</a:t>
              </a: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38" name="iṧḷíḑé">
              <a:extLst>
                <a:ext uri="{FF2B5EF4-FFF2-40B4-BE49-F238E27FC236}">
                  <a16:creationId xmlns:a16="http://schemas.microsoft.com/office/drawing/2014/main" id="{7682BAC9-5C12-435B-BD83-F8EC65534E81}"/>
                </a:ext>
              </a:extLst>
            </p:cNvPr>
            <p:cNvSpPr txBox="1"/>
            <p:nvPr/>
          </p:nvSpPr>
          <p:spPr bwMode="auto">
            <a:xfrm>
              <a:off x="6389461" y="2552795"/>
              <a:ext cx="2174037" cy="31793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产品物料的熟悉性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528079" y="3719618"/>
            <a:ext cx="2174037" cy="1257083"/>
            <a:chOff x="1528079" y="3719618"/>
            <a:chExt cx="2174037" cy="1257083"/>
          </a:xfrm>
        </p:grpSpPr>
        <p:sp>
          <p:nvSpPr>
            <p:cNvPr id="35" name="íṥḻïḋé">
              <a:extLst>
                <a:ext uri="{FF2B5EF4-FFF2-40B4-BE49-F238E27FC236}">
                  <a16:creationId xmlns:a16="http://schemas.microsoft.com/office/drawing/2014/main" id="{205BCD1F-7FDE-4399-A65B-9C601BFA69C1}"/>
                </a:ext>
              </a:extLst>
            </p:cNvPr>
            <p:cNvSpPr/>
            <p:nvPr/>
          </p:nvSpPr>
          <p:spPr bwMode="auto">
            <a:xfrm>
              <a:off x="1528079" y="4037551"/>
              <a:ext cx="2174037" cy="93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/>
            <a:p>
              <a:pPr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、最小订单量的限制，为了避免缺料，导致有时不得不超过需求量</a:t>
              </a:r>
              <a:endParaRPr lang="en-US" altLang="zh-CN" sz="9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pPr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LTB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的需要覆盖的时间过长，无法预测清晰</a:t>
              </a:r>
              <a:endParaRPr lang="en-US" altLang="zh-CN" sz="9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iṣļídé">
              <a:extLst>
                <a:ext uri="{FF2B5EF4-FFF2-40B4-BE49-F238E27FC236}">
                  <a16:creationId xmlns:a16="http://schemas.microsoft.com/office/drawing/2014/main" id="{FAE80EAC-9649-4FA6-B5A5-71D7160EA4AF}"/>
                </a:ext>
              </a:extLst>
            </p:cNvPr>
            <p:cNvSpPr txBox="1"/>
            <p:nvPr/>
          </p:nvSpPr>
          <p:spPr bwMode="auto">
            <a:xfrm>
              <a:off x="1528079" y="3719618"/>
              <a:ext cx="2174037" cy="31793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MOQ</a:t>
              </a:r>
              <a:r>
                <a:rPr lang="zh-CN" altLang="en-US" b="1" dirty="0">
                  <a:cs typeface="+mn-ea"/>
                  <a:sym typeface="+mn-lt"/>
                </a:rPr>
                <a:t>以及</a:t>
              </a:r>
              <a:r>
                <a:rPr lang="en-US" altLang="zh-CN" b="1" dirty="0">
                  <a:cs typeface="+mn-ea"/>
                  <a:sym typeface="+mn-lt"/>
                </a:rPr>
                <a:t>LTB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69925" y="2529738"/>
            <a:ext cx="2523108" cy="992632"/>
            <a:chOff x="669925" y="2458906"/>
            <a:chExt cx="2523108" cy="992632"/>
          </a:xfrm>
        </p:grpSpPr>
        <p:sp>
          <p:nvSpPr>
            <p:cNvPr id="33" name="iṩļïdê">
              <a:extLst>
                <a:ext uri="{FF2B5EF4-FFF2-40B4-BE49-F238E27FC236}">
                  <a16:creationId xmlns:a16="http://schemas.microsoft.com/office/drawing/2014/main" id="{D0969C8C-52A9-4B4F-9177-99A163F41CC4}"/>
                </a:ext>
              </a:extLst>
            </p:cNvPr>
            <p:cNvSpPr/>
            <p:nvPr/>
          </p:nvSpPr>
          <p:spPr bwMode="auto">
            <a:xfrm>
              <a:off x="669925" y="2776839"/>
              <a:ext cx="2523108" cy="674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/>
            <a:p>
              <a:pPr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、品质不良率的不稳定，导致不同机型的部件消耗趋势不同</a:t>
              </a:r>
              <a:endParaRPr lang="en-US" altLang="zh-CN" sz="9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pPr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、重大的品质事故</a:t>
              </a:r>
              <a:endParaRPr lang="en-US" altLang="zh-CN" sz="9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íṡ1íḋé">
              <a:extLst>
                <a:ext uri="{FF2B5EF4-FFF2-40B4-BE49-F238E27FC236}">
                  <a16:creationId xmlns:a16="http://schemas.microsoft.com/office/drawing/2014/main" id="{635F7FB0-6678-4F12-8829-8091F86BD0A9}"/>
                </a:ext>
              </a:extLst>
            </p:cNvPr>
            <p:cNvSpPr txBox="1"/>
            <p:nvPr/>
          </p:nvSpPr>
          <p:spPr bwMode="auto">
            <a:xfrm>
              <a:off x="669925" y="2458906"/>
              <a:ext cx="2523108" cy="31793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品质异常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457533" y="1234536"/>
            <a:ext cx="2523108" cy="949497"/>
            <a:chOff x="1457533" y="1305875"/>
            <a:chExt cx="2523108" cy="949497"/>
          </a:xfrm>
        </p:grpSpPr>
        <p:sp>
          <p:nvSpPr>
            <p:cNvPr id="31" name="íŝļïḋé">
              <a:extLst>
                <a:ext uri="{FF2B5EF4-FFF2-40B4-BE49-F238E27FC236}">
                  <a16:creationId xmlns:a16="http://schemas.microsoft.com/office/drawing/2014/main" id="{0C84BAA4-FDBE-44CA-BDCD-857EBC6BFBF9}"/>
                </a:ext>
              </a:extLst>
            </p:cNvPr>
            <p:cNvSpPr/>
            <p:nvPr/>
          </p:nvSpPr>
          <p:spPr bwMode="auto">
            <a:xfrm>
              <a:off x="1457533" y="1623808"/>
              <a:ext cx="2523108" cy="631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、外部需求变化超过预测，增长或者下降的趋势幅度与预期偏差较大</a:t>
              </a:r>
              <a:endParaRPr lang="en-US" altLang="zh-CN" sz="9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、突发的业务需求</a:t>
              </a:r>
              <a:endParaRPr lang="en-US" altLang="zh-CN" sz="9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íšľíḋè">
              <a:extLst>
                <a:ext uri="{FF2B5EF4-FFF2-40B4-BE49-F238E27FC236}">
                  <a16:creationId xmlns:a16="http://schemas.microsoft.com/office/drawing/2014/main" id="{1A98D575-BFCD-4794-B4E3-441246C67484}"/>
                </a:ext>
              </a:extLst>
            </p:cNvPr>
            <p:cNvSpPr txBox="1"/>
            <p:nvPr/>
          </p:nvSpPr>
          <p:spPr bwMode="auto">
            <a:xfrm>
              <a:off x="1457533" y="1305875"/>
              <a:ext cx="2523108" cy="31793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外部需求变化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514474" y="1234536"/>
            <a:ext cx="2174037" cy="1196424"/>
            <a:chOff x="5229483" y="1305875"/>
            <a:chExt cx="2174037" cy="1196424"/>
          </a:xfrm>
        </p:grpSpPr>
        <p:sp>
          <p:nvSpPr>
            <p:cNvPr id="29" name="íṣḻiďê">
              <a:extLst>
                <a:ext uri="{FF2B5EF4-FFF2-40B4-BE49-F238E27FC236}">
                  <a16:creationId xmlns:a16="http://schemas.microsoft.com/office/drawing/2014/main" id="{51AB47B1-7E5D-40A4-8E75-FE20C54E7439}"/>
                </a:ext>
              </a:extLst>
            </p:cNvPr>
            <p:cNvSpPr/>
            <p:nvPr/>
          </p:nvSpPr>
          <p:spPr bwMode="auto">
            <a:xfrm>
              <a:off x="5476519" y="1623808"/>
              <a:ext cx="1927001" cy="87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/>
            <a:p>
              <a:pPr algn="r"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、缺乏完善的数据信息汇整以及数据分析能力</a:t>
              </a:r>
              <a:endParaRPr lang="en-US" altLang="zh-CN" sz="9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pPr algn="r"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、库存、消耗数据的及时监控，安全库存策略以及备料节奏</a:t>
              </a:r>
              <a:endParaRPr lang="en-US" altLang="zh-CN" sz="9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îSľíďê">
              <a:extLst>
                <a:ext uri="{FF2B5EF4-FFF2-40B4-BE49-F238E27FC236}">
                  <a16:creationId xmlns:a16="http://schemas.microsoft.com/office/drawing/2014/main" id="{955A0EBB-C0AE-4CBB-B099-66905BC5F7DE}"/>
                </a:ext>
              </a:extLst>
            </p:cNvPr>
            <p:cNvSpPr txBox="1"/>
            <p:nvPr/>
          </p:nvSpPr>
          <p:spPr bwMode="auto">
            <a:xfrm>
              <a:off x="5229483" y="1305875"/>
              <a:ext cx="2174037" cy="31793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计划能力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514474" y="3719618"/>
            <a:ext cx="2174037" cy="742378"/>
            <a:chOff x="5229483" y="3719618"/>
            <a:chExt cx="2174037" cy="742378"/>
          </a:xfrm>
        </p:grpSpPr>
        <p:sp>
          <p:nvSpPr>
            <p:cNvPr id="27" name="îśḷïďe">
              <a:extLst>
                <a:ext uri="{FF2B5EF4-FFF2-40B4-BE49-F238E27FC236}">
                  <a16:creationId xmlns:a16="http://schemas.microsoft.com/office/drawing/2014/main" id="{F75915C4-831B-4704-A10D-B15D2FCB26BD}"/>
                </a:ext>
              </a:extLst>
            </p:cNvPr>
            <p:cNvSpPr/>
            <p:nvPr/>
          </p:nvSpPr>
          <p:spPr bwMode="auto">
            <a:xfrm>
              <a:off x="5229483" y="4037551"/>
              <a:ext cx="2174037" cy="424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/>
            <a:p>
              <a:pPr algn="r"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9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IoT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等新业务越来越多，而且缺乏过往的备料经验支持</a:t>
              </a:r>
              <a:endParaRPr lang="en-US" altLang="zh-CN" sz="9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îšlíḑé">
              <a:extLst>
                <a:ext uri="{FF2B5EF4-FFF2-40B4-BE49-F238E27FC236}">
                  <a16:creationId xmlns:a16="http://schemas.microsoft.com/office/drawing/2014/main" id="{D938B4BF-E009-4C0B-9BEC-722937908FEF}"/>
                </a:ext>
              </a:extLst>
            </p:cNvPr>
            <p:cNvSpPr txBox="1"/>
            <p:nvPr/>
          </p:nvSpPr>
          <p:spPr bwMode="auto">
            <a:xfrm>
              <a:off x="5229483" y="3719618"/>
              <a:ext cx="2174037" cy="31793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新业务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4302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24D74D0-A363-4A3F-BB67-7F74CC6E70E0}"/>
              </a:ext>
            </a:extLst>
          </p:cNvPr>
          <p:cNvSpPr txBox="1"/>
          <p:nvPr/>
        </p:nvSpPr>
        <p:spPr>
          <a:xfrm>
            <a:off x="227120" y="201377"/>
            <a:ext cx="868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1" lang="zh-CN" altLang="en-US" dirty="0">
                <a:cs typeface="+mn-ea"/>
                <a:sym typeface="+mn-lt"/>
              </a:rPr>
              <a:t>      </a:t>
            </a:r>
            <a:r>
              <a:rPr kumimoji="1" lang="en-US" altLang="zh-CN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Factors may cause sluggish</a:t>
            </a:r>
          </a:p>
        </p:txBody>
      </p:sp>
      <p:sp>
        <p:nvSpPr>
          <p:cNvPr id="3" name="燕尾形 3">
            <a:extLst>
              <a:ext uri="{FF2B5EF4-FFF2-40B4-BE49-F238E27FC236}">
                <a16:creationId xmlns:a16="http://schemas.microsoft.com/office/drawing/2014/main" id="{B875ADBF-97A9-4F78-A56F-3F7B4EA31C81}"/>
              </a:ext>
            </a:extLst>
          </p:cNvPr>
          <p:cNvSpPr/>
          <p:nvPr/>
        </p:nvSpPr>
        <p:spPr>
          <a:xfrm>
            <a:off x="486634" y="252058"/>
            <a:ext cx="180975" cy="267970"/>
          </a:xfrm>
          <a:prstGeom prst="chevron">
            <a:avLst/>
          </a:prstGeom>
          <a:solidFill>
            <a:srgbClr val="046A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燕尾形 3">
            <a:extLst>
              <a:ext uri="{FF2B5EF4-FFF2-40B4-BE49-F238E27FC236}">
                <a16:creationId xmlns:a16="http://schemas.microsoft.com/office/drawing/2014/main" id="{85051412-3DC6-49A2-9EBD-94F1DCECC2FA}"/>
              </a:ext>
            </a:extLst>
          </p:cNvPr>
          <p:cNvSpPr/>
          <p:nvPr/>
        </p:nvSpPr>
        <p:spPr>
          <a:xfrm>
            <a:off x="305659" y="252058"/>
            <a:ext cx="180975" cy="267970"/>
          </a:xfrm>
          <a:prstGeom prst="chevron">
            <a:avLst/>
          </a:prstGeom>
          <a:solidFill>
            <a:srgbClr val="046A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îSļîḍè">
            <a:extLst>
              <a:ext uri="{FF2B5EF4-FFF2-40B4-BE49-F238E27FC236}">
                <a16:creationId xmlns:a16="http://schemas.microsoft.com/office/drawing/2014/main" id="{A7BC902F-9E5E-4589-932F-70AA7E8F2BC7}"/>
              </a:ext>
            </a:extLst>
          </p:cNvPr>
          <p:cNvSpPr/>
          <p:nvPr/>
        </p:nvSpPr>
        <p:spPr>
          <a:xfrm>
            <a:off x="4574657" y="1829523"/>
            <a:ext cx="942263" cy="851743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046A3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îŝlidê">
            <a:extLst>
              <a:ext uri="{FF2B5EF4-FFF2-40B4-BE49-F238E27FC236}">
                <a16:creationId xmlns:a16="http://schemas.microsoft.com/office/drawing/2014/main" id="{6E2CE99B-FAA3-4D84-A57B-AA4A41CED44A}"/>
              </a:ext>
            </a:extLst>
          </p:cNvPr>
          <p:cNvSpPr/>
          <p:nvPr/>
        </p:nvSpPr>
        <p:spPr>
          <a:xfrm flipH="1">
            <a:off x="3633325" y="1829523"/>
            <a:ext cx="941332" cy="851743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2DC84D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iṣlïďé">
            <a:extLst>
              <a:ext uri="{FF2B5EF4-FFF2-40B4-BE49-F238E27FC236}">
                <a16:creationId xmlns:a16="http://schemas.microsoft.com/office/drawing/2014/main" id="{CA1C5BB7-97F9-404A-96C1-74EF6B56689A}"/>
              </a:ext>
            </a:extLst>
          </p:cNvPr>
          <p:cNvSpPr/>
          <p:nvPr/>
        </p:nvSpPr>
        <p:spPr>
          <a:xfrm flipV="1">
            <a:off x="4574657" y="2986183"/>
            <a:ext cx="942263" cy="851744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046A3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işļîḓè">
            <a:extLst>
              <a:ext uri="{FF2B5EF4-FFF2-40B4-BE49-F238E27FC236}">
                <a16:creationId xmlns:a16="http://schemas.microsoft.com/office/drawing/2014/main" id="{309E995E-57BF-4A2B-9F46-07AA0432475B}"/>
              </a:ext>
            </a:extLst>
          </p:cNvPr>
          <p:cNvSpPr/>
          <p:nvPr/>
        </p:nvSpPr>
        <p:spPr>
          <a:xfrm flipH="1" flipV="1">
            <a:off x="3633325" y="2986183"/>
            <a:ext cx="941332" cy="851744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2DC84D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ïśľiḍé">
            <a:extLst>
              <a:ext uri="{FF2B5EF4-FFF2-40B4-BE49-F238E27FC236}">
                <a16:creationId xmlns:a16="http://schemas.microsoft.com/office/drawing/2014/main" id="{CC84450E-83F2-4EA9-9463-850732328834}"/>
              </a:ext>
            </a:extLst>
          </p:cNvPr>
          <p:cNvSpPr/>
          <p:nvPr/>
        </p:nvSpPr>
        <p:spPr>
          <a:xfrm>
            <a:off x="5012840" y="2302143"/>
            <a:ext cx="501634" cy="1063165"/>
          </a:xfrm>
          <a:custGeom>
            <a:avLst/>
            <a:gdLst>
              <a:gd name="connsiteX0" fmla="*/ 1472982 w 1472982"/>
              <a:gd name="connsiteY0" fmla="*/ 0 h 3121846"/>
              <a:gd name="connsiteX1" fmla="*/ 1472982 w 1472982"/>
              <a:gd name="connsiteY1" fmla="*/ 3121846 h 3121846"/>
              <a:gd name="connsiteX2" fmla="*/ 1 w 1472982"/>
              <a:gd name="connsiteY2" fmla="*/ 2297431 h 3121846"/>
              <a:gd name="connsiteX3" fmla="*/ 1 w 1472982"/>
              <a:gd name="connsiteY3" fmla="*/ 2008596 h 3121846"/>
              <a:gd name="connsiteX4" fmla="*/ 0 w 1472982"/>
              <a:gd name="connsiteY4" fmla="*/ 2008596 h 3121846"/>
              <a:gd name="connsiteX5" fmla="*/ 0 w 1472982"/>
              <a:gd name="connsiteY5" fmla="*/ 1113247 h 3121846"/>
              <a:gd name="connsiteX6" fmla="*/ 1 w 1472982"/>
              <a:gd name="connsiteY6" fmla="*/ 1113247 h 3121846"/>
              <a:gd name="connsiteX7" fmla="*/ 1 w 1472982"/>
              <a:gd name="connsiteY7" fmla="*/ 824413 h 3121846"/>
              <a:gd name="connsiteX8" fmla="*/ 1472982 w 1472982"/>
              <a:gd name="connsiteY8" fmla="*/ 0 h 31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982" h="3121846">
                <a:moveTo>
                  <a:pt x="1472982" y="0"/>
                </a:moveTo>
                <a:lnTo>
                  <a:pt x="1472982" y="3121846"/>
                </a:lnTo>
                <a:lnTo>
                  <a:pt x="1" y="2297431"/>
                </a:lnTo>
                <a:lnTo>
                  <a:pt x="1" y="2008596"/>
                </a:lnTo>
                <a:lnTo>
                  <a:pt x="0" y="2008596"/>
                </a:lnTo>
                <a:lnTo>
                  <a:pt x="0" y="1113247"/>
                </a:lnTo>
                <a:lnTo>
                  <a:pt x="1" y="1113247"/>
                </a:lnTo>
                <a:lnTo>
                  <a:pt x="1" y="824413"/>
                </a:lnTo>
                <a:lnTo>
                  <a:pt x="1472982" y="0"/>
                </a:lnTo>
                <a:close/>
              </a:path>
            </a:pathLst>
          </a:custGeom>
          <a:solidFill>
            <a:srgbClr val="046A3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isľîdé">
            <a:extLst>
              <a:ext uri="{FF2B5EF4-FFF2-40B4-BE49-F238E27FC236}">
                <a16:creationId xmlns:a16="http://schemas.microsoft.com/office/drawing/2014/main" id="{C13AD485-1767-4C85-A20A-94B9B8AC2B6D}"/>
              </a:ext>
            </a:extLst>
          </p:cNvPr>
          <p:cNvSpPr/>
          <p:nvPr/>
        </p:nvSpPr>
        <p:spPr>
          <a:xfrm flipH="1">
            <a:off x="3634841" y="2303142"/>
            <a:ext cx="500118" cy="1063165"/>
          </a:xfrm>
          <a:custGeom>
            <a:avLst/>
            <a:gdLst>
              <a:gd name="connsiteX0" fmla="*/ 1472982 w 1472982"/>
              <a:gd name="connsiteY0" fmla="*/ 0 h 3121846"/>
              <a:gd name="connsiteX1" fmla="*/ 1472982 w 1472982"/>
              <a:gd name="connsiteY1" fmla="*/ 3121846 h 3121846"/>
              <a:gd name="connsiteX2" fmla="*/ 1 w 1472982"/>
              <a:gd name="connsiteY2" fmla="*/ 2297431 h 3121846"/>
              <a:gd name="connsiteX3" fmla="*/ 1 w 1472982"/>
              <a:gd name="connsiteY3" fmla="*/ 2008596 h 3121846"/>
              <a:gd name="connsiteX4" fmla="*/ 0 w 1472982"/>
              <a:gd name="connsiteY4" fmla="*/ 2008596 h 3121846"/>
              <a:gd name="connsiteX5" fmla="*/ 0 w 1472982"/>
              <a:gd name="connsiteY5" fmla="*/ 1113247 h 3121846"/>
              <a:gd name="connsiteX6" fmla="*/ 1 w 1472982"/>
              <a:gd name="connsiteY6" fmla="*/ 1113247 h 3121846"/>
              <a:gd name="connsiteX7" fmla="*/ 1 w 1472982"/>
              <a:gd name="connsiteY7" fmla="*/ 824413 h 3121846"/>
              <a:gd name="connsiteX8" fmla="*/ 1472982 w 1472982"/>
              <a:gd name="connsiteY8" fmla="*/ 0 h 31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982" h="3121846">
                <a:moveTo>
                  <a:pt x="1472982" y="0"/>
                </a:moveTo>
                <a:lnTo>
                  <a:pt x="1472982" y="3121846"/>
                </a:lnTo>
                <a:lnTo>
                  <a:pt x="1" y="2297431"/>
                </a:lnTo>
                <a:lnTo>
                  <a:pt x="1" y="2008596"/>
                </a:lnTo>
                <a:lnTo>
                  <a:pt x="0" y="2008596"/>
                </a:lnTo>
                <a:lnTo>
                  <a:pt x="0" y="1113247"/>
                </a:lnTo>
                <a:lnTo>
                  <a:pt x="1" y="1113247"/>
                </a:lnTo>
                <a:lnTo>
                  <a:pt x="1" y="824413"/>
                </a:lnTo>
                <a:lnTo>
                  <a:pt x="1472982" y="0"/>
                </a:lnTo>
                <a:close/>
              </a:path>
            </a:pathLst>
          </a:custGeom>
          <a:solidFill>
            <a:srgbClr val="2DC84D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îṣ1íďè">
            <a:extLst>
              <a:ext uri="{FF2B5EF4-FFF2-40B4-BE49-F238E27FC236}">
                <a16:creationId xmlns:a16="http://schemas.microsoft.com/office/drawing/2014/main" id="{B6D808C4-9ECE-4A5B-8B39-E1AC80FD29CC}"/>
              </a:ext>
            </a:extLst>
          </p:cNvPr>
          <p:cNvSpPr/>
          <p:nvPr/>
        </p:nvSpPr>
        <p:spPr>
          <a:xfrm rot="16200000">
            <a:off x="3470033" y="1799416"/>
            <a:ext cx="2209246" cy="2068618"/>
          </a:xfrm>
          <a:prstGeom prst="hexagon">
            <a:avLst/>
          </a:prstGeom>
          <a:noFill/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íṧlïḋê">
            <a:extLst>
              <a:ext uri="{FF2B5EF4-FFF2-40B4-BE49-F238E27FC236}">
                <a16:creationId xmlns:a16="http://schemas.microsoft.com/office/drawing/2014/main" id="{D4B7F6C6-DFAC-4A9B-BAAA-CF397D9DE8A5}"/>
              </a:ext>
            </a:extLst>
          </p:cNvPr>
          <p:cNvSpPr/>
          <p:nvPr/>
        </p:nvSpPr>
        <p:spPr>
          <a:xfrm rot="16200000">
            <a:off x="4187493" y="2471207"/>
            <a:ext cx="774327" cy="725038"/>
          </a:xfrm>
          <a:prstGeom prst="hexagon">
            <a:avLst/>
          </a:prstGeom>
          <a:noFill/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iSlïḍè">
            <a:extLst>
              <a:ext uri="{FF2B5EF4-FFF2-40B4-BE49-F238E27FC236}">
                <a16:creationId xmlns:a16="http://schemas.microsoft.com/office/drawing/2014/main" id="{30661B15-8251-4F97-B226-6FF08320A382}"/>
              </a:ext>
            </a:extLst>
          </p:cNvPr>
          <p:cNvSpPr/>
          <p:nvPr/>
        </p:nvSpPr>
        <p:spPr>
          <a:xfrm>
            <a:off x="4222687" y="2621881"/>
            <a:ext cx="703938" cy="423688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lvl="0" algn="ctr" defTabSz="914378">
              <a:defRPr/>
            </a:pPr>
            <a:r>
              <a:rPr lang="en-US" altLang="zh-CN" sz="800" b="1" i="1" dirty="0">
                <a:solidFill>
                  <a:sysClr val="windowText" lastClr="000000"/>
                </a:solidFill>
                <a:cs typeface="+mn-ea"/>
                <a:sym typeface="+mn-lt"/>
              </a:rPr>
              <a:t>Inventory</a:t>
            </a:r>
            <a:endParaRPr lang="zh-CN" altLang="en-US" sz="800" b="1" i="1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5" name="ïšliḑe">
            <a:extLst>
              <a:ext uri="{FF2B5EF4-FFF2-40B4-BE49-F238E27FC236}">
                <a16:creationId xmlns:a16="http://schemas.microsoft.com/office/drawing/2014/main" id="{8A1A2FF0-4798-4197-9E6A-FB85FA9C87F9}"/>
              </a:ext>
            </a:extLst>
          </p:cNvPr>
          <p:cNvSpPr/>
          <p:nvPr/>
        </p:nvSpPr>
        <p:spPr>
          <a:xfrm>
            <a:off x="4115988" y="2213660"/>
            <a:ext cx="213397" cy="171411"/>
          </a:xfrm>
          <a:custGeom>
            <a:avLst/>
            <a:gdLst>
              <a:gd name="connsiteX0" fmla="*/ 360943 w 600541"/>
              <a:gd name="connsiteY0" fmla="*/ 344430 h 482385"/>
              <a:gd name="connsiteX1" fmla="*/ 415206 w 600541"/>
              <a:gd name="connsiteY1" fmla="*/ 369480 h 482385"/>
              <a:gd name="connsiteX2" fmla="*/ 334409 w 600541"/>
              <a:gd name="connsiteY2" fmla="*/ 431508 h 482385"/>
              <a:gd name="connsiteX3" fmla="*/ 360943 w 600541"/>
              <a:gd name="connsiteY3" fmla="*/ 344430 h 482385"/>
              <a:gd name="connsiteX4" fmla="*/ 158230 w 600541"/>
              <a:gd name="connsiteY4" fmla="*/ 344430 h 482385"/>
              <a:gd name="connsiteX5" fmla="*/ 184529 w 600541"/>
              <a:gd name="connsiteY5" fmla="*/ 431014 h 482385"/>
              <a:gd name="connsiteX6" fmla="*/ 104437 w 600541"/>
              <a:gd name="connsiteY6" fmla="*/ 369236 h 482385"/>
              <a:gd name="connsiteX7" fmla="*/ 158230 w 600541"/>
              <a:gd name="connsiteY7" fmla="*/ 344430 h 482385"/>
              <a:gd name="connsiteX8" fmla="*/ 272241 w 600541"/>
              <a:gd name="connsiteY8" fmla="*/ 331516 h 482385"/>
              <a:gd name="connsiteX9" fmla="*/ 343018 w 600541"/>
              <a:gd name="connsiteY9" fmla="*/ 339630 h 482385"/>
              <a:gd name="connsiteX10" fmla="*/ 308586 w 600541"/>
              <a:gd name="connsiteY10" fmla="*/ 440343 h 482385"/>
              <a:gd name="connsiteX11" fmla="*/ 272241 w 600541"/>
              <a:gd name="connsiteY11" fmla="*/ 445832 h 482385"/>
              <a:gd name="connsiteX12" fmla="*/ 253118 w 600541"/>
              <a:gd name="connsiteY12" fmla="*/ 331516 h 482385"/>
              <a:gd name="connsiteX13" fmla="*/ 253118 w 600541"/>
              <a:gd name="connsiteY13" fmla="*/ 446044 h 482385"/>
              <a:gd name="connsiteX14" fmla="*/ 212245 w 600541"/>
              <a:gd name="connsiteY14" fmla="*/ 440079 h 482385"/>
              <a:gd name="connsiteX15" fmla="*/ 177825 w 600541"/>
              <a:gd name="connsiteY15" fmla="*/ 339867 h 482385"/>
              <a:gd name="connsiteX16" fmla="*/ 253118 w 600541"/>
              <a:gd name="connsiteY16" fmla="*/ 331516 h 482385"/>
              <a:gd name="connsiteX17" fmla="*/ 368784 w 600541"/>
              <a:gd name="connsiteY17" fmla="*/ 260175 h 482385"/>
              <a:gd name="connsiteX18" fmla="*/ 454583 w 600541"/>
              <a:gd name="connsiteY18" fmla="*/ 260175 h 482385"/>
              <a:gd name="connsiteX19" fmla="*/ 425904 w 600541"/>
              <a:gd name="connsiteY19" fmla="*/ 353251 h 482385"/>
              <a:gd name="connsiteX20" fmla="*/ 363765 w 600541"/>
              <a:gd name="connsiteY20" fmla="*/ 325090 h 482385"/>
              <a:gd name="connsiteX21" fmla="*/ 368784 w 600541"/>
              <a:gd name="connsiteY21" fmla="*/ 260175 h 482385"/>
              <a:gd name="connsiteX22" fmla="*/ 272241 w 600541"/>
              <a:gd name="connsiteY22" fmla="*/ 260175 h 482385"/>
              <a:gd name="connsiteX23" fmla="*/ 349440 w 600541"/>
              <a:gd name="connsiteY23" fmla="*/ 260175 h 482385"/>
              <a:gd name="connsiteX24" fmla="*/ 345616 w 600541"/>
              <a:gd name="connsiteY24" fmla="*/ 320297 h 482385"/>
              <a:gd name="connsiteX25" fmla="*/ 272241 w 600541"/>
              <a:gd name="connsiteY25" fmla="*/ 312185 h 482385"/>
              <a:gd name="connsiteX26" fmla="*/ 169710 w 600541"/>
              <a:gd name="connsiteY26" fmla="*/ 260175 h 482385"/>
              <a:gd name="connsiteX27" fmla="*/ 253118 w 600541"/>
              <a:gd name="connsiteY27" fmla="*/ 260175 h 482385"/>
              <a:gd name="connsiteX28" fmla="*/ 253118 w 600541"/>
              <a:gd name="connsiteY28" fmla="*/ 312185 h 482385"/>
              <a:gd name="connsiteX29" fmla="*/ 174729 w 600541"/>
              <a:gd name="connsiteY29" fmla="*/ 320297 h 482385"/>
              <a:gd name="connsiteX30" fmla="*/ 169710 w 600541"/>
              <a:gd name="connsiteY30" fmla="*/ 260175 h 482385"/>
              <a:gd name="connsiteX31" fmla="*/ 65273 w 600541"/>
              <a:gd name="connsiteY31" fmla="*/ 260175 h 482385"/>
              <a:gd name="connsiteX32" fmla="*/ 150605 w 600541"/>
              <a:gd name="connsiteY32" fmla="*/ 260175 h 482385"/>
              <a:gd name="connsiteX33" fmla="*/ 155385 w 600541"/>
              <a:gd name="connsiteY33" fmla="*/ 325078 h 482385"/>
              <a:gd name="connsiteX34" fmla="*/ 93717 w 600541"/>
              <a:gd name="connsiteY34" fmla="*/ 352757 h 482385"/>
              <a:gd name="connsiteX35" fmla="*/ 65273 w 600541"/>
              <a:gd name="connsiteY35" fmla="*/ 260175 h 482385"/>
              <a:gd name="connsiteX36" fmla="*/ 346333 w 600541"/>
              <a:gd name="connsiteY36" fmla="*/ 186645 h 482385"/>
              <a:gd name="connsiteX37" fmla="*/ 349440 w 600541"/>
              <a:gd name="connsiteY37" fmla="*/ 244367 h 482385"/>
              <a:gd name="connsiteX38" fmla="*/ 272241 w 600541"/>
              <a:gd name="connsiteY38" fmla="*/ 244367 h 482385"/>
              <a:gd name="connsiteX39" fmla="*/ 272241 w 600541"/>
              <a:gd name="connsiteY39" fmla="*/ 193801 h 482385"/>
              <a:gd name="connsiteX40" fmla="*/ 346333 w 600541"/>
              <a:gd name="connsiteY40" fmla="*/ 186645 h 482385"/>
              <a:gd name="connsiteX41" fmla="*/ 174251 w 600541"/>
              <a:gd name="connsiteY41" fmla="*/ 186645 h 482385"/>
              <a:gd name="connsiteX42" fmla="*/ 253118 w 600541"/>
              <a:gd name="connsiteY42" fmla="*/ 193801 h 482385"/>
              <a:gd name="connsiteX43" fmla="*/ 253118 w 600541"/>
              <a:gd name="connsiteY43" fmla="*/ 244367 h 482385"/>
              <a:gd name="connsiteX44" fmla="*/ 169710 w 600541"/>
              <a:gd name="connsiteY44" fmla="*/ 244367 h 482385"/>
              <a:gd name="connsiteX45" fmla="*/ 174251 w 600541"/>
              <a:gd name="connsiteY45" fmla="*/ 186645 h 482385"/>
              <a:gd name="connsiteX46" fmla="*/ 92525 w 600541"/>
              <a:gd name="connsiteY46" fmla="*/ 153974 h 482385"/>
              <a:gd name="connsiteX47" fmla="*/ 154679 w 600541"/>
              <a:gd name="connsiteY47" fmla="*/ 181879 h 482385"/>
              <a:gd name="connsiteX48" fmla="*/ 150376 w 600541"/>
              <a:gd name="connsiteY48" fmla="*/ 244368 h 482385"/>
              <a:gd name="connsiteX49" fmla="*/ 65273 w 600541"/>
              <a:gd name="connsiteY49" fmla="*/ 244368 h 482385"/>
              <a:gd name="connsiteX50" fmla="*/ 92525 w 600541"/>
              <a:gd name="connsiteY50" fmla="*/ 153974 h 482385"/>
              <a:gd name="connsiteX51" fmla="*/ 426413 w 600541"/>
              <a:gd name="connsiteY51" fmla="*/ 153197 h 482385"/>
              <a:gd name="connsiteX52" fmla="*/ 429044 w 600541"/>
              <a:gd name="connsiteY52" fmla="*/ 156061 h 482385"/>
              <a:gd name="connsiteX53" fmla="*/ 444350 w 600541"/>
              <a:gd name="connsiteY53" fmla="*/ 188758 h 482385"/>
              <a:gd name="connsiteX54" fmla="*/ 404410 w 600541"/>
              <a:gd name="connsiteY54" fmla="*/ 212863 h 482385"/>
              <a:gd name="connsiteX55" fmla="*/ 392930 w 600541"/>
              <a:gd name="connsiteY55" fmla="*/ 231002 h 482385"/>
              <a:gd name="connsiteX56" fmla="*/ 394844 w 600541"/>
              <a:gd name="connsiteY56" fmla="*/ 244367 h 482385"/>
              <a:gd name="connsiteX57" fmla="*/ 368775 w 600541"/>
              <a:gd name="connsiteY57" fmla="*/ 244367 h 482385"/>
              <a:gd name="connsiteX58" fmla="*/ 364470 w 600541"/>
              <a:gd name="connsiteY58" fmla="*/ 181837 h 482385"/>
              <a:gd name="connsiteX59" fmla="*/ 426413 w 600541"/>
              <a:gd name="connsiteY59" fmla="*/ 153197 h 482385"/>
              <a:gd name="connsiteX60" fmla="*/ 182835 w 600541"/>
              <a:gd name="connsiteY60" fmla="*/ 72541 h 482385"/>
              <a:gd name="connsiteX61" fmla="*/ 157498 w 600541"/>
              <a:gd name="connsiteY61" fmla="*/ 161101 h 482385"/>
              <a:gd name="connsiteX62" fmla="*/ 103237 w 600541"/>
              <a:gd name="connsiteY62" fmla="*/ 135798 h 482385"/>
              <a:gd name="connsiteX63" fmla="*/ 182835 w 600541"/>
              <a:gd name="connsiteY63" fmla="*/ 72541 h 482385"/>
              <a:gd name="connsiteX64" fmla="*/ 336032 w 600541"/>
              <a:gd name="connsiteY64" fmla="*/ 72330 h 482385"/>
              <a:gd name="connsiteX65" fmla="*/ 374284 w 600541"/>
              <a:gd name="connsiteY65" fmla="*/ 93807 h 482385"/>
              <a:gd name="connsiteX66" fmla="*/ 373806 w 600541"/>
              <a:gd name="connsiteY66" fmla="*/ 94284 h 482385"/>
              <a:gd name="connsiteX67" fmla="*/ 361852 w 600541"/>
              <a:gd name="connsiteY67" fmla="*/ 111943 h 482385"/>
              <a:gd name="connsiteX68" fmla="*/ 368785 w 600541"/>
              <a:gd name="connsiteY68" fmla="*/ 131988 h 482385"/>
              <a:gd name="connsiteX69" fmla="*/ 370220 w 600541"/>
              <a:gd name="connsiteY69" fmla="*/ 133420 h 482385"/>
              <a:gd name="connsiteX70" fmla="*/ 393649 w 600541"/>
              <a:gd name="connsiteY70" fmla="*/ 142726 h 482385"/>
              <a:gd name="connsiteX71" fmla="*/ 396279 w 600541"/>
              <a:gd name="connsiteY71" fmla="*/ 142726 h 482385"/>
              <a:gd name="connsiteX72" fmla="*/ 407515 w 600541"/>
              <a:gd name="connsiteY72" fmla="*/ 141533 h 482385"/>
              <a:gd name="connsiteX73" fmla="*/ 361613 w 600541"/>
              <a:gd name="connsiteY73" fmla="*/ 161101 h 482385"/>
              <a:gd name="connsiteX74" fmla="*/ 336032 w 600541"/>
              <a:gd name="connsiteY74" fmla="*/ 72330 h 482385"/>
              <a:gd name="connsiteX75" fmla="*/ 272241 w 600541"/>
              <a:gd name="connsiteY75" fmla="*/ 57299 h 482385"/>
              <a:gd name="connsiteX76" fmla="*/ 310732 w 600541"/>
              <a:gd name="connsiteY76" fmla="*/ 63263 h 482385"/>
              <a:gd name="connsiteX77" fmla="*/ 343724 w 600541"/>
              <a:gd name="connsiteY77" fmla="*/ 165849 h 482385"/>
              <a:gd name="connsiteX78" fmla="*/ 272241 w 600541"/>
              <a:gd name="connsiteY78" fmla="*/ 174438 h 482385"/>
              <a:gd name="connsiteX79" fmla="*/ 253118 w 600541"/>
              <a:gd name="connsiteY79" fmla="*/ 57017 h 482385"/>
              <a:gd name="connsiteX80" fmla="*/ 253118 w 600541"/>
              <a:gd name="connsiteY80" fmla="*/ 174438 h 482385"/>
              <a:gd name="connsiteX81" fmla="*/ 177119 w 600541"/>
              <a:gd name="connsiteY81" fmla="*/ 165846 h 482385"/>
              <a:gd name="connsiteX82" fmla="*/ 209861 w 600541"/>
              <a:gd name="connsiteY82" fmla="*/ 63461 h 482385"/>
              <a:gd name="connsiteX83" fmla="*/ 253118 w 600541"/>
              <a:gd name="connsiteY83" fmla="*/ 57017 h 482385"/>
              <a:gd name="connsiteX84" fmla="*/ 253128 w 600541"/>
              <a:gd name="connsiteY84" fmla="*/ 0 h 482385"/>
              <a:gd name="connsiteX85" fmla="*/ 424509 w 600541"/>
              <a:gd name="connsiteY85" fmla="*/ 66832 h 482385"/>
              <a:gd name="connsiteX86" fmla="*/ 436699 w 600541"/>
              <a:gd name="connsiteY86" fmla="*/ 45350 h 482385"/>
              <a:gd name="connsiteX87" fmla="*/ 445782 w 600541"/>
              <a:gd name="connsiteY87" fmla="*/ 40099 h 482385"/>
              <a:gd name="connsiteX88" fmla="*/ 453192 w 600541"/>
              <a:gd name="connsiteY88" fmla="*/ 43202 h 482385"/>
              <a:gd name="connsiteX89" fmla="*/ 459168 w 600541"/>
              <a:gd name="connsiteY89" fmla="*/ 48931 h 482385"/>
              <a:gd name="connsiteX90" fmla="*/ 463231 w 600541"/>
              <a:gd name="connsiteY90" fmla="*/ 60865 h 482385"/>
              <a:gd name="connsiteX91" fmla="*/ 461080 w 600541"/>
              <a:gd name="connsiteY91" fmla="*/ 82585 h 482385"/>
              <a:gd name="connsiteX92" fmla="*/ 517251 w 600541"/>
              <a:gd name="connsiteY92" fmla="*/ 138677 h 482385"/>
              <a:gd name="connsiteX93" fmla="*/ 553582 w 600541"/>
              <a:gd name="connsiteY93" fmla="*/ 79005 h 482385"/>
              <a:gd name="connsiteX94" fmla="*/ 564578 w 600541"/>
              <a:gd name="connsiteY94" fmla="*/ 72561 h 482385"/>
              <a:gd name="connsiteX95" fmla="*/ 573900 w 600541"/>
              <a:gd name="connsiteY95" fmla="*/ 76618 h 482385"/>
              <a:gd name="connsiteX96" fmla="*/ 578441 w 600541"/>
              <a:gd name="connsiteY96" fmla="*/ 80915 h 482385"/>
              <a:gd name="connsiteX97" fmla="*/ 582983 w 600541"/>
              <a:gd name="connsiteY97" fmla="*/ 99532 h 482385"/>
              <a:gd name="connsiteX98" fmla="*/ 558841 w 600541"/>
              <a:gd name="connsiteY98" fmla="*/ 180208 h 482385"/>
              <a:gd name="connsiteX99" fmla="*/ 592544 w 600541"/>
              <a:gd name="connsiteY99" fmla="*/ 214102 h 482385"/>
              <a:gd name="connsiteX100" fmla="*/ 589914 w 600541"/>
              <a:gd name="connsiteY100" fmla="*/ 258020 h 482385"/>
              <a:gd name="connsiteX101" fmla="*/ 589675 w 600541"/>
              <a:gd name="connsiteY101" fmla="*/ 258497 h 482385"/>
              <a:gd name="connsiteX102" fmla="*/ 568402 w 600541"/>
              <a:gd name="connsiteY102" fmla="*/ 267567 h 482385"/>
              <a:gd name="connsiteX103" fmla="*/ 547846 w 600541"/>
              <a:gd name="connsiteY103" fmla="*/ 258736 h 482385"/>
              <a:gd name="connsiteX104" fmla="*/ 515338 w 600541"/>
              <a:gd name="connsiteY104" fmla="*/ 226275 h 482385"/>
              <a:gd name="connsiteX105" fmla="*/ 430724 w 600541"/>
              <a:gd name="connsiteY105" fmla="*/ 251575 h 482385"/>
              <a:gd name="connsiteX106" fmla="*/ 425943 w 600541"/>
              <a:gd name="connsiteY106" fmla="*/ 252291 h 482385"/>
              <a:gd name="connsiteX107" fmla="*/ 412319 w 600541"/>
              <a:gd name="connsiteY107" fmla="*/ 246802 h 482385"/>
              <a:gd name="connsiteX108" fmla="*/ 407777 w 600541"/>
              <a:gd name="connsiteY108" fmla="*/ 242267 h 482385"/>
              <a:gd name="connsiteX109" fmla="*/ 403953 w 600541"/>
              <a:gd name="connsiteY109" fmla="*/ 231526 h 482385"/>
              <a:gd name="connsiteX110" fmla="*/ 410167 w 600541"/>
              <a:gd name="connsiteY110" fmla="*/ 222217 h 482385"/>
              <a:gd name="connsiteX111" fmla="*/ 473031 w 600541"/>
              <a:gd name="connsiteY111" fmla="*/ 184027 h 482385"/>
              <a:gd name="connsiteX112" fmla="*/ 418294 w 600541"/>
              <a:gd name="connsiteY112" fmla="*/ 129368 h 482385"/>
              <a:gd name="connsiteX113" fmla="*/ 392001 w 600541"/>
              <a:gd name="connsiteY113" fmla="*/ 131994 h 482385"/>
              <a:gd name="connsiteX114" fmla="*/ 390806 w 600541"/>
              <a:gd name="connsiteY114" fmla="*/ 131994 h 482385"/>
              <a:gd name="connsiteX115" fmla="*/ 380289 w 600541"/>
              <a:gd name="connsiteY115" fmla="*/ 127697 h 482385"/>
              <a:gd name="connsiteX116" fmla="*/ 374314 w 600541"/>
              <a:gd name="connsiteY116" fmla="*/ 121730 h 482385"/>
              <a:gd name="connsiteX117" fmla="*/ 371445 w 600541"/>
              <a:gd name="connsiteY117" fmla="*/ 113137 h 482385"/>
              <a:gd name="connsiteX118" fmla="*/ 376465 w 600541"/>
              <a:gd name="connsiteY118" fmla="*/ 105499 h 482385"/>
              <a:gd name="connsiteX119" fmla="*/ 402997 w 600541"/>
              <a:gd name="connsiteY119" fmla="*/ 90462 h 482385"/>
              <a:gd name="connsiteX120" fmla="*/ 253128 w 600541"/>
              <a:gd name="connsiteY120" fmla="*/ 31745 h 482385"/>
              <a:gd name="connsiteX121" fmla="*/ 31790 w 600541"/>
              <a:gd name="connsiteY121" fmla="*/ 252769 h 482385"/>
              <a:gd name="connsiteX122" fmla="*/ 157518 w 600541"/>
              <a:gd name="connsiteY122" fmla="*/ 452072 h 482385"/>
              <a:gd name="connsiteX123" fmla="*/ 164927 w 600541"/>
              <a:gd name="connsiteY123" fmla="*/ 473315 h 482385"/>
              <a:gd name="connsiteX124" fmla="*/ 150586 w 600541"/>
              <a:gd name="connsiteY124" fmla="*/ 482385 h 482385"/>
              <a:gd name="connsiteX125" fmla="*/ 143654 w 600541"/>
              <a:gd name="connsiteY125" fmla="*/ 480714 h 482385"/>
              <a:gd name="connsiteX126" fmla="*/ 0 w 600541"/>
              <a:gd name="connsiteY126" fmla="*/ 252769 h 482385"/>
              <a:gd name="connsiteX127" fmla="*/ 253128 w 600541"/>
              <a:gd name="connsiteY127" fmla="*/ 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600541" h="482385">
                <a:moveTo>
                  <a:pt x="360943" y="344430"/>
                </a:moveTo>
                <a:cubicBezTo>
                  <a:pt x="383891" y="351110"/>
                  <a:pt x="402537" y="359937"/>
                  <a:pt x="415206" y="369480"/>
                </a:cubicBezTo>
                <a:cubicBezTo>
                  <a:pt x="394409" y="396677"/>
                  <a:pt x="366680" y="418148"/>
                  <a:pt x="334409" y="431508"/>
                </a:cubicBezTo>
                <a:cubicBezTo>
                  <a:pt x="345883" y="407412"/>
                  <a:pt x="354967" y="377830"/>
                  <a:pt x="360943" y="344430"/>
                </a:cubicBezTo>
                <a:close/>
                <a:moveTo>
                  <a:pt x="158230" y="344430"/>
                </a:moveTo>
                <a:cubicBezTo>
                  <a:pt x="164207" y="377823"/>
                  <a:pt x="173292" y="407162"/>
                  <a:pt x="184529" y="431014"/>
                </a:cubicBezTo>
                <a:cubicBezTo>
                  <a:pt x="152731" y="417895"/>
                  <a:pt x="125237" y="396190"/>
                  <a:pt x="104437" y="369236"/>
                </a:cubicBezTo>
                <a:cubicBezTo>
                  <a:pt x="117108" y="359696"/>
                  <a:pt x="135517" y="351109"/>
                  <a:pt x="158230" y="344430"/>
                </a:cubicBezTo>
                <a:close/>
                <a:moveTo>
                  <a:pt x="272241" y="331516"/>
                </a:moveTo>
                <a:cubicBezTo>
                  <a:pt x="297826" y="332232"/>
                  <a:pt x="321976" y="335096"/>
                  <a:pt x="343018" y="339630"/>
                </a:cubicBezTo>
                <a:cubicBezTo>
                  <a:pt x="335606" y="382111"/>
                  <a:pt x="323172" y="416477"/>
                  <a:pt x="308586" y="440343"/>
                </a:cubicBezTo>
                <a:cubicBezTo>
                  <a:pt x="296630" y="443207"/>
                  <a:pt x="281805" y="445116"/>
                  <a:pt x="272241" y="445832"/>
                </a:cubicBezTo>
                <a:close/>
                <a:moveTo>
                  <a:pt x="253118" y="331516"/>
                </a:moveTo>
                <a:lnTo>
                  <a:pt x="253118" y="446044"/>
                </a:lnTo>
                <a:cubicBezTo>
                  <a:pt x="237342" y="445328"/>
                  <a:pt x="225152" y="443419"/>
                  <a:pt x="212245" y="440079"/>
                </a:cubicBezTo>
                <a:cubicBezTo>
                  <a:pt x="197664" y="416219"/>
                  <a:pt x="184996" y="381861"/>
                  <a:pt x="177825" y="339867"/>
                </a:cubicBezTo>
                <a:cubicBezTo>
                  <a:pt x="199815" y="334856"/>
                  <a:pt x="221328" y="331993"/>
                  <a:pt x="253118" y="331516"/>
                </a:cubicBezTo>
                <a:close/>
                <a:moveTo>
                  <a:pt x="368784" y="260175"/>
                </a:moveTo>
                <a:lnTo>
                  <a:pt x="454583" y="260175"/>
                </a:lnTo>
                <a:cubicBezTo>
                  <a:pt x="453149" y="298360"/>
                  <a:pt x="442872" y="326044"/>
                  <a:pt x="425904" y="353251"/>
                </a:cubicBezTo>
                <a:cubicBezTo>
                  <a:pt x="410608" y="341796"/>
                  <a:pt x="389337" y="332249"/>
                  <a:pt x="363765" y="325090"/>
                </a:cubicBezTo>
                <a:cubicBezTo>
                  <a:pt x="366633" y="304565"/>
                  <a:pt x="368306" y="282609"/>
                  <a:pt x="368784" y="260175"/>
                </a:cubicBezTo>
                <a:close/>
                <a:moveTo>
                  <a:pt x="272241" y="260175"/>
                </a:moveTo>
                <a:lnTo>
                  <a:pt x="349440" y="260175"/>
                </a:lnTo>
                <a:cubicBezTo>
                  <a:pt x="348962" y="282601"/>
                  <a:pt x="348006" y="301688"/>
                  <a:pt x="345616" y="320297"/>
                </a:cubicBezTo>
                <a:cubicBezTo>
                  <a:pt x="323149" y="315525"/>
                  <a:pt x="297815" y="312901"/>
                  <a:pt x="272241" y="312185"/>
                </a:cubicBezTo>
                <a:close/>
                <a:moveTo>
                  <a:pt x="169710" y="260175"/>
                </a:moveTo>
                <a:lnTo>
                  <a:pt x="253118" y="260175"/>
                </a:lnTo>
                <a:lnTo>
                  <a:pt x="253118" y="312185"/>
                </a:lnTo>
                <a:cubicBezTo>
                  <a:pt x="221332" y="312662"/>
                  <a:pt x="198389" y="315287"/>
                  <a:pt x="174729" y="320297"/>
                </a:cubicBezTo>
                <a:cubicBezTo>
                  <a:pt x="172339" y="301688"/>
                  <a:pt x="170188" y="282601"/>
                  <a:pt x="169710" y="260175"/>
                </a:cubicBezTo>
                <a:close/>
                <a:moveTo>
                  <a:pt x="65273" y="260175"/>
                </a:moveTo>
                <a:lnTo>
                  <a:pt x="150605" y="260175"/>
                </a:lnTo>
                <a:cubicBezTo>
                  <a:pt x="150844" y="282605"/>
                  <a:pt x="152517" y="304557"/>
                  <a:pt x="155385" y="325078"/>
                </a:cubicBezTo>
                <a:cubicBezTo>
                  <a:pt x="130048" y="331998"/>
                  <a:pt x="109014" y="341542"/>
                  <a:pt x="93717" y="352757"/>
                </a:cubicBezTo>
                <a:cubicBezTo>
                  <a:pt x="76985" y="325794"/>
                  <a:pt x="66707" y="298353"/>
                  <a:pt x="65273" y="260175"/>
                </a:cubicBezTo>
                <a:close/>
                <a:moveTo>
                  <a:pt x="346333" y="186645"/>
                </a:moveTo>
                <a:cubicBezTo>
                  <a:pt x="348484" y="204296"/>
                  <a:pt x="349201" y="221946"/>
                  <a:pt x="349440" y="244367"/>
                </a:cubicBezTo>
                <a:lnTo>
                  <a:pt x="272241" y="244367"/>
                </a:lnTo>
                <a:lnTo>
                  <a:pt x="272241" y="193801"/>
                </a:lnTo>
                <a:cubicBezTo>
                  <a:pt x="297815" y="193085"/>
                  <a:pt x="323627" y="191415"/>
                  <a:pt x="346333" y="186645"/>
                </a:cubicBezTo>
                <a:close/>
                <a:moveTo>
                  <a:pt x="174251" y="186645"/>
                </a:moveTo>
                <a:cubicBezTo>
                  <a:pt x="197911" y="191654"/>
                  <a:pt x="221332" y="193324"/>
                  <a:pt x="253118" y="193801"/>
                </a:cubicBezTo>
                <a:lnTo>
                  <a:pt x="253118" y="244367"/>
                </a:lnTo>
                <a:lnTo>
                  <a:pt x="169710" y="244367"/>
                </a:lnTo>
                <a:cubicBezTo>
                  <a:pt x="170188" y="221946"/>
                  <a:pt x="172100" y="204296"/>
                  <a:pt x="174251" y="186645"/>
                </a:cubicBezTo>
                <a:close/>
                <a:moveTo>
                  <a:pt x="92525" y="153974"/>
                </a:moveTo>
                <a:cubicBezTo>
                  <a:pt x="107825" y="165661"/>
                  <a:pt x="129100" y="174724"/>
                  <a:pt x="154679" y="181879"/>
                </a:cubicBezTo>
                <a:cubicBezTo>
                  <a:pt x="152288" y="201198"/>
                  <a:pt x="150854" y="221948"/>
                  <a:pt x="150376" y="244368"/>
                </a:cubicBezTo>
                <a:lnTo>
                  <a:pt x="65273" y="244368"/>
                </a:lnTo>
                <a:cubicBezTo>
                  <a:pt x="66946" y="209308"/>
                  <a:pt x="76748" y="180448"/>
                  <a:pt x="92525" y="153974"/>
                </a:cubicBezTo>
                <a:close/>
                <a:moveTo>
                  <a:pt x="426413" y="153197"/>
                </a:moveTo>
                <a:lnTo>
                  <a:pt x="429044" y="156061"/>
                </a:lnTo>
                <a:cubicBezTo>
                  <a:pt x="435262" y="166324"/>
                  <a:pt x="440284" y="177302"/>
                  <a:pt x="444350" y="188758"/>
                </a:cubicBezTo>
                <a:lnTo>
                  <a:pt x="404410" y="212863"/>
                </a:lnTo>
                <a:cubicBezTo>
                  <a:pt x="397953" y="216921"/>
                  <a:pt x="393648" y="223603"/>
                  <a:pt x="392930" y="231002"/>
                </a:cubicBezTo>
                <a:cubicBezTo>
                  <a:pt x="392213" y="235298"/>
                  <a:pt x="392930" y="237923"/>
                  <a:pt x="394844" y="244367"/>
                </a:cubicBezTo>
                <a:lnTo>
                  <a:pt x="368775" y="244367"/>
                </a:lnTo>
                <a:cubicBezTo>
                  <a:pt x="368297" y="221933"/>
                  <a:pt x="366862" y="201169"/>
                  <a:pt x="364470" y="181837"/>
                </a:cubicBezTo>
                <a:cubicBezTo>
                  <a:pt x="389821" y="174677"/>
                  <a:pt x="411107" y="164653"/>
                  <a:pt x="426413" y="153197"/>
                </a:cubicBezTo>
                <a:close/>
                <a:moveTo>
                  <a:pt x="182835" y="72541"/>
                </a:moveTo>
                <a:cubicBezTo>
                  <a:pt x="171839" y="97128"/>
                  <a:pt x="162995" y="127205"/>
                  <a:pt x="157498" y="161101"/>
                </a:cubicBezTo>
                <a:cubicBezTo>
                  <a:pt x="134072" y="154179"/>
                  <a:pt x="115667" y="145346"/>
                  <a:pt x="103237" y="135798"/>
                </a:cubicBezTo>
                <a:cubicBezTo>
                  <a:pt x="123555" y="108108"/>
                  <a:pt x="151044" y="86386"/>
                  <a:pt x="182835" y="72541"/>
                </a:cubicBezTo>
                <a:close/>
                <a:moveTo>
                  <a:pt x="336032" y="72330"/>
                </a:moveTo>
                <a:cubicBezTo>
                  <a:pt x="349659" y="78057"/>
                  <a:pt x="362569" y="85216"/>
                  <a:pt x="374284" y="93807"/>
                </a:cubicBezTo>
                <a:lnTo>
                  <a:pt x="373806" y="94284"/>
                </a:lnTo>
                <a:cubicBezTo>
                  <a:pt x="367112" y="98102"/>
                  <a:pt x="362808" y="104545"/>
                  <a:pt x="361852" y="111943"/>
                </a:cubicBezTo>
                <a:cubicBezTo>
                  <a:pt x="360657" y="119102"/>
                  <a:pt x="363286" y="126499"/>
                  <a:pt x="368785" y="131988"/>
                </a:cubicBezTo>
                <a:lnTo>
                  <a:pt x="370220" y="133420"/>
                </a:lnTo>
                <a:cubicBezTo>
                  <a:pt x="375957" y="139147"/>
                  <a:pt x="385042" y="142726"/>
                  <a:pt x="393649" y="142726"/>
                </a:cubicBezTo>
                <a:cubicBezTo>
                  <a:pt x="394605" y="142726"/>
                  <a:pt x="395561" y="142726"/>
                  <a:pt x="396279" y="142726"/>
                </a:cubicBezTo>
                <a:lnTo>
                  <a:pt x="407515" y="141533"/>
                </a:lnTo>
                <a:cubicBezTo>
                  <a:pt x="395561" y="148931"/>
                  <a:pt x="380261" y="155612"/>
                  <a:pt x="361613" y="161101"/>
                </a:cubicBezTo>
                <a:cubicBezTo>
                  <a:pt x="356114" y="127215"/>
                  <a:pt x="347268" y="96909"/>
                  <a:pt x="336032" y="72330"/>
                </a:cubicBezTo>
                <a:close/>
                <a:moveTo>
                  <a:pt x="272241" y="57299"/>
                </a:moveTo>
                <a:cubicBezTo>
                  <a:pt x="285151" y="58015"/>
                  <a:pt x="298300" y="59923"/>
                  <a:pt x="310732" y="63263"/>
                </a:cubicBezTo>
                <a:cubicBezTo>
                  <a:pt x="325076" y="88075"/>
                  <a:pt x="336791" y="123145"/>
                  <a:pt x="343724" y="165849"/>
                </a:cubicBezTo>
                <a:cubicBezTo>
                  <a:pt x="322446" y="170621"/>
                  <a:pt x="297822" y="173722"/>
                  <a:pt x="272241" y="174438"/>
                </a:cubicBezTo>
                <a:close/>
                <a:moveTo>
                  <a:pt x="253118" y="57017"/>
                </a:moveTo>
                <a:lnTo>
                  <a:pt x="253118" y="174438"/>
                </a:lnTo>
                <a:cubicBezTo>
                  <a:pt x="221332" y="173961"/>
                  <a:pt x="199345" y="170858"/>
                  <a:pt x="177119" y="165846"/>
                </a:cubicBezTo>
                <a:cubicBezTo>
                  <a:pt x="184050" y="123126"/>
                  <a:pt x="195521" y="88282"/>
                  <a:pt x="209861" y="63461"/>
                </a:cubicBezTo>
                <a:cubicBezTo>
                  <a:pt x="223483" y="59881"/>
                  <a:pt x="237345" y="57494"/>
                  <a:pt x="253118" y="57017"/>
                </a:cubicBezTo>
                <a:close/>
                <a:moveTo>
                  <a:pt x="253128" y="0"/>
                </a:moveTo>
                <a:cubicBezTo>
                  <a:pt x="316708" y="0"/>
                  <a:pt x="377899" y="24107"/>
                  <a:pt x="424509" y="66832"/>
                </a:cubicBezTo>
                <a:lnTo>
                  <a:pt x="436699" y="45350"/>
                </a:lnTo>
                <a:cubicBezTo>
                  <a:pt x="438611" y="42009"/>
                  <a:pt x="441958" y="40099"/>
                  <a:pt x="445782" y="40099"/>
                </a:cubicBezTo>
                <a:cubicBezTo>
                  <a:pt x="448411" y="40099"/>
                  <a:pt x="451041" y="41054"/>
                  <a:pt x="453192" y="43202"/>
                </a:cubicBezTo>
                <a:lnTo>
                  <a:pt x="459168" y="48931"/>
                </a:lnTo>
                <a:cubicBezTo>
                  <a:pt x="462036" y="52034"/>
                  <a:pt x="463709" y="56807"/>
                  <a:pt x="463231" y="60865"/>
                </a:cubicBezTo>
                <a:lnTo>
                  <a:pt x="461080" y="82585"/>
                </a:lnTo>
                <a:lnTo>
                  <a:pt x="517251" y="138677"/>
                </a:lnTo>
                <a:lnTo>
                  <a:pt x="553582" y="79005"/>
                </a:lnTo>
                <a:cubicBezTo>
                  <a:pt x="555973" y="74948"/>
                  <a:pt x="560036" y="72561"/>
                  <a:pt x="564578" y="72561"/>
                </a:cubicBezTo>
                <a:cubicBezTo>
                  <a:pt x="567924" y="72561"/>
                  <a:pt x="571270" y="73993"/>
                  <a:pt x="573900" y="76618"/>
                </a:cubicBezTo>
                <a:lnTo>
                  <a:pt x="578441" y="80915"/>
                </a:lnTo>
                <a:cubicBezTo>
                  <a:pt x="582983" y="85450"/>
                  <a:pt x="584895" y="93326"/>
                  <a:pt x="582983" y="99532"/>
                </a:cubicBezTo>
                <a:lnTo>
                  <a:pt x="558841" y="180208"/>
                </a:lnTo>
                <a:lnTo>
                  <a:pt x="592544" y="214102"/>
                </a:lnTo>
                <a:cubicBezTo>
                  <a:pt x="605451" y="226752"/>
                  <a:pt x="601388" y="246324"/>
                  <a:pt x="589914" y="258020"/>
                </a:cubicBezTo>
                <a:lnTo>
                  <a:pt x="589675" y="258497"/>
                </a:lnTo>
                <a:cubicBezTo>
                  <a:pt x="583461" y="264464"/>
                  <a:pt x="575812" y="267567"/>
                  <a:pt x="568402" y="267567"/>
                </a:cubicBezTo>
                <a:cubicBezTo>
                  <a:pt x="560753" y="267567"/>
                  <a:pt x="553582" y="264464"/>
                  <a:pt x="547846" y="258736"/>
                </a:cubicBezTo>
                <a:lnTo>
                  <a:pt x="515338" y="226275"/>
                </a:lnTo>
                <a:lnTo>
                  <a:pt x="430724" y="251575"/>
                </a:lnTo>
                <a:cubicBezTo>
                  <a:pt x="429289" y="252053"/>
                  <a:pt x="427616" y="252291"/>
                  <a:pt x="425943" y="252291"/>
                </a:cubicBezTo>
                <a:cubicBezTo>
                  <a:pt x="420924" y="252291"/>
                  <a:pt x="415665" y="250143"/>
                  <a:pt x="412319" y="246802"/>
                </a:cubicBezTo>
                <a:lnTo>
                  <a:pt x="407777" y="242267"/>
                </a:lnTo>
                <a:cubicBezTo>
                  <a:pt x="404909" y="239402"/>
                  <a:pt x="403475" y="235583"/>
                  <a:pt x="403953" y="231526"/>
                </a:cubicBezTo>
                <a:cubicBezTo>
                  <a:pt x="404431" y="227707"/>
                  <a:pt x="406821" y="224365"/>
                  <a:pt x="410167" y="222217"/>
                </a:cubicBezTo>
                <a:lnTo>
                  <a:pt x="473031" y="184027"/>
                </a:lnTo>
                <a:lnTo>
                  <a:pt x="418294" y="129368"/>
                </a:lnTo>
                <a:lnTo>
                  <a:pt x="392001" y="131994"/>
                </a:lnTo>
                <a:cubicBezTo>
                  <a:pt x="391762" y="131994"/>
                  <a:pt x="391284" y="131994"/>
                  <a:pt x="390806" y="131994"/>
                </a:cubicBezTo>
                <a:cubicBezTo>
                  <a:pt x="386982" y="131994"/>
                  <a:pt x="382918" y="130323"/>
                  <a:pt x="380289" y="127697"/>
                </a:cubicBezTo>
                <a:lnTo>
                  <a:pt x="374314" y="121730"/>
                </a:lnTo>
                <a:cubicBezTo>
                  <a:pt x="371923" y="119582"/>
                  <a:pt x="370967" y="116240"/>
                  <a:pt x="371445" y="113137"/>
                </a:cubicBezTo>
                <a:cubicBezTo>
                  <a:pt x="371684" y="110034"/>
                  <a:pt x="373596" y="107170"/>
                  <a:pt x="376465" y="105499"/>
                </a:cubicBezTo>
                <a:lnTo>
                  <a:pt x="402997" y="90462"/>
                </a:lnTo>
                <a:cubicBezTo>
                  <a:pt x="362362" y="52988"/>
                  <a:pt x="308582" y="31745"/>
                  <a:pt x="253128" y="31745"/>
                </a:cubicBezTo>
                <a:cubicBezTo>
                  <a:pt x="131225" y="31745"/>
                  <a:pt x="31790" y="130800"/>
                  <a:pt x="31790" y="252769"/>
                </a:cubicBezTo>
                <a:cubicBezTo>
                  <a:pt x="31790" y="337264"/>
                  <a:pt x="81269" y="415553"/>
                  <a:pt x="157518" y="452072"/>
                </a:cubicBezTo>
                <a:cubicBezTo>
                  <a:pt x="165405" y="455891"/>
                  <a:pt x="168752" y="465438"/>
                  <a:pt x="164927" y="473315"/>
                </a:cubicBezTo>
                <a:cubicBezTo>
                  <a:pt x="162298" y="479043"/>
                  <a:pt x="156562" y="482385"/>
                  <a:pt x="150586" y="482385"/>
                </a:cubicBezTo>
                <a:cubicBezTo>
                  <a:pt x="148196" y="482385"/>
                  <a:pt x="145805" y="481669"/>
                  <a:pt x="143654" y="480714"/>
                </a:cubicBezTo>
                <a:cubicBezTo>
                  <a:pt x="56410" y="438944"/>
                  <a:pt x="0" y="349437"/>
                  <a:pt x="0" y="252769"/>
                </a:cubicBezTo>
                <a:cubicBezTo>
                  <a:pt x="0" y="113376"/>
                  <a:pt x="113537" y="0"/>
                  <a:pt x="253128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3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iṥlîde">
            <a:extLst>
              <a:ext uri="{FF2B5EF4-FFF2-40B4-BE49-F238E27FC236}">
                <a16:creationId xmlns:a16="http://schemas.microsoft.com/office/drawing/2014/main" id="{A41C76BE-5262-4E55-9E97-928A6CC87498}"/>
              </a:ext>
            </a:extLst>
          </p:cNvPr>
          <p:cNvSpPr/>
          <p:nvPr/>
        </p:nvSpPr>
        <p:spPr>
          <a:xfrm>
            <a:off x="4860295" y="2192667"/>
            <a:ext cx="186252" cy="213397"/>
          </a:xfrm>
          <a:custGeom>
            <a:avLst/>
            <a:gdLst>
              <a:gd name="T0" fmla="*/ 167 w 333"/>
              <a:gd name="T1" fmla="*/ 0 h 382"/>
              <a:gd name="T2" fmla="*/ 0 w 333"/>
              <a:gd name="T3" fmla="*/ 167 h 382"/>
              <a:gd name="T4" fmla="*/ 87 w 333"/>
              <a:gd name="T5" fmla="*/ 313 h 382"/>
              <a:gd name="T6" fmla="*/ 85 w 333"/>
              <a:gd name="T7" fmla="*/ 382 h 382"/>
              <a:gd name="T8" fmla="*/ 163 w 333"/>
              <a:gd name="T9" fmla="*/ 333 h 382"/>
              <a:gd name="T10" fmla="*/ 167 w 333"/>
              <a:gd name="T11" fmla="*/ 333 h 382"/>
              <a:gd name="T12" fmla="*/ 333 w 333"/>
              <a:gd name="T13" fmla="*/ 167 h 382"/>
              <a:gd name="T14" fmla="*/ 167 w 333"/>
              <a:gd name="T15" fmla="*/ 0 h 382"/>
              <a:gd name="T16" fmla="*/ 159 w 333"/>
              <a:gd name="T17" fmla="*/ 267 h 382"/>
              <a:gd name="T18" fmla="*/ 134 w 333"/>
              <a:gd name="T19" fmla="*/ 241 h 382"/>
              <a:gd name="T20" fmla="*/ 159 w 333"/>
              <a:gd name="T21" fmla="*/ 216 h 382"/>
              <a:gd name="T22" fmla="*/ 185 w 333"/>
              <a:gd name="T23" fmla="*/ 241 h 382"/>
              <a:gd name="T24" fmla="*/ 159 w 333"/>
              <a:gd name="T25" fmla="*/ 267 h 382"/>
              <a:gd name="T26" fmla="*/ 193 w 333"/>
              <a:gd name="T27" fmla="*/ 162 h 382"/>
              <a:gd name="T28" fmla="*/ 179 w 333"/>
              <a:gd name="T29" fmla="*/ 197 h 382"/>
              <a:gd name="T30" fmla="*/ 179 w 333"/>
              <a:gd name="T31" fmla="*/ 203 h 382"/>
              <a:gd name="T32" fmla="*/ 142 w 333"/>
              <a:gd name="T33" fmla="*/ 203 h 382"/>
              <a:gd name="T34" fmla="*/ 141 w 333"/>
              <a:gd name="T35" fmla="*/ 195 h 382"/>
              <a:gd name="T36" fmla="*/ 158 w 333"/>
              <a:gd name="T37" fmla="*/ 151 h 382"/>
              <a:gd name="T38" fmla="*/ 174 w 333"/>
              <a:gd name="T39" fmla="*/ 122 h 382"/>
              <a:gd name="T40" fmla="*/ 154 w 333"/>
              <a:gd name="T41" fmla="*/ 105 h 382"/>
              <a:gd name="T42" fmla="*/ 126 w 333"/>
              <a:gd name="T43" fmla="*/ 113 h 382"/>
              <a:gd name="T44" fmla="*/ 116 w 333"/>
              <a:gd name="T45" fmla="*/ 83 h 382"/>
              <a:gd name="T46" fmla="*/ 163 w 333"/>
              <a:gd name="T47" fmla="*/ 71 h 382"/>
              <a:gd name="T48" fmla="*/ 217 w 333"/>
              <a:gd name="T49" fmla="*/ 115 h 382"/>
              <a:gd name="T50" fmla="*/ 193 w 333"/>
              <a:gd name="T51" fmla="*/ 162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3" h="382">
                <a:moveTo>
                  <a:pt x="167" y="0"/>
                </a:moveTo>
                <a:cubicBezTo>
                  <a:pt x="75" y="0"/>
                  <a:pt x="0" y="75"/>
                  <a:pt x="0" y="167"/>
                </a:cubicBezTo>
                <a:cubicBezTo>
                  <a:pt x="0" y="230"/>
                  <a:pt x="35" y="284"/>
                  <a:pt x="87" y="313"/>
                </a:cubicBezTo>
                <a:lnTo>
                  <a:pt x="85" y="382"/>
                </a:lnTo>
                <a:lnTo>
                  <a:pt x="163" y="333"/>
                </a:lnTo>
                <a:cubicBezTo>
                  <a:pt x="164" y="333"/>
                  <a:pt x="166" y="333"/>
                  <a:pt x="167" y="333"/>
                </a:cubicBezTo>
                <a:cubicBezTo>
                  <a:pt x="259" y="333"/>
                  <a:pt x="333" y="259"/>
                  <a:pt x="333" y="167"/>
                </a:cubicBezTo>
                <a:cubicBezTo>
                  <a:pt x="333" y="75"/>
                  <a:pt x="259" y="0"/>
                  <a:pt x="167" y="0"/>
                </a:cubicBezTo>
                <a:close/>
                <a:moveTo>
                  <a:pt x="159" y="267"/>
                </a:moveTo>
                <a:cubicBezTo>
                  <a:pt x="144" y="267"/>
                  <a:pt x="134" y="256"/>
                  <a:pt x="134" y="241"/>
                </a:cubicBezTo>
                <a:cubicBezTo>
                  <a:pt x="134" y="226"/>
                  <a:pt x="145" y="216"/>
                  <a:pt x="159" y="216"/>
                </a:cubicBezTo>
                <a:cubicBezTo>
                  <a:pt x="175" y="216"/>
                  <a:pt x="184" y="226"/>
                  <a:pt x="185" y="241"/>
                </a:cubicBezTo>
                <a:cubicBezTo>
                  <a:pt x="185" y="256"/>
                  <a:pt x="175" y="267"/>
                  <a:pt x="159" y="267"/>
                </a:cubicBezTo>
                <a:close/>
                <a:moveTo>
                  <a:pt x="193" y="162"/>
                </a:moveTo>
                <a:cubicBezTo>
                  <a:pt x="183" y="174"/>
                  <a:pt x="179" y="185"/>
                  <a:pt x="179" y="197"/>
                </a:cubicBezTo>
                <a:lnTo>
                  <a:pt x="179" y="203"/>
                </a:lnTo>
                <a:lnTo>
                  <a:pt x="142" y="203"/>
                </a:lnTo>
                <a:lnTo>
                  <a:pt x="141" y="195"/>
                </a:lnTo>
                <a:cubicBezTo>
                  <a:pt x="140" y="181"/>
                  <a:pt x="145" y="166"/>
                  <a:pt x="158" y="151"/>
                </a:cubicBezTo>
                <a:cubicBezTo>
                  <a:pt x="167" y="140"/>
                  <a:pt x="174" y="131"/>
                  <a:pt x="174" y="122"/>
                </a:cubicBezTo>
                <a:cubicBezTo>
                  <a:pt x="174" y="112"/>
                  <a:pt x="168" y="106"/>
                  <a:pt x="154" y="105"/>
                </a:cubicBezTo>
                <a:cubicBezTo>
                  <a:pt x="144" y="105"/>
                  <a:pt x="133" y="108"/>
                  <a:pt x="126" y="113"/>
                </a:cubicBezTo>
                <a:lnTo>
                  <a:pt x="116" y="83"/>
                </a:lnTo>
                <a:cubicBezTo>
                  <a:pt x="126" y="77"/>
                  <a:pt x="143" y="71"/>
                  <a:pt x="163" y="71"/>
                </a:cubicBezTo>
                <a:cubicBezTo>
                  <a:pt x="200" y="71"/>
                  <a:pt x="217" y="92"/>
                  <a:pt x="217" y="115"/>
                </a:cubicBezTo>
                <a:cubicBezTo>
                  <a:pt x="217" y="136"/>
                  <a:pt x="204" y="150"/>
                  <a:pt x="193" y="162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4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íṣļîdè">
            <a:extLst>
              <a:ext uri="{FF2B5EF4-FFF2-40B4-BE49-F238E27FC236}">
                <a16:creationId xmlns:a16="http://schemas.microsoft.com/office/drawing/2014/main" id="{FB04C82C-EB69-420E-AA17-C34FE0A50E42}"/>
              </a:ext>
            </a:extLst>
          </p:cNvPr>
          <p:cNvSpPr/>
          <p:nvPr/>
        </p:nvSpPr>
        <p:spPr>
          <a:xfrm>
            <a:off x="5189859" y="2728052"/>
            <a:ext cx="213397" cy="207635"/>
          </a:xfrm>
          <a:custGeom>
            <a:avLst/>
            <a:gdLst>
              <a:gd name="connsiteX0" fmla="*/ 273512 w 601147"/>
              <a:gd name="connsiteY0" fmla="*/ 584635 h 584917"/>
              <a:gd name="connsiteX1" fmla="*/ 273513 w 601147"/>
              <a:gd name="connsiteY1" fmla="*/ 584635 h 584917"/>
              <a:gd name="connsiteX2" fmla="*/ 273583 w 601147"/>
              <a:gd name="connsiteY2" fmla="*/ 584635 h 584917"/>
              <a:gd name="connsiteX3" fmla="*/ 273583 w 601147"/>
              <a:gd name="connsiteY3" fmla="*/ 584917 h 584917"/>
              <a:gd name="connsiteX4" fmla="*/ 273512 w 601147"/>
              <a:gd name="connsiteY4" fmla="*/ 584917 h 584917"/>
              <a:gd name="connsiteX5" fmla="*/ 509977 w 601147"/>
              <a:gd name="connsiteY5" fmla="*/ 386927 h 584917"/>
              <a:gd name="connsiteX6" fmla="*/ 441599 w 601147"/>
              <a:gd name="connsiteY6" fmla="*/ 411333 h 584917"/>
              <a:gd name="connsiteX7" fmla="*/ 441599 w 601147"/>
              <a:gd name="connsiteY7" fmla="*/ 471114 h 584917"/>
              <a:gd name="connsiteX8" fmla="*/ 509977 w 601147"/>
              <a:gd name="connsiteY8" fmla="*/ 558592 h 584917"/>
              <a:gd name="connsiteX9" fmla="*/ 509977 w 601147"/>
              <a:gd name="connsiteY9" fmla="*/ 356214 h 584917"/>
              <a:gd name="connsiteX10" fmla="*/ 601147 w 601147"/>
              <a:gd name="connsiteY10" fmla="*/ 385008 h 584917"/>
              <a:gd name="connsiteX11" fmla="*/ 601147 w 601147"/>
              <a:gd name="connsiteY11" fmla="*/ 471114 h 584917"/>
              <a:gd name="connsiteX12" fmla="*/ 509977 w 601147"/>
              <a:gd name="connsiteY12" fmla="*/ 584917 h 584917"/>
              <a:gd name="connsiteX13" fmla="*/ 418806 w 601147"/>
              <a:gd name="connsiteY13" fmla="*/ 471114 h 584917"/>
              <a:gd name="connsiteX14" fmla="*/ 418806 w 601147"/>
              <a:gd name="connsiteY14" fmla="*/ 385008 h 584917"/>
              <a:gd name="connsiteX15" fmla="*/ 509977 w 601147"/>
              <a:gd name="connsiteY15" fmla="*/ 356214 h 584917"/>
              <a:gd name="connsiteX16" fmla="*/ 273513 w 601147"/>
              <a:gd name="connsiteY16" fmla="*/ 0 h 584917"/>
              <a:gd name="connsiteX17" fmla="*/ 424549 w 601147"/>
              <a:gd name="connsiteY17" fmla="*/ 150820 h 584917"/>
              <a:gd name="connsiteX18" fmla="*/ 341067 w 601147"/>
              <a:gd name="connsiteY18" fmla="*/ 308771 h 584917"/>
              <a:gd name="connsiteX19" fmla="*/ 453383 w 601147"/>
              <a:gd name="connsiteY19" fmla="*/ 364163 h 584917"/>
              <a:gd name="connsiteX20" fmla="*/ 427570 w 601147"/>
              <a:gd name="connsiteY20" fmla="*/ 363889 h 584917"/>
              <a:gd name="connsiteX21" fmla="*/ 395989 w 601147"/>
              <a:gd name="connsiteY21" fmla="*/ 351000 h 584917"/>
              <a:gd name="connsiteX22" fmla="*/ 395989 w 601147"/>
              <a:gd name="connsiteY22" fmla="*/ 471108 h 584917"/>
              <a:gd name="connsiteX23" fmla="*/ 449264 w 601147"/>
              <a:gd name="connsiteY23" fmla="*/ 570376 h 584917"/>
              <a:gd name="connsiteX24" fmla="*/ 273513 w 601147"/>
              <a:gd name="connsiteY24" fmla="*/ 584635 h 584917"/>
              <a:gd name="connsiteX25" fmla="*/ 350129 w 601147"/>
              <a:gd name="connsiteY25" fmla="*/ 508402 h 584917"/>
              <a:gd name="connsiteX26" fmla="*/ 285595 w 601147"/>
              <a:gd name="connsiteY26" fmla="*/ 352646 h 584917"/>
              <a:gd name="connsiteX27" fmla="*/ 286419 w 601147"/>
              <a:gd name="connsiteY27" fmla="*/ 352646 h 584917"/>
              <a:gd name="connsiteX28" fmla="*/ 311409 w 601147"/>
              <a:gd name="connsiteY28" fmla="*/ 323853 h 584917"/>
              <a:gd name="connsiteX29" fmla="*/ 273513 w 601147"/>
              <a:gd name="connsiteY29" fmla="*/ 330708 h 584917"/>
              <a:gd name="connsiteX30" fmla="*/ 235616 w 601147"/>
              <a:gd name="connsiteY30" fmla="*/ 323853 h 584917"/>
              <a:gd name="connsiteX31" fmla="*/ 260880 w 601147"/>
              <a:gd name="connsiteY31" fmla="*/ 352646 h 584917"/>
              <a:gd name="connsiteX32" fmla="*/ 261430 w 601147"/>
              <a:gd name="connsiteY32" fmla="*/ 352646 h 584917"/>
              <a:gd name="connsiteX33" fmla="*/ 196896 w 601147"/>
              <a:gd name="connsiteY33" fmla="*/ 508402 h 584917"/>
              <a:gd name="connsiteX34" fmla="*/ 273513 w 601147"/>
              <a:gd name="connsiteY34" fmla="*/ 584635 h 584917"/>
              <a:gd name="connsiteX35" fmla="*/ 0 w 601147"/>
              <a:gd name="connsiteY35" fmla="*/ 517451 h 584917"/>
              <a:gd name="connsiteX36" fmla="*/ 205958 w 601147"/>
              <a:gd name="connsiteY36" fmla="*/ 308771 h 584917"/>
              <a:gd name="connsiteX37" fmla="*/ 122476 w 601147"/>
              <a:gd name="connsiteY37" fmla="*/ 150820 h 584917"/>
              <a:gd name="connsiteX38" fmla="*/ 273513 w 601147"/>
              <a:gd name="connsiteY38" fmla="*/ 0 h 584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01147" h="584917">
                <a:moveTo>
                  <a:pt x="273512" y="584635"/>
                </a:moveTo>
                <a:lnTo>
                  <a:pt x="273513" y="584635"/>
                </a:lnTo>
                <a:lnTo>
                  <a:pt x="273583" y="584635"/>
                </a:lnTo>
                <a:lnTo>
                  <a:pt x="273583" y="584917"/>
                </a:lnTo>
                <a:lnTo>
                  <a:pt x="273512" y="584917"/>
                </a:lnTo>
                <a:close/>
                <a:moveTo>
                  <a:pt x="509977" y="386927"/>
                </a:moveTo>
                <a:cubicBezTo>
                  <a:pt x="484163" y="406671"/>
                  <a:pt x="459448" y="411333"/>
                  <a:pt x="441599" y="411333"/>
                </a:cubicBezTo>
                <a:lnTo>
                  <a:pt x="441599" y="471114"/>
                </a:lnTo>
                <a:cubicBezTo>
                  <a:pt x="441599" y="509505"/>
                  <a:pt x="484438" y="543235"/>
                  <a:pt x="509977" y="558592"/>
                </a:cubicBezTo>
                <a:close/>
                <a:moveTo>
                  <a:pt x="509977" y="356214"/>
                </a:moveTo>
                <a:cubicBezTo>
                  <a:pt x="555562" y="403929"/>
                  <a:pt x="601147" y="385008"/>
                  <a:pt x="601147" y="385008"/>
                </a:cubicBezTo>
                <a:lnTo>
                  <a:pt x="601147" y="471114"/>
                </a:lnTo>
                <a:cubicBezTo>
                  <a:pt x="601147" y="539396"/>
                  <a:pt x="509977" y="584917"/>
                  <a:pt x="509977" y="584917"/>
                </a:cubicBezTo>
                <a:cubicBezTo>
                  <a:pt x="509977" y="584917"/>
                  <a:pt x="418806" y="539396"/>
                  <a:pt x="418806" y="471114"/>
                </a:cubicBezTo>
                <a:lnTo>
                  <a:pt x="418806" y="385008"/>
                </a:lnTo>
                <a:cubicBezTo>
                  <a:pt x="418806" y="385008"/>
                  <a:pt x="464391" y="403929"/>
                  <a:pt x="509977" y="356214"/>
                </a:cubicBezTo>
                <a:close/>
                <a:moveTo>
                  <a:pt x="273513" y="0"/>
                </a:moveTo>
                <a:cubicBezTo>
                  <a:pt x="356994" y="0"/>
                  <a:pt x="424549" y="67458"/>
                  <a:pt x="424549" y="150820"/>
                </a:cubicBezTo>
                <a:cubicBezTo>
                  <a:pt x="424549" y="210052"/>
                  <a:pt x="390497" y="275590"/>
                  <a:pt x="341067" y="308771"/>
                </a:cubicBezTo>
                <a:cubicBezTo>
                  <a:pt x="383357" y="319465"/>
                  <a:pt x="421528" y="339483"/>
                  <a:pt x="453383" y="364163"/>
                </a:cubicBezTo>
                <a:cubicBezTo>
                  <a:pt x="438280" y="367454"/>
                  <a:pt x="427570" y="363889"/>
                  <a:pt x="427570" y="363889"/>
                </a:cubicBezTo>
                <a:lnTo>
                  <a:pt x="395989" y="351000"/>
                </a:lnTo>
                <a:lnTo>
                  <a:pt x="395989" y="471108"/>
                </a:lnTo>
                <a:cubicBezTo>
                  <a:pt x="395989" y="513338"/>
                  <a:pt x="422901" y="547341"/>
                  <a:pt x="449264" y="570376"/>
                </a:cubicBezTo>
                <a:cubicBezTo>
                  <a:pt x="399559" y="579973"/>
                  <a:pt x="336673" y="584635"/>
                  <a:pt x="273513" y="584635"/>
                </a:cubicBezTo>
                <a:lnTo>
                  <a:pt x="350129" y="508402"/>
                </a:lnTo>
                <a:lnTo>
                  <a:pt x="285595" y="352646"/>
                </a:lnTo>
                <a:lnTo>
                  <a:pt x="286419" y="352646"/>
                </a:lnTo>
                <a:lnTo>
                  <a:pt x="311409" y="323853"/>
                </a:lnTo>
                <a:cubicBezTo>
                  <a:pt x="299326" y="328240"/>
                  <a:pt x="286694" y="330708"/>
                  <a:pt x="273513" y="330708"/>
                </a:cubicBezTo>
                <a:cubicBezTo>
                  <a:pt x="260331" y="330708"/>
                  <a:pt x="247699" y="328240"/>
                  <a:pt x="235616" y="323853"/>
                </a:cubicBezTo>
                <a:lnTo>
                  <a:pt x="260880" y="352646"/>
                </a:lnTo>
                <a:lnTo>
                  <a:pt x="261430" y="352646"/>
                </a:lnTo>
                <a:lnTo>
                  <a:pt x="196896" y="508402"/>
                </a:lnTo>
                <a:lnTo>
                  <a:pt x="273513" y="584635"/>
                </a:lnTo>
                <a:cubicBezTo>
                  <a:pt x="136756" y="584635"/>
                  <a:pt x="0" y="562423"/>
                  <a:pt x="0" y="517451"/>
                </a:cubicBezTo>
                <a:cubicBezTo>
                  <a:pt x="0" y="441218"/>
                  <a:pt x="87601" y="338661"/>
                  <a:pt x="205958" y="308771"/>
                </a:cubicBezTo>
                <a:cubicBezTo>
                  <a:pt x="156528" y="275590"/>
                  <a:pt x="122476" y="210052"/>
                  <a:pt x="122476" y="150820"/>
                </a:cubicBezTo>
                <a:cubicBezTo>
                  <a:pt x="122476" y="67458"/>
                  <a:pt x="190031" y="0"/>
                  <a:pt x="273513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4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îš1íḋê">
            <a:extLst>
              <a:ext uri="{FF2B5EF4-FFF2-40B4-BE49-F238E27FC236}">
                <a16:creationId xmlns:a16="http://schemas.microsoft.com/office/drawing/2014/main" id="{F23F3196-87DA-42A5-AB06-CF78F4766A07}"/>
              </a:ext>
            </a:extLst>
          </p:cNvPr>
          <p:cNvSpPr/>
          <p:nvPr/>
        </p:nvSpPr>
        <p:spPr>
          <a:xfrm>
            <a:off x="3770482" y="2725325"/>
            <a:ext cx="213397" cy="213088"/>
          </a:xfrm>
          <a:custGeom>
            <a:avLst/>
            <a:gdLst>
              <a:gd name="connsiteX0" fmla="*/ 96718 w 607590"/>
              <a:gd name="connsiteY0" fmla="*/ 353867 h 606712"/>
              <a:gd name="connsiteX1" fmla="*/ 56131 w 607590"/>
              <a:gd name="connsiteY1" fmla="*/ 556143 h 606712"/>
              <a:gd name="connsiteX2" fmla="*/ 551459 w 607590"/>
              <a:gd name="connsiteY2" fmla="*/ 556143 h 606712"/>
              <a:gd name="connsiteX3" fmla="*/ 510872 w 607590"/>
              <a:gd name="connsiteY3" fmla="*/ 353867 h 606712"/>
              <a:gd name="connsiteX4" fmla="*/ 401570 w 607590"/>
              <a:gd name="connsiteY4" fmla="*/ 353867 h 606712"/>
              <a:gd name="connsiteX5" fmla="*/ 388664 w 607590"/>
              <a:gd name="connsiteY5" fmla="*/ 375108 h 606712"/>
              <a:gd name="connsiteX6" fmla="*/ 372198 w 607590"/>
              <a:gd name="connsiteY6" fmla="*/ 403459 h 606712"/>
              <a:gd name="connsiteX7" fmla="*/ 366679 w 607590"/>
              <a:gd name="connsiteY7" fmla="*/ 413323 h 606712"/>
              <a:gd name="connsiteX8" fmla="*/ 348255 w 607590"/>
              <a:gd name="connsiteY8" fmla="*/ 447984 h 606712"/>
              <a:gd name="connsiteX9" fmla="*/ 326448 w 607590"/>
              <a:gd name="connsiteY9" fmla="*/ 491621 h 606712"/>
              <a:gd name="connsiteX10" fmla="*/ 303751 w 607590"/>
              <a:gd name="connsiteY10" fmla="*/ 505574 h 606712"/>
              <a:gd name="connsiteX11" fmla="*/ 281143 w 607590"/>
              <a:gd name="connsiteY11" fmla="*/ 491621 h 606712"/>
              <a:gd name="connsiteX12" fmla="*/ 270817 w 607590"/>
              <a:gd name="connsiteY12" fmla="*/ 471002 h 606712"/>
              <a:gd name="connsiteX13" fmla="*/ 253372 w 607590"/>
              <a:gd name="connsiteY13" fmla="*/ 436697 h 606712"/>
              <a:gd name="connsiteX14" fmla="*/ 208245 w 607590"/>
              <a:gd name="connsiteY14" fmla="*/ 354312 h 606712"/>
              <a:gd name="connsiteX15" fmla="*/ 208067 w 607590"/>
              <a:gd name="connsiteY15" fmla="*/ 353867 h 606712"/>
              <a:gd name="connsiteX16" fmla="*/ 303795 w 607590"/>
              <a:gd name="connsiteY16" fmla="*/ 151706 h 606712"/>
              <a:gd name="connsiteX17" fmla="*/ 329093 w 607590"/>
              <a:gd name="connsiteY17" fmla="*/ 176969 h 606712"/>
              <a:gd name="connsiteX18" fmla="*/ 303795 w 607590"/>
              <a:gd name="connsiteY18" fmla="*/ 202232 h 606712"/>
              <a:gd name="connsiteX19" fmla="*/ 278497 w 607590"/>
              <a:gd name="connsiteY19" fmla="*/ 176969 h 606712"/>
              <a:gd name="connsiteX20" fmla="*/ 303795 w 607590"/>
              <a:gd name="connsiteY20" fmla="*/ 151706 h 606712"/>
              <a:gd name="connsiteX21" fmla="*/ 303751 w 607590"/>
              <a:gd name="connsiteY21" fmla="*/ 101111 h 606712"/>
              <a:gd name="connsiteX22" fmla="*/ 227827 w 607590"/>
              <a:gd name="connsiteY22" fmla="*/ 176920 h 606712"/>
              <a:gd name="connsiteX23" fmla="*/ 303751 w 607590"/>
              <a:gd name="connsiteY23" fmla="*/ 252818 h 606712"/>
              <a:gd name="connsiteX24" fmla="*/ 379763 w 607590"/>
              <a:gd name="connsiteY24" fmla="*/ 176920 h 606712"/>
              <a:gd name="connsiteX25" fmla="*/ 303751 w 607590"/>
              <a:gd name="connsiteY25" fmla="*/ 101111 h 606712"/>
              <a:gd name="connsiteX26" fmla="*/ 320727 w 607590"/>
              <a:gd name="connsiteY26" fmla="*/ 812 h 606712"/>
              <a:gd name="connsiteX27" fmla="*/ 421775 w 607590"/>
              <a:gd name="connsiteY27" fmla="*/ 44854 h 606712"/>
              <a:gd name="connsiteX28" fmla="*/ 480965 w 607590"/>
              <a:gd name="connsiteY28" fmla="*/ 176920 h 606712"/>
              <a:gd name="connsiteX29" fmla="*/ 453729 w 607590"/>
              <a:gd name="connsiteY29" fmla="*/ 271215 h 606712"/>
              <a:gd name="connsiteX30" fmla="*/ 439221 w 607590"/>
              <a:gd name="connsiteY30" fmla="*/ 293878 h 606712"/>
              <a:gd name="connsiteX31" fmla="*/ 433257 w 607590"/>
              <a:gd name="connsiteY31" fmla="*/ 303387 h 606712"/>
              <a:gd name="connsiteX32" fmla="*/ 531611 w 607590"/>
              <a:gd name="connsiteY32" fmla="*/ 303387 h 606712"/>
              <a:gd name="connsiteX33" fmla="*/ 556444 w 607590"/>
              <a:gd name="connsiteY33" fmla="*/ 323650 h 606712"/>
              <a:gd name="connsiteX34" fmla="*/ 607089 w 607590"/>
              <a:gd name="connsiteY34" fmla="*/ 576495 h 606712"/>
              <a:gd name="connsiteX35" fmla="*/ 601838 w 607590"/>
              <a:gd name="connsiteY35" fmla="*/ 597469 h 606712"/>
              <a:gd name="connsiteX36" fmla="*/ 582256 w 607590"/>
              <a:gd name="connsiteY36" fmla="*/ 606712 h 606712"/>
              <a:gd name="connsiteX37" fmla="*/ 25245 w 607590"/>
              <a:gd name="connsiteY37" fmla="*/ 606712 h 606712"/>
              <a:gd name="connsiteX38" fmla="*/ 5752 w 607590"/>
              <a:gd name="connsiteY38" fmla="*/ 597469 h 606712"/>
              <a:gd name="connsiteX39" fmla="*/ 501 w 607590"/>
              <a:gd name="connsiteY39" fmla="*/ 576495 h 606712"/>
              <a:gd name="connsiteX40" fmla="*/ 51146 w 607590"/>
              <a:gd name="connsiteY40" fmla="*/ 323650 h 606712"/>
              <a:gd name="connsiteX41" fmla="*/ 75890 w 607590"/>
              <a:gd name="connsiteY41" fmla="*/ 303387 h 606712"/>
              <a:gd name="connsiteX42" fmla="*/ 175846 w 607590"/>
              <a:gd name="connsiteY42" fmla="*/ 303387 h 606712"/>
              <a:gd name="connsiteX43" fmla="*/ 160982 w 607590"/>
              <a:gd name="connsiteY43" fmla="*/ 281613 h 606712"/>
              <a:gd name="connsiteX44" fmla="*/ 128316 w 607590"/>
              <a:gd name="connsiteY44" fmla="*/ 151769 h 606712"/>
              <a:gd name="connsiteX45" fmla="*/ 283101 w 607590"/>
              <a:gd name="connsiteY45" fmla="*/ 1218 h 606712"/>
              <a:gd name="connsiteX46" fmla="*/ 320727 w 607590"/>
              <a:gd name="connsiteY46" fmla="*/ 812 h 60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07590" h="606712">
                <a:moveTo>
                  <a:pt x="96718" y="353867"/>
                </a:moveTo>
                <a:lnTo>
                  <a:pt x="56131" y="556143"/>
                </a:lnTo>
                <a:lnTo>
                  <a:pt x="551459" y="556143"/>
                </a:lnTo>
                <a:lnTo>
                  <a:pt x="510872" y="353867"/>
                </a:lnTo>
                <a:lnTo>
                  <a:pt x="401570" y="353867"/>
                </a:lnTo>
                <a:cubicBezTo>
                  <a:pt x="397387" y="360710"/>
                  <a:pt x="393025" y="367820"/>
                  <a:pt x="388664" y="375108"/>
                </a:cubicBezTo>
                <a:cubicBezTo>
                  <a:pt x="383057" y="384528"/>
                  <a:pt x="377538" y="393949"/>
                  <a:pt x="372198" y="403459"/>
                </a:cubicBezTo>
                <a:cubicBezTo>
                  <a:pt x="370329" y="406747"/>
                  <a:pt x="368548" y="410035"/>
                  <a:pt x="366679" y="413323"/>
                </a:cubicBezTo>
                <a:cubicBezTo>
                  <a:pt x="360360" y="424788"/>
                  <a:pt x="354129" y="436342"/>
                  <a:pt x="348255" y="447984"/>
                </a:cubicBezTo>
                <a:lnTo>
                  <a:pt x="326448" y="491621"/>
                </a:lnTo>
                <a:cubicBezTo>
                  <a:pt x="322175" y="500153"/>
                  <a:pt x="313364" y="505574"/>
                  <a:pt x="303751" y="505574"/>
                </a:cubicBezTo>
                <a:cubicBezTo>
                  <a:pt x="294227" y="505574"/>
                  <a:pt x="285415" y="500153"/>
                  <a:pt x="281143" y="491621"/>
                </a:cubicBezTo>
                <a:lnTo>
                  <a:pt x="270817" y="471002"/>
                </a:lnTo>
                <a:cubicBezTo>
                  <a:pt x="265032" y="459449"/>
                  <a:pt x="259246" y="448162"/>
                  <a:pt x="253372" y="436697"/>
                </a:cubicBezTo>
                <a:cubicBezTo>
                  <a:pt x="239665" y="410035"/>
                  <a:pt x="224533" y="381862"/>
                  <a:pt x="208245" y="354312"/>
                </a:cubicBezTo>
                <a:cubicBezTo>
                  <a:pt x="208245" y="354223"/>
                  <a:pt x="208156" y="354045"/>
                  <a:pt x="208067" y="353867"/>
                </a:cubicBezTo>
                <a:close/>
                <a:moveTo>
                  <a:pt x="303795" y="151706"/>
                </a:moveTo>
                <a:cubicBezTo>
                  <a:pt x="317767" y="151706"/>
                  <a:pt x="329093" y="163017"/>
                  <a:pt x="329093" y="176969"/>
                </a:cubicBezTo>
                <a:cubicBezTo>
                  <a:pt x="329093" y="190921"/>
                  <a:pt x="317767" y="202232"/>
                  <a:pt x="303795" y="202232"/>
                </a:cubicBezTo>
                <a:cubicBezTo>
                  <a:pt x="289823" y="202232"/>
                  <a:pt x="278497" y="190921"/>
                  <a:pt x="278497" y="176969"/>
                </a:cubicBezTo>
                <a:cubicBezTo>
                  <a:pt x="278497" y="163017"/>
                  <a:pt x="289823" y="151706"/>
                  <a:pt x="303795" y="151706"/>
                </a:cubicBezTo>
                <a:close/>
                <a:moveTo>
                  <a:pt x="303751" y="101111"/>
                </a:moveTo>
                <a:cubicBezTo>
                  <a:pt x="261917" y="101111"/>
                  <a:pt x="227827" y="135150"/>
                  <a:pt x="227827" y="176920"/>
                </a:cubicBezTo>
                <a:cubicBezTo>
                  <a:pt x="227827" y="218780"/>
                  <a:pt x="261917" y="252818"/>
                  <a:pt x="303751" y="252818"/>
                </a:cubicBezTo>
                <a:cubicBezTo>
                  <a:pt x="345673" y="252818"/>
                  <a:pt x="379763" y="218780"/>
                  <a:pt x="379763" y="176920"/>
                </a:cubicBezTo>
                <a:cubicBezTo>
                  <a:pt x="379763" y="135150"/>
                  <a:pt x="345673" y="101111"/>
                  <a:pt x="303751" y="101111"/>
                </a:cubicBezTo>
                <a:close/>
                <a:moveTo>
                  <a:pt x="320727" y="812"/>
                </a:moveTo>
                <a:cubicBezTo>
                  <a:pt x="357990" y="4395"/>
                  <a:pt x="393537" y="19725"/>
                  <a:pt x="421775" y="44854"/>
                </a:cubicBezTo>
                <a:cubicBezTo>
                  <a:pt x="459425" y="78448"/>
                  <a:pt x="480965" y="126618"/>
                  <a:pt x="480965" y="176920"/>
                </a:cubicBezTo>
                <a:cubicBezTo>
                  <a:pt x="480965" y="210426"/>
                  <a:pt x="471530" y="242953"/>
                  <a:pt x="453729" y="271215"/>
                </a:cubicBezTo>
                <a:lnTo>
                  <a:pt x="439221" y="293878"/>
                </a:lnTo>
                <a:cubicBezTo>
                  <a:pt x="437262" y="296988"/>
                  <a:pt x="435215" y="300188"/>
                  <a:pt x="433257" y="303387"/>
                </a:cubicBezTo>
                <a:lnTo>
                  <a:pt x="531611" y="303387"/>
                </a:lnTo>
                <a:cubicBezTo>
                  <a:pt x="543716" y="303387"/>
                  <a:pt x="554129" y="311830"/>
                  <a:pt x="556444" y="323650"/>
                </a:cubicBezTo>
                <a:lnTo>
                  <a:pt x="607089" y="576495"/>
                </a:lnTo>
                <a:cubicBezTo>
                  <a:pt x="608602" y="583872"/>
                  <a:pt x="606644" y="591604"/>
                  <a:pt x="601838" y="597469"/>
                </a:cubicBezTo>
                <a:cubicBezTo>
                  <a:pt x="597031" y="603246"/>
                  <a:pt x="589911" y="606712"/>
                  <a:pt x="582256" y="606712"/>
                </a:cubicBezTo>
                <a:lnTo>
                  <a:pt x="25245" y="606712"/>
                </a:lnTo>
                <a:cubicBezTo>
                  <a:pt x="17679" y="606712"/>
                  <a:pt x="10559" y="603246"/>
                  <a:pt x="5752" y="597469"/>
                </a:cubicBezTo>
                <a:cubicBezTo>
                  <a:pt x="946" y="591604"/>
                  <a:pt x="-1012" y="583872"/>
                  <a:pt x="501" y="576495"/>
                </a:cubicBezTo>
                <a:lnTo>
                  <a:pt x="51146" y="323650"/>
                </a:lnTo>
                <a:cubicBezTo>
                  <a:pt x="53460" y="311830"/>
                  <a:pt x="63874" y="303387"/>
                  <a:pt x="75890" y="303387"/>
                </a:cubicBezTo>
                <a:lnTo>
                  <a:pt x="175846" y="303387"/>
                </a:lnTo>
                <a:cubicBezTo>
                  <a:pt x="170951" y="296099"/>
                  <a:pt x="166233" y="288634"/>
                  <a:pt x="160982" y="281613"/>
                </a:cubicBezTo>
                <a:cubicBezTo>
                  <a:pt x="133478" y="244286"/>
                  <a:pt x="121907" y="198250"/>
                  <a:pt x="128316" y="151769"/>
                </a:cubicBezTo>
                <a:cubicBezTo>
                  <a:pt x="139175" y="73472"/>
                  <a:pt x="204329" y="10105"/>
                  <a:pt x="283101" y="1218"/>
                </a:cubicBezTo>
                <a:cubicBezTo>
                  <a:pt x="295695" y="-271"/>
                  <a:pt x="308307" y="-382"/>
                  <a:pt x="320727" y="812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4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iSḻîďè">
            <a:extLst>
              <a:ext uri="{FF2B5EF4-FFF2-40B4-BE49-F238E27FC236}">
                <a16:creationId xmlns:a16="http://schemas.microsoft.com/office/drawing/2014/main" id="{87905B75-AE0F-4C78-B91A-68291C70A7C4}"/>
              </a:ext>
            </a:extLst>
          </p:cNvPr>
          <p:cNvSpPr/>
          <p:nvPr/>
        </p:nvSpPr>
        <p:spPr>
          <a:xfrm>
            <a:off x="4120718" y="3337004"/>
            <a:ext cx="203937" cy="213397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77669" h="604464">
                <a:moveTo>
                  <a:pt x="288905" y="148964"/>
                </a:moveTo>
                <a:cubicBezTo>
                  <a:pt x="373650" y="148964"/>
                  <a:pt x="442350" y="217584"/>
                  <a:pt x="442350" y="302232"/>
                </a:cubicBezTo>
                <a:cubicBezTo>
                  <a:pt x="442350" y="386880"/>
                  <a:pt x="373650" y="455500"/>
                  <a:pt x="288905" y="455500"/>
                </a:cubicBezTo>
                <a:cubicBezTo>
                  <a:pt x="204160" y="455500"/>
                  <a:pt x="135460" y="386880"/>
                  <a:pt x="135460" y="302232"/>
                </a:cubicBezTo>
                <a:cubicBezTo>
                  <a:pt x="135460" y="217584"/>
                  <a:pt x="204160" y="148964"/>
                  <a:pt x="288905" y="148964"/>
                </a:cubicBezTo>
                <a:close/>
                <a:moveTo>
                  <a:pt x="288883" y="109335"/>
                </a:moveTo>
                <a:cubicBezTo>
                  <a:pt x="182356" y="109335"/>
                  <a:pt x="95685" y="195871"/>
                  <a:pt x="95685" y="302232"/>
                </a:cubicBezTo>
                <a:cubicBezTo>
                  <a:pt x="95685" y="408593"/>
                  <a:pt x="182356" y="495129"/>
                  <a:pt x="288883" y="495129"/>
                </a:cubicBezTo>
                <a:cubicBezTo>
                  <a:pt x="395410" y="495129"/>
                  <a:pt x="482082" y="408593"/>
                  <a:pt x="482082" y="302232"/>
                </a:cubicBezTo>
                <a:cubicBezTo>
                  <a:pt x="482082" y="195871"/>
                  <a:pt x="395410" y="109335"/>
                  <a:pt x="288883" y="109335"/>
                </a:cubicBezTo>
                <a:close/>
                <a:moveTo>
                  <a:pt x="288883" y="0"/>
                </a:moveTo>
                <a:cubicBezTo>
                  <a:pt x="295336" y="0"/>
                  <a:pt x="301293" y="3073"/>
                  <a:pt x="305066" y="8327"/>
                </a:cubicBezTo>
                <a:lnTo>
                  <a:pt x="359570" y="85049"/>
                </a:lnTo>
                <a:lnTo>
                  <a:pt x="448724" y="55014"/>
                </a:lnTo>
                <a:cubicBezTo>
                  <a:pt x="454879" y="52933"/>
                  <a:pt x="461531" y="53924"/>
                  <a:pt x="466793" y="57691"/>
                </a:cubicBezTo>
                <a:cubicBezTo>
                  <a:pt x="471955" y="61457"/>
                  <a:pt x="475033" y="67603"/>
                  <a:pt x="474934" y="73947"/>
                </a:cubicBezTo>
                <a:lnTo>
                  <a:pt x="473842" y="168017"/>
                </a:lnTo>
                <a:lnTo>
                  <a:pt x="563789" y="196069"/>
                </a:lnTo>
                <a:cubicBezTo>
                  <a:pt x="569944" y="197953"/>
                  <a:pt x="574710" y="202711"/>
                  <a:pt x="576695" y="208856"/>
                </a:cubicBezTo>
                <a:cubicBezTo>
                  <a:pt x="578681" y="214903"/>
                  <a:pt x="577589" y="221643"/>
                  <a:pt x="573816" y="226798"/>
                </a:cubicBezTo>
                <a:lnTo>
                  <a:pt x="517525" y="302232"/>
                </a:lnTo>
                <a:lnTo>
                  <a:pt x="573816" y="377666"/>
                </a:lnTo>
                <a:cubicBezTo>
                  <a:pt x="577589" y="382821"/>
                  <a:pt x="578681" y="389462"/>
                  <a:pt x="576695" y="395608"/>
                </a:cubicBezTo>
                <a:cubicBezTo>
                  <a:pt x="574710" y="401753"/>
                  <a:pt x="569944" y="406511"/>
                  <a:pt x="563789" y="408395"/>
                </a:cubicBezTo>
                <a:lnTo>
                  <a:pt x="473842" y="436447"/>
                </a:lnTo>
                <a:lnTo>
                  <a:pt x="474934" y="530418"/>
                </a:lnTo>
                <a:cubicBezTo>
                  <a:pt x="475033" y="536861"/>
                  <a:pt x="471955" y="542907"/>
                  <a:pt x="466793" y="546674"/>
                </a:cubicBezTo>
                <a:cubicBezTo>
                  <a:pt x="461531" y="550441"/>
                  <a:pt x="454879" y="551531"/>
                  <a:pt x="448724" y="549450"/>
                </a:cubicBezTo>
                <a:lnTo>
                  <a:pt x="359570" y="519415"/>
                </a:lnTo>
                <a:lnTo>
                  <a:pt x="305066" y="596038"/>
                </a:lnTo>
                <a:cubicBezTo>
                  <a:pt x="301293" y="601292"/>
                  <a:pt x="295336" y="604464"/>
                  <a:pt x="288883" y="604464"/>
                </a:cubicBezTo>
                <a:cubicBezTo>
                  <a:pt x="282430" y="604464"/>
                  <a:pt x="276374" y="601292"/>
                  <a:pt x="272701" y="596038"/>
                </a:cubicBezTo>
                <a:lnTo>
                  <a:pt x="218196" y="519415"/>
                </a:lnTo>
                <a:lnTo>
                  <a:pt x="128943" y="549450"/>
                </a:lnTo>
                <a:cubicBezTo>
                  <a:pt x="122887" y="551531"/>
                  <a:pt x="116136" y="550441"/>
                  <a:pt x="110974" y="546674"/>
                </a:cubicBezTo>
                <a:cubicBezTo>
                  <a:pt x="105712" y="542907"/>
                  <a:pt x="102733" y="536861"/>
                  <a:pt x="102733" y="530418"/>
                </a:cubicBezTo>
                <a:lnTo>
                  <a:pt x="103826" y="436447"/>
                </a:lnTo>
                <a:lnTo>
                  <a:pt x="13977" y="408395"/>
                </a:lnTo>
                <a:cubicBezTo>
                  <a:pt x="7822" y="406511"/>
                  <a:pt x="2957" y="401753"/>
                  <a:pt x="972" y="395608"/>
                </a:cubicBezTo>
                <a:cubicBezTo>
                  <a:pt x="-1014" y="389462"/>
                  <a:pt x="78" y="382821"/>
                  <a:pt x="3950" y="377666"/>
                </a:cubicBezTo>
                <a:lnTo>
                  <a:pt x="60142" y="302232"/>
                </a:lnTo>
                <a:lnTo>
                  <a:pt x="3950" y="226798"/>
                </a:lnTo>
                <a:cubicBezTo>
                  <a:pt x="78" y="221643"/>
                  <a:pt x="-1014" y="214903"/>
                  <a:pt x="972" y="208856"/>
                </a:cubicBezTo>
                <a:cubicBezTo>
                  <a:pt x="2957" y="202711"/>
                  <a:pt x="7822" y="197953"/>
                  <a:pt x="13977" y="196069"/>
                </a:cubicBezTo>
                <a:lnTo>
                  <a:pt x="103826" y="168017"/>
                </a:lnTo>
                <a:lnTo>
                  <a:pt x="102733" y="73947"/>
                </a:lnTo>
                <a:cubicBezTo>
                  <a:pt x="102733" y="67603"/>
                  <a:pt x="105712" y="61457"/>
                  <a:pt x="110974" y="57691"/>
                </a:cubicBezTo>
                <a:cubicBezTo>
                  <a:pt x="116136" y="53924"/>
                  <a:pt x="122887" y="52933"/>
                  <a:pt x="128943" y="55014"/>
                </a:cubicBezTo>
                <a:lnTo>
                  <a:pt x="218196" y="85049"/>
                </a:lnTo>
                <a:lnTo>
                  <a:pt x="272701" y="8327"/>
                </a:lnTo>
                <a:cubicBezTo>
                  <a:pt x="276374" y="3073"/>
                  <a:pt x="282430" y="0"/>
                  <a:pt x="288883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4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ísḷiḑe">
            <a:extLst>
              <a:ext uri="{FF2B5EF4-FFF2-40B4-BE49-F238E27FC236}">
                <a16:creationId xmlns:a16="http://schemas.microsoft.com/office/drawing/2014/main" id="{D0925661-D364-4E56-B4B8-EE12397CA4B1}"/>
              </a:ext>
            </a:extLst>
          </p:cNvPr>
          <p:cNvSpPr/>
          <p:nvPr/>
        </p:nvSpPr>
        <p:spPr>
          <a:xfrm>
            <a:off x="4826161" y="3343606"/>
            <a:ext cx="213397" cy="200192"/>
          </a:xfrm>
          <a:custGeom>
            <a:avLst/>
            <a:gdLst>
              <a:gd name="T0" fmla="*/ 3973 w 3973"/>
              <a:gd name="T1" fmla="*/ 320 h 3733"/>
              <a:gd name="T2" fmla="*/ 3653 w 3973"/>
              <a:gd name="T3" fmla="*/ 0 h 3733"/>
              <a:gd name="T4" fmla="*/ 320 w 3973"/>
              <a:gd name="T5" fmla="*/ 0 h 3733"/>
              <a:gd name="T6" fmla="*/ 0 w 3973"/>
              <a:gd name="T7" fmla="*/ 320 h 3733"/>
              <a:gd name="T8" fmla="*/ 0 w 3973"/>
              <a:gd name="T9" fmla="*/ 3413 h 3733"/>
              <a:gd name="T10" fmla="*/ 320 w 3973"/>
              <a:gd name="T11" fmla="*/ 3733 h 3733"/>
              <a:gd name="T12" fmla="*/ 3653 w 3973"/>
              <a:gd name="T13" fmla="*/ 3733 h 3733"/>
              <a:gd name="T14" fmla="*/ 3973 w 3973"/>
              <a:gd name="T15" fmla="*/ 3413 h 3733"/>
              <a:gd name="T16" fmla="*/ 3973 w 3973"/>
              <a:gd name="T17" fmla="*/ 320 h 3733"/>
              <a:gd name="T18" fmla="*/ 1213 w 3973"/>
              <a:gd name="T19" fmla="*/ 400 h 3733"/>
              <a:gd name="T20" fmla="*/ 1787 w 3973"/>
              <a:gd name="T21" fmla="*/ 400 h 3733"/>
              <a:gd name="T22" fmla="*/ 1787 w 3973"/>
              <a:gd name="T23" fmla="*/ 853 h 3733"/>
              <a:gd name="T24" fmla="*/ 1213 w 3973"/>
              <a:gd name="T25" fmla="*/ 853 h 3733"/>
              <a:gd name="T26" fmla="*/ 1213 w 3973"/>
              <a:gd name="T27" fmla="*/ 400 h 3733"/>
              <a:gd name="T28" fmla="*/ 813 w 3973"/>
              <a:gd name="T29" fmla="*/ 3333 h 3733"/>
              <a:gd name="T30" fmla="*/ 400 w 3973"/>
              <a:gd name="T31" fmla="*/ 3333 h 3733"/>
              <a:gd name="T32" fmla="*/ 400 w 3973"/>
              <a:gd name="T33" fmla="*/ 2880 h 3733"/>
              <a:gd name="T34" fmla="*/ 813 w 3973"/>
              <a:gd name="T35" fmla="*/ 2880 h 3733"/>
              <a:gd name="T36" fmla="*/ 813 w 3973"/>
              <a:gd name="T37" fmla="*/ 3333 h 3733"/>
              <a:gd name="T38" fmla="*/ 813 w 3973"/>
              <a:gd name="T39" fmla="*/ 853 h 3733"/>
              <a:gd name="T40" fmla="*/ 400 w 3973"/>
              <a:gd name="T41" fmla="*/ 853 h 3733"/>
              <a:gd name="T42" fmla="*/ 400 w 3973"/>
              <a:gd name="T43" fmla="*/ 400 h 3733"/>
              <a:gd name="T44" fmla="*/ 813 w 3973"/>
              <a:gd name="T45" fmla="*/ 400 h 3733"/>
              <a:gd name="T46" fmla="*/ 813 w 3973"/>
              <a:gd name="T47" fmla="*/ 853 h 3733"/>
              <a:gd name="T48" fmla="*/ 1787 w 3973"/>
              <a:gd name="T49" fmla="*/ 3333 h 3733"/>
              <a:gd name="T50" fmla="*/ 1213 w 3973"/>
              <a:gd name="T51" fmla="*/ 3333 h 3733"/>
              <a:gd name="T52" fmla="*/ 1213 w 3973"/>
              <a:gd name="T53" fmla="*/ 2880 h 3733"/>
              <a:gd name="T54" fmla="*/ 1787 w 3973"/>
              <a:gd name="T55" fmla="*/ 2880 h 3733"/>
              <a:gd name="T56" fmla="*/ 1787 w 3973"/>
              <a:gd name="T57" fmla="*/ 3333 h 3733"/>
              <a:gd name="T58" fmla="*/ 1640 w 3973"/>
              <a:gd name="T59" fmla="*/ 2236 h 3733"/>
              <a:gd name="T60" fmla="*/ 1640 w 3973"/>
              <a:gd name="T61" fmla="*/ 1497 h 3733"/>
              <a:gd name="T62" fmla="*/ 1810 w 3973"/>
              <a:gd name="T63" fmla="*/ 1407 h 3733"/>
              <a:gd name="T64" fmla="*/ 2347 w 3973"/>
              <a:gd name="T65" fmla="*/ 1757 h 3733"/>
              <a:gd name="T66" fmla="*/ 2348 w 3973"/>
              <a:gd name="T67" fmla="*/ 1976 h 3733"/>
              <a:gd name="T68" fmla="*/ 1810 w 3973"/>
              <a:gd name="T69" fmla="*/ 2327 h 3733"/>
              <a:gd name="T70" fmla="*/ 1640 w 3973"/>
              <a:gd name="T71" fmla="*/ 2236 h 3733"/>
              <a:gd name="T72" fmla="*/ 2760 w 3973"/>
              <a:gd name="T73" fmla="*/ 3333 h 3733"/>
              <a:gd name="T74" fmla="*/ 2187 w 3973"/>
              <a:gd name="T75" fmla="*/ 3333 h 3733"/>
              <a:gd name="T76" fmla="*/ 2187 w 3973"/>
              <a:gd name="T77" fmla="*/ 2880 h 3733"/>
              <a:gd name="T78" fmla="*/ 2760 w 3973"/>
              <a:gd name="T79" fmla="*/ 2880 h 3733"/>
              <a:gd name="T80" fmla="*/ 2760 w 3973"/>
              <a:gd name="T81" fmla="*/ 3333 h 3733"/>
              <a:gd name="T82" fmla="*/ 2760 w 3973"/>
              <a:gd name="T83" fmla="*/ 853 h 3733"/>
              <a:gd name="T84" fmla="*/ 2187 w 3973"/>
              <a:gd name="T85" fmla="*/ 853 h 3733"/>
              <a:gd name="T86" fmla="*/ 2187 w 3973"/>
              <a:gd name="T87" fmla="*/ 400 h 3733"/>
              <a:gd name="T88" fmla="*/ 2760 w 3973"/>
              <a:gd name="T89" fmla="*/ 400 h 3733"/>
              <a:gd name="T90" fmla="*/ 2760 w 3973"/>
              <a:gd name="T91" fmla="*/ 853 h 3733"/>
              <a:gd name="T92" fmla="*/ 3573 w 3973"/>
              <a:gd name="T93" fmla="*/ 3333 h 3733"/>
              <a:gd name="T94" fmla="*/ 3160 w 3973"/>
              <a:gd name="T95" fmla="*/ 3333 h 3733"/>
              <a:gd name="T96" fmla="*/ 3160 w 3973"/>
              <a:gd name="T97" fmla="*/ 2880 h 3733"/>
              <a:gd name="T98" fmla="*/ 3573 w 3973"/>
              <a:gd name="T99" fmla="*/ 2880 h 3733"/>
              <a:gd name="T100" fmla="*/ 3573 w 3973"/>
              <a:gd name="T101" fmla="*/ 3333 h 3733"/>
              <a:gd name="T102" fmla="*/ 3573 w 3973"/>
              <a:gd name="T103" fmla="*/ 853 h 3733"/>
              <a:gd name="T104" fmla="*/ 3160 w 3973"/>
              <a:gd name="T105" fmla="*/ 853 h 3733"/>
              <a:gd name="T106" fmla="*/ 3160 w 3973"/>
              <a:gd name="T107" fmla="*/ 400 h 3733"/>
              <a:gd name="T108" fmla="*/ 3573 w 3973"/>
              <a:gd name="T109" fmla="*/ 400 h 3733"/>
              <a:gd name="T110" fmla="*/ 3573 w 3973"/>
              <a:gd name="T111" fmla="*/ 853 h 3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73" h="3733">
                <a:moveTo>
                  <a:pt x="3973" y="320"/>
                </a:moveTo>
                <a:cubicBezTo>
                  <a:pt x="3973" y="143"/>
                  <a:pt x="3830" y="0"/>
                  <a:pt x="3653" y="0"/>
                </a:cubicBezTo>
                <a:lnTo>
                  <a:pt x="320" y="0"/>
                </a:lnTo>
                <a:cubicBezTo>
                  <a:pt x="143" y="0"/>
                  <a:pt x="0" y="143"/>
                  <a:pt x="0" y="320"/>
                </a:cubicBezTo>
                <a:lnTo>
                  <a:pt x="0" y="3413"/>
                </a:lnTo>
                <a:cubicBezTo>
                  <a:pt x="0" y="3590"/>
                  <a:pt x="143" y="3733"/>
                  <a:pt x="320" y="3733"/>
                </a:cubicBezTo>
                <a:lnTo>
                  <a:pt x="3653" y="3733"/>
                </a:lnTo>
                <a:cubicBezTo>
                  <a:pt x="3830" y="3733"/>
                  <a:pt x="3973" y="3590"/>
                  <a:pt x="3973" y="3413"/>
                </a:cubicBezTo>
                <a:lnTo>
                  <a:pt x="3973" y="320"/>
                </a:lnTo>
                <a:close/>
                <a:moveTo>
                  <a:pt x="1213" y="400"/>
                </a:moveTo>
                <a:lnTo>
                  <a:pt x="1787" y="400"/>
                </a:lnTo>
                <a:lnTo>
                  <a:pt x="1787" y="853"/>
                </a:lnTo>
                <a:lnTo>
                  <a:pt x="1213" y="853"/>
                </a:lnTo>
                <a:lnTo>
                  <a:pt x="1213" y="400"/>
                </a:lnTo>
                <a:close/>
                <a:moveTo>
                  <a:pt x="813" y="3333"/>
                </a:moveTo>
                <a:lnTo>
                  <a:pt x="400" y="3333"/>
                </a:lnTo>
                <a:lnTo>
                  <a:pt x="400" y="2880"/>
                </a:lnTo>
                <a:lnTo>
                  <a:pt x="813" y="2880"/>
                </a:lnTo>
                <a:lnTo>
                  <a:pt x="813" y="3333"/>
                </a:lnTo>
                <a:close/>
                <a:moveTo>
                  <a:pt x="813" y="853"/>
                </a:moveTo>
                <a:lnTo>
                  <a:pt x="400" y="853"/>
                </a:lnTo>
                <a:lnTo>
                  <a:pt x="400" y="400"/>
                </a:lnTo>
                <a:lnTo>
                  <a:pt x="813" y="400"/>
                </a:lnTo>
                <a:lnTo>
                  <a:pt x="813" y="853"/>
                </a:lnTo>
                <a:close/>
                <a:moveTo>
                  <a:pt x="1787" y="3333"/>
                </a:moveTo>
                <a:lnTo>
                  <a:pt x="1213" y="3333"/>
                </a:lnTo>
                <a:lnTo>
                  <a:pt x="1213" y="2880"/>
                </a:lnTo>
                <a:lnTo>
                  <a:pt x="1787" y="2880"/>
                </a:lnTo>
                <a:lnTo>
                  <a:pt x="1787" y="3333"/>
                </a:lnTo>
                <a:close/>
                <a:moveTo>
                  <a:pt x="1640" y="2236"/>
                </a:moveTo>
                <a:lnTo>
                  <a:pt x="1640" y="1497"/>
                </a:lnTo>
                <a:cubicBezTo>
                  <a:pt x="1640" y="1387"/>
                  <a:pt x="1718" y="1347"/>
                  <a:pt x="1810" y="1407"/>
                </a:cubicBezTo>
                <a:lnTo>
                  <a:pt x="2347" y="1757"/>
                </a:lnTo>
                <a:cubicBezTo>
                  <a:pt x="2439" y="1817"/>
                  <a:pt x="2440" y="1916"/>
                  <a:pt x="2348" y="1976"/>
                </a:cubicBezTo>
                <a:lnTo>
                  <a:pt x="1810" y="2327"/>
                </a:lnTo>
                <a:cubicBezTo>
                  <a:pt x="1718" y="2387"/>
                  <a:pt x="1640" y="2346"/>
                  <a:pt x="1640" y="2236"/>
                </a:cubicBezTo>
                <a:close/>
                <a:moveTo>
                  <a:pt x="2760" y="3333"/>
                </a:moveTo>
                <a:lnTo>
                  <a:pt x="2187" y="3333"/>
                </a:lnTo>
                <a:lnTo>
                  <a:pt x="2187" y="2880"/>
                </a:lnTo>
                <a:lnTo>
                  <a:pt x="2760" y="2880"/>
                </a:lnTo>
                <a:lnTo>
                  <a:pt x="2760" y="3333"/>
                </a:lnTo>
                <a:close/>
                <a:moveTo>
                  <a:pt x="2760" y="853"/>
                </a:moveTo>
                <a:lnTo>
                  <a:pt x="2187" y="853"/>
                </a:lnTo>
                <a:lnTo>
                  <a:pt x="2187" y="400"/>
                </a:lnTo>
                <a:lnTo>
                  <a:pt x="2760" y="400"/>
                </a:lnTo>
                <a:lnTo>
                  <a:pt x="2760" y="853"/>
                </a:lnTo>
                <a:close/>
                <a:moveTo>
                  <a:pt x="3573" y="3333"/>
                </a:moveTo>
                <a:lnTo>
                  <a:pt x="3160" y="3333"/>
                </a:lnTo>
                <a:lnTo>
                  <a:pt x="3160" y="2880"/>
                </a:lnTo>
                <a:lnTo>
                  <a:pt x="3573" y="2880"/>
                </a:lnTo>
                <a:lnTo>
                  <a:pt x="3573" y="3333"/>
                </a:lnTo>
                <a:close/>
                <a:moveTo>
                  <a:pt x="3573" y="853"/>
                </a:moveTo>
                <a:lnTo>
                  <a:pt x="3160" y="853"/>
                </a:lnTo>
                <a:lnTo>
                  <a:pt x="3160" y="400"/>
                </a:lnTo>
                <a:lnTo>
                  <a:pt x="3573" y="400"/>
                </a:lnTo>
                <a:lnTo>
                  <a:pt x="3573" y="853"/>
                </a:ln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40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701153" y="2548357"/>
            <a:ext cx="2491724" cy="895345"/>
            <a:chOff x="6071774" y="2610427"/>
            <a:chExt cx="2491724" cy="895345"/>
          </a:xfrm>
        </p:grpSpPr>
        <p:sp>
          <p:nvSpPr>
            <p:cNvPr id="37" name="íṩ1ïḋè">
              <a:extLst>
                <a:ext uri="{FF2B5EF4-FFF2-40B4-BE49-F238E27FC236}">
                  <a16:creationId xmlns:a16="http://schemas.microsoft.com/office/drawing/2014/main" id="{E120EE8C-4C4F-449F-8B51-BA321FAE24CF}"/>
                </a:ext>
              </a:extLst>
            </p:cNvPr>
            <p:cNvSpPr/>
            <p:nvPr/>
          </p:nvSpPr>
          <p:spPr bwMode="auto">
            <a:xfrm>
              <a:off x="6281322" y="2945214"/>
              <a:ext cx="2282176" cy="560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/>
            <a:p>
              <a:pPr algn="r"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Unfamiliar with the service manual or repair rate of different materials</a:t>
              </a:r>
            </a:p>
          </p:txBody>
        </p:sp>
        <p:sp>
          <p:nvSpPr>
            <p:cNvPr id="38" name="iṧḷíḑé">
              <a:extLst>
                <a:ext uri="{FF2B5EF4-FFF2-40B4-BE49-F238E27FC236}">
                  <a16:creationId xmlns:a16="http://schemas.microsoft.com/office/drawing/2014/main" id="{7682BAC9-5C12-435B-BD83-F8EC65534E81}"/>
                </a:ext>
              </a:extLst>
            </p:cNvPr>
            <p:cNvSpPr txBox="1"/>
            <p:nvPr/>
          </p:nvSpPr>
          <p:spPr bwMode="auto">
            <a:xfrm>
              <a:off x="6071774" y="2610427"/>
              <a:ext cx="2465956" cy="31793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zh-CN" sz="1200" b="1" dirty="0">
                  <a:cs typeface="+mn-ea"/>
                  <a:sym typeface="+mn-lt"/>
                </a:rPr>
                <a:t>Familiarity with different commodities 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528078" y="3719618"/>
            <a:ext cx="2759204" cy="1257083"/>
            <a:chOff x="1528078" y="3719618"/>
            <a:chExt cx="2759204" cy="1257083"/>
          </a:xfrm>
        </p:grpSpPr>
        <p:sp>
          <p:nvSpPr>
            <p:cNvPr id="35" name="íṥḻïḋé">
              <a:extLst>
                <a:ext uri="{FF2B5EF4-FFF2-40B4-BE49-F238E27FC236}">
                  <a16:creationId xmlns:a16="http://schemas.microsoft.com/office/drawing/2014/main" id="{205BCD1F-7FDE-4399-A65B-9C601BFA69C1}"/>
                </a:ext>
              </a:extLst>
            </p:cNvPr>
            <p:cNvSpPr/>
            <p:nvPr/>
          </p:nvSpPr>
          <p:spPr bwMode="auto">
            <a:xfrm>
              <a:off x="1528078" y="4037551"/>
              <a:ext cx="2759204" cy="93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/>
            <a:p>
              <a:pPr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To avoid shortage, we have to buy MOQ which exceeds demand from Agent sides. </a:t>
              </a:r>
            </a:p>
            <a:p>
              <a:pPr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LTB needs to cover too long service month, difficult to forecast accurately.</a:t>
              </a:r>
            </a:p>
          </p:txBody>
        </p:sp>
        <p:sp>
          <p:nvSpPr>
            <p:cNvPr id="36" name="iṣļídé">
              <a:extLst>
                <a:ext uri="{FF2B5EF4-FFF2-40B4-BE49-F238E27FC236}">
                  <a16:creationId xmlns:a16="http://schemas.microsoft.com/office/drawing/2014/main" id="{FAE80EAC-9649-4FA6-B5A5-71D7160EA4AF}"/>
                </a:ext>
              </a:extLst>
            </p:cNvPr>
            <p:cNvSpPr txBox="1"/>
            <p:nvPr/>
          </p:nvSpPr>
          <p:spPr bwMode="auto">
            <a:xfrm>
              <a:off x="1528079" y="3719618"/>
              <a:ext cx="2174037" cy="31793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dirty="0">
                  <a:cs typeface="+mn-ea"/>
                  <a:sym typeface="+mn-lt"/>
                </a:rPr>
                <a:t>MOQ and LTB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69925" y="2529738"/>
            <a:ext cx="2759204" cy="992632"/>
            <a:chOff x="669925" y="2458906"/>
            <a:chExt cx="2759204" cy="992632"/>
          </a:xfrm>
        </p:grpSpPr>
        <p:sp>
          <p:nvSpPr>
            <p:cNvPr id="33" name="iṩļïdê">
              <a:extLst>
                <a:ext uri="{FF2B5EF4-FFF2-40B4-BE49-F238E27FC236}">
                  <a16:creationId xmlns:a16="http://schemas.microsoft.com/office/drawing/2014/main" id="{D0969C8C-52A9-4B4F-9177-99A163F41CC4}"/>
                </a:ext>
              </a:extLst>
            </p:cNvPr>
            <p:cNvSpPr/>
            <p:nvPr/>
          </p:nvSpPr>
          <p:spPr bwMode="auto">
            <a:xfrm>
              <a:off x="669925" y="2776839"/>
              <a:ext cx="2759204" cy="674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/>
            <a:p>
              <a:pPr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Uncertainty of defective rate causes different consumption trend of every model.</a:t>
              </a:r>
            </a:p>
            <a:p>
              <a:pPr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Serious quality issue</a:t>
              </a:r>
            </a:p>
          </p:txBody>
        </p:sp>
        <p:sp>
          <p:nvSpPr>
            <p:cNvPr id="34" name="íṡ1íḋé">
              <a:extLst>
                <a:ext uri="{FF2B5EF4-FFF2-40B4-BE49-F238E27FC236}">
                  <a16:creationId xmlns:a16="http://schemas.microsoft.com/office/drawing/2014/main" id="{635F7FB0-6678-4F12-8829-8091F86BD0A9}"/>
                </a:ext>
              </a:extLst>
            </p:cNvPr>
            <p:cNvSpPr txBox="1"/>
            <p:nvPr/>
          </p:nvSpPr>
          <p:spPr bwMode="auto">
            <a:xfrm>
              <a:off x="669925" y="2458906"/>
              <a:ext cx="2523108" cy="31793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dirty="0">
                  <a:cs typeface="+mn-ea"/>
                  <a:sym typeface="+mn-lt"/>
                </a:rPr>
                <a:t>Quality issue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457533" y="1234536"/>
            <a:ext cx="2765154" cy="949497"/>
            <a:chOff x="1457533" y="1305875"/>
            <a:chExt cx="2765154" cy="949497"/>
          </a:xfrm>
        </p:grpSpPr>
        <p:sp>
          <p:nvSpPr>
            <p:cNvPr id="31" name="íŝļïḋé">
              <a:extLst>
                <a:ext uri="{FF2B5EF4-FFF2-40B4-BE49-F238E27FC236}">
                  <a16:creationId xmlns:a16="http://schemas.microsoft.com/office/drawing/2014/main" id="{0C84BAA4-FDBE-44CA-BDCD-857EBC6BFBF9}"/>
                </a:ext>
              </a:extLst>
            </p:cNvPr>
            <p:cNvSpPr/>
            <p:nvPr/>
          </p:nvSpPr>
          <p:spPr bwMode="auto">
            <a:xfrm>
              <a:off x="1457533" y="1623808"/>
              <a:ext cx="2523108" cy="631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trend of external demand has a large deviation from the expected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Unexpected business needs</a:t>
              </a:r>
            </a:p>
          </p:txBody>
        </p:sp>
        <p:sp>
          <p:nvSpPr>
            <p:cNvPr id="32" name="íšľíḋè">
              <a:extLst>
                <a:ext uri="{FF2B5EF4-FFF2-40B4-BE49-F238E27FC236}">
                  <a16:creationId xmlns:a16="http://schemas.microsoft.com/office/drawing/2014/main" id="{1A98D575-BFCD-4794-B4E3-441246C67484}"/>
                </a:ext>
              </a:extLst>
            </p:cNvPr>
            <p:cNvSpPr txBox="1"/>
            <p:nvPr/>
          </p:nvSpPr>
          <p:spPr bwMode="auto">
            <a:xfrm>
              <a:off x="1457533" y="1305875"/>
              <a:ext cx="2765154" cy="31793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zh-CN" sz="1200" b="1" dirty="0">
                  <a:cs typeface="+mn-ea"/>
                  <a:sym typeface="+mn-lt"/>
                </a:rPr>
                <a:t>Changes in external demand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403256" y="1203078"/>
            <a:ext cx="2765153" cy="1204851"/>
            <a:chOff x="4760011" y="1304113"/>
            <a:chExt cx="2765153" cy="1204851"/>
          </a:xfrm>
        </p:grpSpPr>
        <p:sp>
          <p:nvSpPr>
            <p:cNvPr id="29" name="íṣḻiďê">
              <a:extLst>
                <a:ext uri="{FF2B5EF4-FFF2-40B4-BE49-F238E27FC236}">
                  <a16:creationId xmlns:a16="http://schemas.microsoft.com/office/drawing/2014/main" id="{51AB47B1-7E5D-40A4-8E75-FE20C54E7439}"/>
                </a:ext>
              </a:extLst>
            </p:cNvPr>
            <p:cNvSpPr/>
            <p:nvPr/>
          </p:nvSpPr>
          <p:spPr bwMode="auto">
            <a:xfrm>
              <a:off x="4760011" y="1630473"/>
              <a:ext cx="2765153" cy="87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/>
            <a:p>
              <a:pPr algn="r"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Data summary and analysis capabilities </a:t>
              </a:r>
            </a:p>
            <a:p>
              <a:pPr algn="r"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Monitor Inventory, consumption</a:t>
              </a:r>
              <a:r>
                <a:rPr lang="zh-CN" alt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，</a:t>
              </a: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safety stock strategy, order placing tempo   </a:t>
              </a:r>
            </a:p>
          </p:txBody>
        </p:sp>
        <p:sp>
          <p:nvSpPr>
            <p:cNvPr id="30" name="îSľíďê">
              <a:extLst>
                <a:ext uri="{FF2B5EF4-FFF2-40B4-BE49-F238E27FC236}">
                  <a16:creationId xmlns:a16="http://schemas.microsoft.com/office/drawing/2014/main" id="{955A0EBB-C0AE-4CBB-B099-66905BC5F7DE}"/>
                </a:ext>
              </a:extLst>
            </p:cNvPr>
            <p:cNvSpPr txBox="1"/>
            <p:nvPr/>
          </p:nvSpPr>
          <p:spPr bwMode="auto">
            <a:xfrm>
              <a:off x="5351127" y="1304113"/>
              <a:ext cx="2174037" cy="31793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dirty="0">
                  <a:cs typeface="+mn-ea"/>
                  <a:sym typeface="+mn-lt"/>
                </a:rPr>
                <a:t>Forecasting accuracy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514474" y="3719618"/>
            <a:ext cx="2174037" cy="742378"/>
            <a:chOff x="5229483" y="3719618"/>
            <a:chExt cx="2174037" cy="742378"/>
          </a:xfrm>
        </p:grpSpPr>
        <p:sp>
          <p:nvSpPr>
            <p:cNvPr id="27" name="îśḷïďe">
              <a:extLst>
                <a:ext uri="{FF2B5EF4-FFF2-40B4-BE49-F238E27FC236}">
                  <a16:creationId xmlns:a16="http://schemas.microsoft.com/office/drawing/2014/main" id="{F75915C4-831B-4704-A10D-B15D2FCB26BD}"/>
                </a:ext>
              </a:extLst>
            </p:cNvPr>
            <p:cNvSpPr/>
            <p:nvPr/>
          </p:nvSpPr>
          <p:spPr bwMode="auto">
            <a:xfrm>
              <a:off x="5229483" y="4037551"/>
              <a:ext cx="2174037" cy="424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/>
            <a:p>
              <a:pPr algn="r" defTabSz="914377">
                <a:lnSpc>
                  <a:spcPct val="150000"/>
                </a:lnSpc>
              </a:pPr>
              <a:r>
                <a:rPr lang="en-US" altLang="zh-CN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New branch of business like IoT is getting more and more. At the same time, we do not have similar experience to refer to. </a:t>
              </a:r>
            </a:p>
          </p:txBody>
        </p:sp>
        <p:sp>
          <p:nvSpPr>
            <p:cNvPr id="28" name="îšlíḑé">
              <a:extLst>
                <a:ext uri="{FF2B5EF4-FFF2-40B4-BE49-F238E27FC236}">
                  <a16:creationId xmlns:a16="http://schemas.microsoft.com/office/drawing/2014/main" id="{D938B4BF-E009-4C0B-9BEC-722937908FEF}"/>
                </a:ext>
              </a:extLst>
            </p:cNvPr>
            <p:cNvSpPr txBox="1"/>
            <p:nvPr/>
          </p:nvSpPr>
          <p:spPr bwMode="auto">
            <a:xfrm>
              <a:off x="5229483" y="3719618"/>
              <a:ext cx="2174037" cy="31793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dirty="0">
                  <a:cs typeface="+mn-ea"/>
                  <a:sym typeface="+mn-lt"/>
                </a:rPr>
                <a:t>New business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9238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ïšļiďe"/>
          <p:cNvSpPr/>
          <p:nvPr/>
        </p:nvSpPr>
        <p:spPr bwMode="auto">
          <a:xfrm>
            <a:off x="3177303" y="3170694"/>
            <a:ext cx="606352" cy="603617"/>
          </a:xfrm>
          <a:prstGeom prst="ellipse">
            <a:avLst/>
          </a:prstGeom>
          <a:solidFill>
            <a:schemeClr val="bg1">
              <a:lumMod val="50000"/>
            </a:schemeClr>
          </a:solidFill>
          <a:ln w="22225"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40218" y="1613325"/>
            <a:ext cx="2654274" cy="2976144"/>
            <a:chOff x="3240218" y="1613325"/>
            <a:chExt cx="2654274" cy="2976144"/>
          </a:xfrm>
        </p:grpSpPr>
        <p:sp>
          <p:nvSpPr>
            <p:cNvPr id="15" name="ïṩļïḓé"/>
            <p:cNvSpPr/>
            <p:nvPr/>
          </p:nvSpPr>
          <p:spPr bwMode="auto">
            <a:xfrm>
              <a:off x="3863895" y="4305896"/>
              <a:ext cx="1582899" cy="283573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íṡļíḍe"/>
            <p:cNvSpPr/>
            <p:nvPr/>
          </p:nvSpPr>
          <p:spPr bwMode="auto">
            <a:xfrm>
              <a:off x="3363312" y="1842190"/>
              <a:ext cx="2292286" cy="2187430"/>
            </a:xfrm>
            <a:custGeom>
              <a:avLst/>
              <a:gdLst>
                <a:gd name="T0" fmla="*/ 1200 w 1209"/>
                <a:gd name="T1" fmla="*/ 577 h 1156"/>
                <a:gd name="T2" fmla="*/ 1128 w 1209"/>
                <a:gd name="T3" fmla="*/ 336 h 1156"/>
                <a:gd name="T4" fmla="*/ 963 w 1209"/>
                <a:gd name="T5" fmla="*/ 93 h 1156"/>
                <a:gd name="T6" fmla="*/ 622 w 1209"/>
                <a:gd name="T7" fmla="*/ 18 h 1156"/>
                <a:gd name="T8" fmla="*/ 287 w 1209"/>
                <a:gd name="T9" fmla="*/ 143 h 1156"/>
                <a:gd name="T10" fmla="*/ 106 w 1209"/>
                <a:gd name="T11" fmla="*/ 253 h 1156"/>
                <a:gd name="T12" fmla="*/ 22 w 1209"/>
                <a:gd name="T13" fmla="*/ 353 h 1156"/>
                <a:gd name="T14" fmla="*/ 7 w 1209"/>
                <a:gd name="T15" fmla="*/ 466 h 1156"/>
                <a:gd name="T16" fmla="*/ 1 w 1209"/>
                <a:gd name="T17" fmla="*/ 867 h 1156"/>
                <a:gd name="T18" fmla="*/ 8 w 1209"/>
                <a:gd name="T19" fmla="*/ 932 h 1156"/>
                <a:gd name="T20" fmla="*/ 64 w 1209"/>
                <a:gd name="T21" fmla="*/ 999 h 1156"/>
                <a:gd name="T22" fmla="*/ 216 w 1209"/>
                <a:gd name="T23" fmla="*/ 1087 h 1156"/>
                <a:gd name="T24" fmla="*/ 403 w 1209"/>
                <a:gd name="T25" fmla="*/ 1067 h 1156"/>
                <a:gd name="T26" fmla="*/ 621 w 1209"/>
                <a:gd name="T27" fmla="*/ 1123 h 1156"/>
                <a:gd name="T28" fmla="*/ 900 w 1209"/>
                <a:gd name="T29" fmla="*/ 1139 h 1156"/>
                <a:gd name="T30" fmla="*/ 1080 w 1209"/>
                <a:gd name="T31" fmla="*/ 1055 h 1156"/>
                <a:gd name="T32" fmla="*/ 1142 w 1209"/>
                <a:gd name="T33" fmla="*/ 957 h 1156"/>
                <a:gd name="T34" fmla="*/ 1184 w 1209"/>
                <a:gd name="T35" fmla="*/ 803 h 1156"/>
                <a:gd name="T36" fmla="*/ 1208 w 1209"/>
                <a:gd name="T37" fmla="*/ 691 h 1156"/>
                <a:gd name="T38" fmla="*/ 1200 w 1209"/>
                <a:gd name="T39" fmla="*/ 577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09" h="1156">
                  <a:moveTo>
                    <a:pt x="1200" y="577"/>
                  </a:moveTo>
                  <a:cubicBezTo>
                    <a:pt x="1202" y="493"/>
                    <a:pt x="1165" y="412"/>
                    <a:pt x="1128" y="336"/>
                  </a:cubicBezTo>
                  <a:cubicBezTo>
                    <a:pt x="1086" y="247"/>
                    <a:pt x="1040" y="155"/>
                    <a:pt x="963" y="93"/>
                  </a:cubicBezTo>
                  <a:cubicBezTo>
                    <a:pt x="870" y="19"/>
                    <a:pt x="741" y="0"/>
                    <a:pt x="622" y="18"/>
                  </a:cubicBezTo>
                  <a:cubicBezTo>
                    <a:pt x="504" y="36"/>
                    <a:pt x="394" y="88"/>
                    <a:pt x="287" y="143"/>
                  </a:cubicBezTo>
                  <a:cubicBezTo>
                    <a:pt x="225" y="175"/>
                    <a:pt x="162" y="209"/>
                    <a:pt x="106" y="253"/>
                  </a:cubicBezTo>
                  <a:cubicBezTo>
                    <a:pt x="72" y="280"/>
                    <a:pt x="39" y="312"/>
                    <a:pt x="22" y="353"/>
                  </a:cubicBezTo>
                  <a:cubicBezTo>
                    <a:pt x="8" y="388"/>
                    <a:pt x="7" y="428"/>
                    <a:pt x="7" y="466"/>
                  </a:cubicBezTo>
                  <a:cubicBezTo>
                    <a:pt x="1" y="867"/>
                    <a:pt x="1" y="867"/>
                    <a:pt x="1" y="867"/>
                  </a:cubicBezTo>
                  <a:cubicBezTo>
                    <a:pt x="1" y="889"/>
                    <a:pt x="0" y="912"/>
                    <a:pt x="8" y="932"/>
                  </a:cubicBezTo>
                  <a:cubicBezTo>
                    <a:pt x="18" y="960"/>
                    <a:pt x="41" y="980"/>
                    <a:pt x="64" y="999"/>
                  </a:cubicBezTo>
                  <a:cubicBezTo>
                    <a:pt x="109" y="1038"/>
                    <a:pt x="158" y="1078"/>
                    <a:pt x="216" y="1087"/>
                  </a:cubicBezTo>
                  <a:cubicBezTo>
                    <a:pt x="279" y="1096"/>
                    <a:pt x="340" y="1069"/>
                    <a:pt x="403" y="1067"/>
                  </a:cubicBezTo>
                  <a:cubicBezTo>
                    <a:pt x="478" y="1065"/>
                    <a:pt x="549" y="1101"/>
                    <a:pt x="621" y="1123"/>
                  </a:cubicBezTo>
                  <a:cubicBezTo>
                    <a:pt x="711" y="1150"/>
                    <a:pt x="807" y="1156"/>
                    <a:pt x="900" y="1139"/>
                  </a:cubicBezTo>
                  <a:cubicBezTo>
                    <a:pt x="967" y="1128"/>
                    <a:pt x="1033" y="1103"/>
                    <a:pt x="1080" y="1055"/>
                  </a:cubicBezTo>
                  <a:cubicBezTo>
                    <a:pt x="1107" y="1027"/>
                    <a:pt x="1127" y="993"/>
                    <a:pt x="1142" y="957"/>
                  </a:cubicBezTo>
                  <a:cubicBezTo>
                    <a:pt x="1163" y="908"/>
                    <a:pt x="1177" y="856"/>
                    <a:pt x="1184" y="803"/>
                  </a:cubicBezTo>
                  <a:cubicBezTo>
                    <a:pt x="1188" y="766"/>
                    <a:pt x="1207" y="727"/>
                    <a:pt x="1208" y="691"/>
                  </a:cubicBezTo>
                  <a:cubicBezTo>
                    <a:pt x="1209" y="654"/>
                    <a:pt x="1199" y="616"/>
                    <a:pt x="1200" y="577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iṡlïďe"/>
            <p:cNvSpPr/>
            <p:nvPr/>
          </p:nvSpPr>
          <p:spPr bwMode="auto">
            <a:xfrm>
              <a:off x="4153850" y="2850649"/>
              <a:ext cx="479611" cy="475052"/>
            </a:xfrm>
            <a:custGeom>
              <a:avLst/>
              <a:gdLst>
                <a:gd name="T0" fmla="*/ 111 w 253"/>
                <a:gd name="T1" fmla="*/ 171 h 251"/>
                <a:gd name="T2" fmla="*/ 62 w 253"/>
                <a:gd name="T3" fmla="*/ 133 h 251"/>
                <a:gd name="T4" fmla="*/ 40 w 253"/>
                <a:gd name="T5" fmla="*/ 124 h 251"/>
                <a:gd name="T6" fmla="*/ 1 w 253"/>
                <a:gd name="T7" fmla="*/ 153 h 251"/>
                <a:gd name="T8" fmla="*/ 4 w 253"/>
                <a:gd name="T9" fmla="*/ 171 h 251"/>
                <a:gd name="T10" fmla="*/ 23 w 253"/>
                <a:gd name="T11" fmla="*/ 194 h 251"/>
                <a:gd name="T12" fmla="*/ 110 w 253"/>
                <a:gd name="T13" fmla="*/ 246 h 251"/>
                <a:gd name="T14" fmla="*/ 127 w 253"/>
                <a:gd name="T15" fmla="*/ 251 h 251"/>
                <a:gd name="T16" fmla="*/ 153 w 253"/>
                <a:gd name="T17" fmla="*/ 239 h 251"/>
                <a:gd name="T18" fmla="*/ 202 w 253"/>
                <a:gd name="T19" fmla="*/ 176 h 251"/>
                <a:gd name="T20" fmla="*/ 229 w 253"/>
                <a:gd name="T21" fmla="*/ 121 h 251"/>
                <a:gd name="T22" fmla="*/ 235 w 253"/>
                <a:gd name="T23" fmla="*/ 87 h 251"/>
                <a:gd name="T24" fmla="*/ 242 w 253"/>
                <a:gd name="T25" fmla="*/ 55 h 251"/>
                <a:gd name="T26" fmla="*/ 252 w 253"/>
                <a:gd name="T27" fmla="*/ 21 h 251"/>
                <a:gd name="T28" fmla="*/ 214 w 253"/>
                <a:gd name="T29" fmla="*/ 28 h 251"/>
                <a:gd name="T30" fmla="*/ 139 w 253"/>
                <a:gd name="T31" fmla="*/ 112 h 251"/>
                <a:gd name="T32" fmla="*/ 111 w 253"/>
                <a:gd name="T33" fmla="*/ 17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51">
                  <a:moveTo>
                    <a:pt x="111" y="171"/>
                  </a:moveTo>
                  <a:cubicBezTo>
                    <a:pt x="97" y="156"/>
                    <a:pt x="80" y="143"/>
                    <a:pt x="62" y="133"/>
                  </a:cubicBezTo>
                  <a:cubicBezTo>
                    <a:pt x="55" y="128"/>
                    <a:pt x="48" y="125"/>
                    <a:pt x="40" y="124"/>
                  </a:cubicBezTo>
                  <a:cubicBezTo>
                    <a:pt x="21" y="121"/>
                    <a:pt x="4" y="135"/>
                    <a:pt x="1" y="153"/>
                  </a:cubicBezTo>
                  <a:cubicBezTo>
                    <a:pt x="0" y="160"/>
                    <a:pt x="1" y="166"/>
                    <a:pt x="4" y="171"/>
                  </a:cubicBezTo>
                  <a:cubicBezTo>
                    <a:pt x="8" y="180"/>
                    <a:pt x="15" y="188"/>
                    <a:pt x="23" y="194"/>
                  </a:cubicBezTo>
                  <a:cubicBezTo>
                    <a:pt x="49" y="216"/>
                    <a:pt x="78" y="233"/>
                    <a:pt x="110" y="246"/>
                  </a:cubicBezTo>
                  <a:cubicBezTo>
                    <a:pt x="115" y="249"/>
                    <a:pt x="121" y="250"/>
                    <a:pt x="127" y="251"/>
                  </a:cubicBezTo>
                  <a:cubicBezTo>
                    <a:pt x="137" y="251"/>
                    <a:pt x="145" y="245"/>
                    <a:pt x="153" y="239"/>
                  </a:cubicBezTo>
                  <a:cubicBezTo>
                    <a:pt x="173" y="222"/>
                    <a:pt x="189" y="199"/>
                    <a:pt x="202" y="176"/>
                  </a:cubicBezTo>
                  <a:cubicBezTo>
                    <a:pt x="213" y="159"/>
                    <a:pt x="223" y="141"/>
                    <a:pt x="229" y="121"/>
                  </a:cubicBezTo>
                  <a:cubicBezTo>
                    <a:pt x="232" y="110"/>
                    <a:pt x="233" y="99"/>
                    <a:pt x="235" y="87"/>
                  </a:cubicBezTo>
                  <a:cubicBezTo>
                    <a:pt x="237" y="76"/>
                    <a:pt x="240" y="66"/>
                    <a:pt x="242" y="55"/>
                  </a:cubicBezTo>
                  <a:cubicBezTo>
                    <a:pt x="245" y="46"/>
                    <a:pt x="253" y="30"/>
                    <a:pt x="252" y="21"/>
                  </a:cubicBezTo>
                  <a:cubicBezTo>
                    <a:pt x="250" y="0"/>
                    <a:pt x="221" y="23"/>
                    <a:pt x="214" y="28"/>
                  </a:cubicBezTo>
                  <a:cubicBezTo>
                    <a:pt x="183" y="51"/>
                    <a:pt x="158" y="79"/>
                    <a:pt x="139" y="112"/>
                  </a:cubicBezTo>
                  <a:cubicBezTo>
                    <a:pt x="128" y="131"/>
                    <a:pt x="119" y="151"/>
                    <a:pt x="111" y="171"/>
                  </a:cubicBezTo>
                  <a:close/>
                </a:path>
              </a:pathLst>
            </a:custGeom>
            <a:solidFill>
              <a:srgbClr val="046A38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îśľiḑê"/>
            <p:cNvSpPr/>
            <p:nvPr/>
          </p:nvSpPr>
          <p:spPr bwMode="auto">
            <a:xfrm>
              <a:off x="4146377" y="2850649"/>
              <a:ext cx="479611" cy="475052"/>
            </a:xfrm>
            <a:custGeom>
              <a:avLst/>
              <a:gdLst>
                <a:gd name="T0" fmla="*/ 111 w 253"/>
                <a:gd name="T1" fmla="*/ 171 h 251"/>
                <a:gd name="T2" fmla="*/ 62 w 253"/>
                <a:gd name="T3" fmla="*/ 133 h 251"/>
                <a:gd name="T4" fmla="*/ 40 w 253"/>
                <a:gd name="T5" fmla="*/ 124 h 251"/>
                <a:gd name="T6" fmla="*/ 1 w 253"/>
                <a:gd name="T7" fmla="*/ 153 h 251"/>
                <a:gd name="T8" fmla="*/ 4 w 253"/>
                <a:gd name="T9" fmla="*/ 171 h 251"/>
                <a:gd name="T10" fmla="*/ 23 w 253"/>
                <a:gd name="T11" fmla="*/ 194 h 251"/>
                <a:gd name="T12" fmla="*/ 110 w 253"/>
                <a:gd name="T13" fmla="*/ 246 h 251"/>
                <a:gd name="T14" fmla="*/ 127 w 253"/>
                <a:gd name="T15" fmla="*/ 251 h 251"/>
                <a:gd name="T16" fmla="*/ 153 w 253"/>
                <a:gd name="T17" fmla="*/ 239 h 251"/>
                <a:gd name="T18" fmla="*/ 202 w 253"/>
                <a:gd name="T19" fmla="*/ 176 h 251"/>
                <a:gd name="T20" fmla="*/ 229 w 253"/>
                <a:gd name="T21" fmla="*/ 121 h 251"/>
                <a:gd name="T22" fmla="*/ 235 w 253"/>
                <a:gd name="T23" fmla="*/ 87 h 251"/>
                <a:gd name="T24" fmla="*/ 242 w 253"/>
                <a:gd name="T25" fmla="*/ 55 h 251"/>
                <a:gd name="T26" fmla="*/ 252 w 253"/>
                <a:gd name="T27" fmla="*/ 21 h 251"/>
                <a:gd name="T28" fmla="*/ 214 w 253"/>
                <a:gd name="T29" fmla="*/ 28 h 251"/>
                <a:gd name="T30" fmla="*/ 139 w 253"/>
                <a:gd name="T31" fmla="*/ 112 h 251"/>
                <a:gd name="T32" fmla="*/ 111 w 253"/>
                <a:gd name="T33" fmla="*/ 17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51">
                  <a:moveTo>
                    <a:pt x="111" y="171"/>
                  </a:moveTo>
                  <a:cubicBezTo>
                    <a:pt x="97" y="156"/>
                    <a:pt x="80" y="143"/>
                    <a:pt x="62" y="133"/>
                  </a:cubicBezTo>
                  <a:cubicBezTo>
                    <a:pt x="55" y="128"/>
                    <a:pt x="48" y="125"/>
                    <a:pt x="40" y="124"/>
                  </a:cubicBezTo>
                  <a:cubicBezTo>
                    <a:pt x="21" y="121"/>
                    <a:pt x="4" y="135"/>
                    <a:pt x="1" y="153"/>
                  </a:cubicBezTo>
                  <a:cubicBezTo>
                    <a:pt x="0" y="160"/>
                    <a:pt x="1" y="166"/>
                    <a:pt x="4" y="171"/>
                  </a:cubicBezTo>
                  <a:cubicBezTo>
                    <a:pt x="8" y="180"/>
                    <a:pt x="15" y="188"/>
                    <a:pt x="23" y="194"/>
                  </a:cubicBezTo>
                  <a:cubicBezTo>
                    <a:pt x="49" y="216"/>
                    <a:pt x="78" y="233"/>
                    <a:pt x="110" y="246"/>
                  </a:cubicBezTo>
                  <a:cubicBezTo>
                    <a:pt x="115" y="249"/>
                    <a:pt x="121" y="250"/>
                    <a:pt x="127" y="251"/>
                  </a:cubicBezTo>
                  <a:cubicBezTo>
                    <a:pt x="137" y="251"/>
                    <a:pt x="145" y="245"/>
                    <a:pt x="153" y="239"/>
                  </a:cubicBezTo>
                  <a:cubicBezTo>
                    <a:pt x="173" y="222"/>
                    <a:pt x="189" y="199"/>
                    <a:pt x="202" y="176"/>
                  </a:cubicBezTo>
                  <a:cubicBezTo>
                    <a:pt x="213" y="159"/>
                    <a:pt x="223" y="141"/>
                    <a:pt x="229" y="121"/>
                  </a:cubicBezTo>
                  <a:cubicBezTo>
                    <a:pt x="232" y="110"/>
                    <a:pt x="233" y="99"/>
                    <a:pt x="235" y="87"/>
                  </a:cubicBezTo>
                  <a:cubicBezTo>
                    <a:pt x="237" y="76"/>
                    <a:pt x="240" y="66"/>
                    <a:pt x="242" y="55"/>
                  </a:cubicBezTo>
                  <a:cubicBezTo>
                    <a:pt x="245" y="46"/>
                    <a:pt x="253" y="30"/>
                    <a:pt x="252" y="21"/>
                  </a:cubicBezTo>
                  <a:cubicBezTo>
                    <a:pt x="250" y="0"/>
                    <a:pt x="221" y="23"/>
                    <a:pt x="214" y="28"/>
                  </a:cubicBezTo>
                  <a:cubicBezTo>
                    <a:pt x="183" y="51"/>
                    <a:pt x="158" y="79"/>
                    <a:pt x="139" y="112"/>
                  </a:cubicBezTo>
                  <a:cubicBezTo>
                    <a:pt x="128" y="131"/>
                    <a:pt x="119" y="151"/>
                    <a:pt x="111" y="171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36000"/>
                  </a:schemeClr>
                </a:gs>
                <a:gs pos="99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19" name="iṡľíďe"/>
            <p:cNvSpPr/>
            <p:nvPr/>
          </p:nvSpPr>
          <p:spPr bwMode="auto">
            <a:xfrm>
              <a:off x="4066317" y="3022981"/>
              <a:ext cx="161390" cy="137683"/>
            </a:xfrm>
            <a:custGeom>
              <a:avLst/>
              <a:gdLst>
                <a:gd name="T0" fmla="*/ 63 w 85"/>
                <a:gd name="T1" fmla="*/ 30 h 73"/>
                <a:gd name="T2" fmla="*/ 48 w 85"/>
                <a:gd name="T3" fmla="*/ 8 h 73"/>
                <a:gd name="T4" fmla="*/ 45 w 85"/>
                <a:gd name="T5" fmla="*/ 7 h 73"/>
                <a:gd name="T6" fmla="*/ 42 w 85"/>
                <a:gd name="T7" fmla="*/ 10 h 73"/>
                <a:gd name="T8" fmla="*/ 27 w 85"/>
                <a:gd name="T9" fmla="*/ 9 h 73"/>
                <a:gd name="T10" fmla="*/ 13 w 85"/>
                <a:gd name="T11" fmla="*/ 0 h 73"/>
                <a:gd name="T12" fmla="*/ 1 w 85"/>
                <a:gd name="T13" fmla="*/ 12 h 73"/>
                <a:gd name="T14" fmla="*/ 5 w 85"/>
                <a:gd name="T15" fmla="*/ 29 h 73"/>
                <a:gd name="T16" fmla="*/ 12 w 85"/>
                <a:gd name="T17" fmla="*/ 44 h 73"/>
                <a:gd name="T18" fmla="*/ 26 w 85"/>
                <a:gd name="T19" fmla="*/ 61 h 73"/>
                <a:gd name="T20" fmla="*/ 44 w 85"/>
                <a:gd name="T21" fmla="*/ 70 h 73"/>
                <a:gd name="T22" fmla="*/ 64 w 85"/>
                <a:gd name="T23" fmla="*/ 71 h 73"/>
                <a:gd name="T24" fmla="*/ 79 w 85"/>
                <a:gd name="T25" fmla="*/ 59 h 73"/>
                <a:gd name="T26" fmla="*/ 63 w 85"/>
                <a:gd name="T27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73">
                  <a:moveTo>
                    <a:pt x="63" y="30"/>
                  </a:moveTo>
                  <a:cubicBezTo>
                    <a:pt x="58" y="22"/>
                    <a:pt x="53" y="15"/>
                    <a:pt x="48" y="8"/>
                  </a:cubicBezTo>
                  <a:cubicBezTo>
                    <a:pt x="47" y="7"/>
                    <a:pt x="46" y="6"/>
                    <a:pt x="45" y="7"/>
                  </a:cubicBezTo>
                  <a:cubicBezTo>
                    <a:pt x="43" y="7"/>
                    <a:pt x="43" y="9"/>
                    <a:pt x="42" y="10"/>
                  </a:cubicBezTo>
                  <a:cubicBezTo>
                    <a:pt x="39" y="15"/>
                    <a:pt x="31" y="13"/>
                    <a:pt x="27" y="9"/>
                  </a:cubicBezTo>
                  <a:cubicBezTo>
                    <a:pt x="23" y="6"/>
                    <a:pt x="19" y="1"/>
                    <a:pt x="13" y="0"/>
                  </a:cubicBezTo>
                  <a:cubicBezTo>
                    <a:pt x="7" y="1"/>
                    <a:pt x="2" y="5"/>
                    <a:pt x="1" y="12"/>
                  </a:cubicBezTo>
                  <a:cubicBezTo>
                    <a:pt x="0" y="18"/>
                    <a:pt x="2" y="24"/>
                    <a:pt x="5" y="29"/>
                  </a:cubicBezTo>
                  <a:cubicBezTo>
                    <a:pt x="7" y="34"/>
                    <a:pt x="9" y="39"/>
                    <a:pt x="12" y="44"/>
                  </a:cubicBezTo>
                  <a:cubicBezTo>
                    <a:pt x="16" y="50"/>
                    <a:pt x="20" y="56"/>
                    <a:pt x="26" y="61"/>
                  </a:cubicBezTo>
                  <a:cubicBezTo>
                    <a:pt x="31" y="65"/>
                    <a:pt x="37" y="68"/>
                    <a:pt x="44" y="70"/>
                  </a:cubicBezTo>
                  <a:cubicBezTo>
                    <a:pt x="50" y="72"/>
                    <a:pt x="57" y="73"/>
                    <a:pt x="64" y="71"/>
                  </a:cubicBezTo>
                  <a:cubicBezTo>
                    <a:pt x="71" y="70"/>
                    <a:pt x="76" y="66"/>
                    <a:pt x="79" y="59"/>
                  </a:cubicBezTo>
                  <a:cubicBezTo>
                    <a:pt x="85" y="46"/>
                    <a:pt x="69" y="39"/>
                    <a:pt x="63" y="30"/>
                  </a:cubicBezTo>
                  <a:close/>
                </a:path>
              </a:pathLst>
            </a:custGeom>
            <a:solidFill>
              <a:srgbClr val="F3C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îṩḷïďê"/>
            <p:cNvSpPr/>
            <p:nvPr/>
          </p:nvSpPr>
          <p:spPr bwMode="auto">
            <a:xfrm>
              <a:off x="4475718" y="4212892"/>
              <a:ext cx="59267" cy="102123"/>
            </a:xfrm>
            <a:custGeom>
              <a:avLst/>
              <a:gdLst>
                <a:gd name="T0" fmla="*/ 2 w 31"/>
                <a:gd name="T1" fmla="*/ 42 h 54"/>
                <a:gd name="T2" fmla="*/ 3 w 31"/>
                <a:gd name="T3" fmla="*/ 48 h 54"/>
                <a:gd name="T4" fmla="*/ 17 w 31"/>
                <a:gd name="T5" fmla="*/ 53 h 54"/>
                <a:gd name="T6" fmla="*/ 29 w 31"/>
                <a:gd name="T7" fmla="*/ 42 h 54"/>
                <a:gd name="T8" fmla="*/ 31 w 31"/>
                <a:gd name="T9" fmla="*/ 27 h 54"/>
                <a:gd name="T10" fmla="*/ 29 w 31"/>
                <a:gd name="T11" fmla="*/ 13 h 54"/>
                <a:gd name="T12" fmla="*/ 24 w 31"/>
                <a:gd name="T13" fmla="*/ 4 h 54"/>
                <a:gd name="T14" fmla="*/ 3 w 31"/>
                <a:gd name="T15" fmla="*/ 14 h 54"/>
                <a:gd name="T16" fmla="*/ 2 w 31"/>
                <a:gd name="T17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54">
                  <a:moveTo>
                    <a:pt x="2" y="42"/>
                  </a:moveTo>
                  <a:cubicBezTo>
                    <a:pt x="2" y="44"/>
                    <a:pt x="2" y="46"/>
                    <a:pt x="3" y="48"/>
                  </a:cubicBezTo>
                  <a:cubicBezTo>
                    <a:pt x="5" y="53"/>
                    <a:pt x="12" y="54"/>
                    <a:pt x="17" y="53"/>
                  </a:cubicBezTo>
                  <a:cubicBezTo>
                    <a:pt x="23" y="51"/>
                    <a:pt x="27" y="47"/>
                    <a:pt x="29" y="42"/>
                  </a:cubicBezTo>
                  <a:cubicBezTo>
                    <a:pt x="31" y="37"/>
                    <a:pt x="31" y="32"/>
                    <a:pt x="31" y="27"/>
                  </a:cubicBezTo>
                  <a:cubicBezTo>
                    <a:pt x="30" y="22"/>
                    <a:pt x="30" y="17"/>
                    <a:pt x="29" y="13"/>
                  </a:cubicBezTo>
                  <a:cubicBezTo>
                    <a:pt x="29" y="9"/>
                    <a:pt x="27" y="6"/>
                    <a:pt x="24" y="4"/>
                  </a:cubicBezTo>
                  <a:cubicBezTo>
                    <a:pt x="18" y="0"/>
                    <a:pt x="6" y="8"/>
                    <a:pt x="3" y="14"/>
                  </a:cubicBezTo>
                  <a:cubicBezTo>
                    <a:pt x="0" y="22"/>
                    <a:pt x="2" y="33"/>
                    <a:pt x="2" y="42"/>
                  </a:cubicBezTo>
                  <a:close/>
                </a:path>
              </a:pathLst>
            </a:custGeom>
            <a:solidFill>
              <a:srgbClr val="FFC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íS1ide"/>
            <p:cNvSpPr/>
            <p:nvPr/>
          </p:nvSpPr>
          <p:spPr bwMode="auto">
            <a:xfrm>
              <a:off x="4389097" y="4284925"/>
              <a:ext cx="168685" cy="96652"/>
            </a:xfrm>
            <a:custGeom>
              <a:avLst/>
              <a:gdLst>
                <a:gd name="T0" fmla="*/ 71 w 89"/>
                <a:gd name="T1" fmla="*/ 3 h 51"/>
                <a:gd name="T2" fmla="*/ 64 w 89"/>
                <a:gd name="T3" fmla="*/ 8 h 51"/>
                <a:gd name="T4" fmla="*/ 55 w 89"/>
                <a:gd name="T5" fmla="*/ 9 h 51"/>
                <a:gd name="T6" fmla="*/ 47 w 89"/>
                <a:gd name="T7" fmla="*/ 9 h 51"/>
                <a:gd name="T8" fmla="*/ 43 w 89"/>
                <a:gd name="T9" fmla="*/ 12 h 51"/>
                <a:gd name="T10" fmla="*/ 34 w 89"/>
                <a:gd name="T11" fmla="*/ 18 h 51"/>
                <a:gd name="T12" fmla="*/ 20 w 89"/>
                <a:gd name="T13" fmla="*/ 25 h 51"/>
                <a:gd name="T14" fmla="*/ 9 w 89"/>
                <a:gd name="T15" fmla="*/ 33 h 51"/>
                <a:gd name="T16" fmla="*/ 3 w 89"/>
                <a:gd name="T17" fmla="*/ 39 h 51"/>
                <a:gd name="T18" fmla="*/ 1 w 89"/>
                <a:gd name="T19" fmla="*/ 42 h 51"/>
                <a:gd name="T20" fmla="*/ 3 w 89"/>
                <a:gd name="T21" fmla="*/ 48 h 51"/>
                <a:gd name="T22" fmla="*/ 9 w 89"/>
                <a:gd name="T23" fmla="*/ 51 h 51"/>
                <a:gd name="T24" fmla="*/ 17 w 89"/>
                <a:gd name="T25" fmla="*/ 51 h 51"/>
                <a:gd name="T26" fmla="*/ 28 w 89"/>
                <a:gd name="T27" fmla="*/ 50 h 51"/>
                <a:gd name="T28" fmla="*/ 53 w 89"/>
                <a:gd name="T29" fmla="*/ 45 h 51"/>
                <a:gd name="T30" fmla="*/ 78 w 89"/>
                <a:gd name="T31" fmla="*/ 36 h 51"/>
                <a:gd name="T32" fmla="*/ 86 w 89"/>
                <a:gd name="T33" fmla="*/ 32 h 51"/>
                <a:gd name="T34" fmla="*/ 87 w 89"/>
                <a:gd name="T35" fmla="*/ 17 h 51"/>
                <a:gd name="T36" fmla="*/ 84 w 89"/>
                <a:gd name="T37" fmla="*/ 8 h 51"/>
                <a:gd name="T38" fmla="*/ 78 w 89"/>
                <a:gd name="T39" fmla="*/ 0 h 51"/>
                <a:gd name="T40" fmla="*/ 71 w 89"/>
                <a:gd name="T41" fmla="*/ 2 h 51"/>
                <a:gd name="T42" fmla="*/ 71 w 89"/>
                <a:gd name="T43" fmla="*/ 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9" h="51">
                  <a:moveTo>
                    <a:pt x="71" y="3"/>
                  </a:moveTo>
                  <a:cubicBezTo>
                    <a:pt x="69" y="5"/>
                    <a:pt x="67" y="6"/>
                    <a:pt x="64" y="8"/>
                  </a:cubicBezTo>
                  <a:cubicBezTo>
                    <a:pt x="61" y="9"/>
                    <a:pt x="58" y="9"/>
                    <a:pt x="55" y="9"/>
                  </a:cubicBezTo>
                  <a:cubicBezTo>
                    <a:pt x="52" y="8"/>
                    <a:pt x="49" y="8"/>
                    <a:pt x="47" y="9"/>
                  </a:cubicBezTo>
                  <a:cubicBezTo>
                    <a:pt x="45" y="9"/>
                    <a:pt x="44" y="11"/>
                    <a:pt x="43" y="12"/>
                  </a:cubicBezTo>
                  <a:cubicBezTo>
                    <a:pt x="40" y="14"/>
                    <a:pt x="37" y="16"/>
                    <a:pt x="34" y="18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6" y="27"/>
                    <a:pt x="13" y="30"/>
                    <a:pt x="9" y="33"/>
                  </a:cubicBezTo>
                  <a:cubicBezTo>
                    <a:pt x="7" y="34"/>
                    <a:pt x="6" y="37"/>
                    <a:pt x="3" y="39"/>
                  </a:cubicBezTo>
                  <a:cubicBezTo>
                    <a:pt x="2" y="39"/>
                    <a:pt x="2" y="40"/>
                    <a:pt x="1" y="42"/>
                  </a:cubicBezTo>
                  <a:cubicBezTo>
                    <a:pt x="0" y="44"/>
                    <a:pt x="1" y="46"/>
                    <a:pt x="3" y="48"/>
                  </a:cubicBezTo>
                  <a:cubicBezTo>
                    <a:pt x="4" y="49"/>
                    <a:pt x="6" y="50"/>
                    <a:pt x="9" y="51"/>
                  </a:cubicBezTo>
                  <a:cubicBezTo>
                    <a:pt x="11" y="51"/>
                    <a:pt x="14" y="51"/>
                    <a:pt x="17" y="51"/>
                  </a:cubicBezTo>
                  <a:cubicBezTo>
                    <a:pt x="20" y="51"/>
                    <a:pt x="24" y="51"/>
                    <a:pt x="28" y="50"/>
                  </a:cubicBezTo>
                  <a:cubicBezTo>
                    <a:pt x="37" y="49"/>
                    <a:pt x="45" y="47"/>
                    <a:pt x="53" y="45"/>
                  </a:cubicBezTo>
                  <a:cubicBezTo>
                    <a:pt x="62" y="43"/>
                    <a:pt x="70" y="39"/>
                    <a:pt x="78" y="36"/>
                  </a:cubicBezTo>
                  <a:cubicBezTo>
                    <a:pt x="81" y="36"/>
                    <a:pt x="83" y="34"/>
                    <a:pt x="86" y="32"/>
                  </a:cubicBezTo>
                  <a:cubicBezTo>
                    <a:pt x="88" y="27"/>
                    <a:pt x="89" y="22"/>
                    <a:pt x="87" y="17"/>
                  </a:cubicBezTo>
                  <a:cubicBezTo>
                    <a:pt x="86" y="14"/>
                    <a:pt x="85" y="11"/>
                    <a:pt x="84" y="8"/>
                  </a:cubicBezTo>
                  <a:cubicBezTo>
                    <a:pt x="83" y="4"/>
                    <a:pt x="81" y="1"/>
                    <a:pt x="78" y="0"/>
                  </a:cubicBezTo>
                  <a:cubicBezTo>
                    <a:pt x="75" y="0"/>
                    <a:pt x="73" y="1"/>
                    <a:pt x="71" y="2"/>
                  </a:cubicBezTo>
                  <a:lnTo>
                    <a:pt x="71" y="3"/>
                  </a:lnTo>
                  <a:close/>
                </a:path>
              </a:pathLst>
            </a:custGeom>
            <a:solidFill>
              <a:srgbClr val="2E2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îSlíḍê"/>
            <p:cNvSpPr/>
            <p:nvPr/>
          </p:nvSpPr>
          <p:spPr bwMode="auto">
            <a:xfrm>
              <a:off x="4369948" y="3436942"/>
              <a:ext cx="227040" cy="819716"/>
            </a:xfrm>
            <a:custGeom>
              <a:avLst/>
              <a:gdLst>
                <a:gd name="T0" fmla="*/ 5 w 120"/>
                <a:gd name="T1" fmla="*/ 202 h 433"/>
                <a:gd name="T2" fmla="*/ 38 w 120"/>
                <a:gd name="T3" fmla="*/ 393 h 433"/>
                <a:gd name="T4" fmla="*/ 49 w 120"/>
                <a:gd name="T5" fmla="*/ 421 h 433"/>
                <a:gd name="T6" fmla="*/ 76 w 120"/>
                <a:gd name="T7" fmla="*/ 430 h 433"/>
                <a:gd name="T8" fmla="*/ 90 w 120"/>
                <a:gd name="T9" fmla="*/ 410 h 433"/>
                <a:gd name="T10" fmla="*/ 88 w 120"/>
                <a:gd name="T11" fmla="*/ 385 h 433"/>
                <a:gd name="T12" fmla="*/ 93 w 120"/>
                <a:gd name="T13" fmla="*/ 182 h 433"/>
                <a:gd name="T14" fmla="*/ 106 w 120"/>
                <a:gd name="T15" fmla="*/ 117 h 433"/>
                <a:gd name="T16" fmla="*/ 118 w 120"/>
                <a:gd name="T17" fmla="*/ 75 h 433"/>
                <a:gd name="T18" fmla="*/ 37 w 120"/>
                <a:gd name="T19" fmla="*/ 9 h 433"/>
                <a:gd name="T20" fmla="*/ 2 w 120"/>
                <a:gd name="T21" fmla="*/ 110 h 433"/>
                <a:gd name="T22" fmla="*/ 5 w 120"/>
                <a:gd name="T23" fmla="*/ 20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" h="433">
                  <a:moveTo>
                    <a:pt x="5" y="202"/>
                  </a:moveTo>
                  <a:cubicBezTo>
                    <a:pt x="11" y="267"/>
                    <a:pt x="22" y="330"/>
                    <a:pt x="38" y="393"/>
                  </a:cubicBezTo>
                  <a:cubicBezTo>
                    <a:pt x="40" y="403"/>
                    <a:pt x="43" y="413"/>
                    <a:pt x="49" y="421"/>
                  </a:cubicBezTo>
                  <a:cubicBezTo>
                    <a:pt x="55" y="428"/>
                    <a:pt x="66" y="433"/>
                    <a:pt x="76" y="430"/>
                  </a:cubicBezTo>
                  <a:cubicBezTo>
                    <a:pt x="83" y="426"/>
                    <a:pt x="89" y="419"/>
                    <a:pt x="90" y="410"/>
                  </a:cubicBezTo>
                  <a:cubicBezTo>
                    <a:pt x="90" y="402"/>
                    <a:pt x="90" y="393"/>
                    <a:pt x="88" y="385"/>
                  </a:cubicBezTo>
                  <a:cubicBezTo>
                    <a:pt x="78" y="318"/>
                    <a:pt x="84" y="249"/>
                    <a:pt x="93" y="182"/>
                  </a:cubicBezTo>
                  <a:cubicBezTo>
                    <a:pt x="96" y="160"/>
                    <a:pt x="100" y="138"/>
                    <a:pt x="106" y="117"/>
                  </a:cubicBezTo>
                  <a:cubicBezTo>
                    <a:pt x="111" y="103"/>
                    <a:pt x="117" y="89"/>
                    <a:pt x="118" y="75"/>
                  </a:cubicBezTo>
                  <a:cubicBezTo>
                    <a:pt x="120" y="32"/>
                    <a:pt x="78" y="0"/>
                    <a:pt x="37" y="9"/>
                  </a:cubicBezTo>
                  <a:cubicBezTo>
                    <a:pt x="0" y="18"/>
                    <a:pt x="3" y="81"/>
                    <a:pt x="2" y="110"/>
                  </a:cubicBezTo>
                  <a:cubicBezTo>
                    <a:pt x="1" y="141"/>
                    <a:pt x="2" y="172"/>
                    <a:pt x="5" y="202"/>
                  </a:cubicBezTo>
                  <a:close/>
                </a:path>
              </a:pathLst>
            </a:custGeom>
            <a:solidFill>
              <a:srgbClr val="2E2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î$1îḍe"/>
            <p:cNvSpPr/>
            <p:nvPr/>
          </p:nvSpPr>
          <p:spPr bwMode="auto">
            <a:xfrm>
              <a:off x="4369948" y="3436942"/>
              <a:ext cx="227040" cy="819716"/>
            </a:xfrm>
            <a:custGeom>
              <a:avLst/>
              <a:gdLst>
                <a:gd name="T0" fmla="*/ 5 w 120"/>
                <a:gd name="T1" fmla="*/ 202 h 433"/>
                <a:gd name="T2" fmla="*/ 38 w 120"/>
                <a:gd name="T3" fmla="*/ 393 h 433"/>
                <a:gd name="T4" fmla="*/ 49 w 120"/>
                <a:gd name="T5" fmla="*/ 421 h 433"/>
                <a:gd name="T6" fmla="*/ 76 w 120"/>
                <a:gd name="T7" fmla="*/ 430 h 433"/>
                <a:gd name="T8" fmla="*/ 90 w 120"/>
                <a:gd name="T9" fmla="*/ 410 h 433"/>
                <a:gd name="T10" fmla="*/ 88 w 120"/>
                <a:gd name="T11" fmla="*/ 385 h 433"/>
                <a:gd name="T12" fmla="*/ 93 w 120"/>
                <a:gd name="T13" fmla="*/ 182 h 433"/>
                <a:gd name="T14" fmla="*/ 106 w 120"/>
                <a:gd name="T15" fmla="*/ 117 h 433"/>
                <a:gd name="T16" fmla="*/ 118 w 120"/>
                <a:gd name="T17" fmla="*/ 75 h 433"/>
                <a:gd name="T18" fmla="*/ 37 w 120"/>
                <a:gd name="T19" fmla="*/ 9 h 433"/>
                <a:gd name="T20" fmla="*/ 2 w 120"/>
                <a:gd name="T21" fmla="*/ 110 h 433"/>
                <a:gd name="T22" fmla="*/ 5 w 120"/>
                <a:gd name="T23" fmla="*/ 20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" h="433">
                  <a:moveTo>
                    <a:pt x="5" y="202"/>
                  </a:moveTo>
                  <a:cubicBezTo>
                    <a:pt x="11" y="267"/>
                    <a:pt x="22" y="330"/>
                    <a:pt x="38" y="393"/>
                  </a:cubicBezTo>
                  <a:cubicBezTo>
                    <a:pt x="40" y="403"/>
                    <a:pt x="43" y="413"/>
                    <a:pt x="49" y="421"/>
                  </a:cubicBezTo>
                  <a:cubicBezTo>
                    <a:pt x="55" y="428"/>
                    <a:pt x="66" y="433"/>
                    <a:pt x="76" y="430"/>
                  </a:cubicBezTo>
                  <a:cubicBezTo>
                    <a:pt x="83" y="426"/>
                    <a:pt x="89" y="419"/>
                    <a:pt x="90" y="410"/>
                  </a:cubicBezTo>
                  <a:cubicBezTo>
                    <a:pt x="90" y="402"/>
                    <a:pt x="90" y="393"/>
                    <a:pt x="88" y="385"/>
                  </a:cubicBezTo>
                  <a:cubicBezTo>
                    <a:pt x="78" y="318"/>
                    <a:pt x="84" y="249"/>
                    <a:pt x="93" y="182"/>
                  </a:cubicBezTo>
                  <a:cubicBezTo>
                    <a:pt x="96" y="160"/>
                    <a:pt x="100" y="138"/>
                    <a:pt x="106" y="117"/>
                  </a:cubicBezTo>
                  <a:cubicBezTo>
                    <a:pt x="111" y="103"/>
                    <a:pt x="117" y="89"/>
                    <a:pt x="118" y="75"/>
                  </a:cubicBezTo>
                  <a:cubicBezTo>
                    <a:pt x="120" y="32"/>
                    <a:pt x="78" y="0"/>
                    <a:pt x="37" y="9"/>
                  </a:cubicBezTo>
                  <a:cubicBezTo>
                    <a:pt x="0" y="18"/>
                    <a:pt x="3" y="81"/>
                    <a:pt x="2" y="110"/>
                  </a:cubicBezTo>
                  <a:cubicBezTo>
                    <a:pt x="1" y="141"/>
                    <a:pt x="2" y="172"/>
                    <a:pt x="5" y="202"/>
                  </a:cubicBezTo>
                  <a:close/>
                </a:path>
              </a:pathLst>
            </a:custGeom>
            <a:solidFill>
              <a:srgbClr val="231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ïšḻîḑè"/>
            <p:cNvSpPr/>
            <p:nvPr/>
          </p:nvSpPr>
          <p:spPr bwMode="auto">
            <a:xfrm>
              <a:off x="4802146" y="4273983"/>
              <a:ext cx="66562" cy="100299"/>
            </a:xfrm>
            <a:custGeom>
              <a:avLst/>
              <a:gdLst>
                <a:gd name="T0" fmla="*/ 11 w 35"/>
                <a:gd name="T1" fmla="*/ 44 h 53"/>
                <a:gd name="T2" fmla="*/ 14 w 35"/>
                <a:gd name="T3" fmla="*/ 49 h 53"/>
                <a:gd name="T4" fmla="*/ 29 w 35"/>
                <a:gd name="T5" fmla="*/ 47 h 53"/>
                <a:gd name="T6" fmla="*/ 35 w 35"/>
                <a:gd name="T7" fmla="*/ 33 h 53"/>
                <a:gd name="T8" fmla="*/ 30 w 35"/>
                <a:gd name="T9" fmla="*/ 18 h 53"/>
                <a:gd name="T10" fmla="*/ 22 w 35"/>
                <a:gd name="T11" fmla="*/ 6 h 53"/>
                <a:gd name="T12" fmla="*/ 14 w 35"/>
                <a:gd name="T13" fmla="*/ 0 h 53"/>
                <a:gd name="T14" fmla="*/ 0 w 35"/>
                <a:gd name="T15" fmla="*/ 18 h 53"/>
                <a:gd name="T16" fmla="*/ 11 w 35"/>
                <a:gd name="T17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53">
                  <a:moveTo>
                    <a:pt x="11" y="44"/>
                  </a:moveTo>
                  <a:cubicBezTo>
                    <a:pt x="12" y="46"/>
                    <a:pt x="13" y="48"/>
                    <a:pt x="14" y="49"/>
                  </a:cubicBezTo>
                  <a:cubicBezTo>
                    <a:pt x="18" y="53"/>
                    <a:pt x="25" y="51"/>
                    <a:pt x="29" y="47"/>
                  </a:cubicBezTo>
                  <a:cubicBezTo>
                    <a:pt x="33" y="44"/>
                    <a:pt x="35" y="38"/>
                    <a:pt x="35" y="33"/>
                  </a:cubicBezTo>
                  <a:cubicBezTo>
                    <a:pt x="35" y="28"/>
                    <a:pt x="33" y="23"/>
                    <a:pt x="30" y="18"/>
                  </a:cubicBezTo>
                  <a:cubicBezTo>
                    <a:pt x="28" y="14"/>
                    <a:pt x="25" y="10"/>
                    <a:pt x="22" y="6"/>
                  </a:cubicBezTo>
                  <a:cubicBezTo>
                    <a:pt x="21" y="3"/>
                    <a:pt x="18" y="1"/>
                    <a:pt x="14" y="0"/>
                  </a:cubicBezTo>
                  <a:cubicBezTo>
                    <a:pt x="7" y="0"/>
                    <a:pt x="0" y="12"/>
                    <a:pt x="0" y="18"/>
                  </a:cubicBezTo>
                  <a:cubicBezTo>
                    <a:pt x="0" y="27"/>
                    <a:pt x="7" y="36"/>
                    <a:pt x="11" y="44"/>
                  </a:cubicBezTo>
                  <a:close/>
                </a:path>
              </a:pathLst>
            </a:custGeom>
            <a:solidFill>
              <a:srgbClr val="FFC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isļíḓê"/>
            <p:cNvSpPr/>
            <p:nvPr/>
          </p:nvSpPr>
          <p:spPr bwMode="auto">
            <a:xfrm>
              <a:off x="4745614" y="4339633"/>
              <a:ext cx="153184" cy="119447"/>
            </a:xfrm>
            <a:custGeom>
              <a:avLst/>
              <a:gdLst>
                <a:gd name="T0" fmla="*/ 67 w 81"/>
                <a:gd name="T1" fmla="*/ 1 h 63"/>
                <a:gd name="T2" fmla="*/ 60 w 81"/>
                <a:gd name="T3" fmla="*/ 2 h 63"/>
                <a:gd name="T4" fmla="*/ 54 w 81"/>
                <a:gd name="T5" fmla="*/ 8 h 63"/>
                <a:gd name="T6" fmla="*/ 41 w 81"/>
                <a:gd name="T7" fmla="*/ 12 h 63"/>
                <a:gd name="T8" fmla="*/ 34 w 81"/>
                <a:gd name="T9" fmla="*/ 17 h 63"/>
                <a:gd name="T10" fmla="*/ 13 w 81"/>
                <a:gd name="T11" fmla="*/ 38 h 63"/>
                <a:gd name="T12" fmla="*/ 7 w 81"/>
                <a:gd name="T13" fmla="*/ 60 h 63"/>
                <a:gd name="T14" fmla="*/ 20 w 81"/>
                <a:gd name="T15" fmla="*/ 62 h 63"/>
                <a:gd name="T16" fmla="*/ 34 w 81"/>
                <a:gd name="T17" fmla="*/ 57 h 63"/>
                <a:gd name="T18" fmla="*/ 64 w 81"/>
                <a:gd name="T19" fmla="*/ 43 h 63"/>
                <a:gd name="T20" fmla="*/ 75 w 81"/>
                <a:gd name="T21" fmla="*/ 36 h 63"/>
                <a:gd name="T22" fmla="*/ 78 w 81"/>
                <a:gd name="T23" fmla="*/ 16 h 63"/>
                <a:gd name="T24" fmla="*/ 74 w 81"/>
                <a:gd name="T25" fmla="*/ 10 h 63"/>
                <a:gd name="T26" fmla="*/ 67 w 81"/>
                <a:gd name="T2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63">
                  <a:moveTo>
                    <a:pt x="67" y="1"/>
                  </a:moveTo>
                  <a:cubicBezTo>
                    <a:pt x="65" y="0"/>
                    <a:pt x="63" y="0"/>
                    <a:pt x="60" y="2"/>
                  </a:cubicBezTo>
                  <a:cubicBezTo>
                    <a:pt x="58" y="4"/>
                    <a:pt x="56" y="6"/>
                    <a:pt x="54" y="8"/>
                  </a:cubicBezTo>
                  <a:cubicBezTo>
                    <a:pt x="50" y="11"/>
                    <a:pt x="45" y="10"/>
                    <a:pt x="41" y="12"/>
                  </a:cubicBezTo>
                  <a:cubicBezTo>
                    <a:pt x="38" y="13"/>
                    <a:pt x="36" y="15"/>
                    <a:pt x="34" y="17"/>
                  </a:cubicBezTo>
                  <a:cubicBezTo>
                    <a:pt x="26" y="23"/>
                    <a:pt x="19" y="30"/>
                    <a:pt x="13" y="38"/>
                  </a:cubicBezTo>
                  <a:cubicBezTo>
                    <a:pt x="9" y="44"/>
                    <a:pt x="0" y="53"/>
                    <a:pt x="7" y="60"/>
                  </a:cubicBezTo>
                  <a:cubicBezTo>
                    <a:pt x="10" y="63"/>
                    <a:pt x="15" y="63"/>
                    <a:pt x="20" y="62"/>
                  </a:cubicBezTo>
                  <a:cubicBezTo>
                    <a:pt x="25" y="61"/>
                    <a:pt x="29" y="59"/>
                    <a:pt x="34" y="57"/>
                  </a:cubicBezTo>
                  <a:cubicBezTo>
                    <a:pt x="44" y="53"/>
                    <a:pt x="54" y="48"/>
                    <a:pt x="64" y="43"/>
                  </a:cubicBezTo>
                  <a:cubicBezTo>
                    <a:pt x="68" y="41"/>
                    <a:pt x="72" y="39"/>
                    <a:pt x="75" y="36"/>
                  </a:cubicBezTo>
                  <a:cubicBezTo>
                    <a:pt x="79" y="30"/>
                    <a:pt x="81" y="23"/>
                    <a:pt x="78" y="16"/>
                  </a:cubicBezTo>
                  <a:cubicBezTo>
                    <a:pt x="77" y="14"/>
                    <a:pt x="76" y="12"/>
                    <a:pt x="74" y="10"/>
                  </a:cubicBezTo>
                  <a:cubicBezTo>
                    <a:pt x="72" y="7"/>
                    <a:pt x="70" y="2"/>
                    <a:pt x="67" y="1"/>
                  </a:cubicBezTo>
                  <a:close/>
                </a:path>
              </a:pathLst>
            </a:custGeom>
            <a:solidFill>
              <a:srgbClr val="2E2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íśļíḍê"/>
            <p:cNvSpPr/>
            <p:nvPr/>
          </p:nvSpPr>
          <p:spPr bwMode="auto">
            <a:xfrm>
              <a:off x="4510366" y="3435118"/>
              <a:ext cx="342840" cy="895396"/>
            </a:xfrm>
            <a:custGeom>
              <a:avLst/>
              <a:gdLst>
                <a:gd name="T0" fmla="*/ 6 w 181"/>
                <a:gd name="T1" fmla="*/ 41 h 473"/>
                <a:gd name="T2" fmla="*/ 9 w 181"/>
                <a:gd name="T3" fmla="*/ 103 h 473"/>
                <a:gd name="T4" fmla="*/ 32 w 181"/>
                <a:gd name="T5" fmla="*/ 265 h 473"/>
                <a:gd name="T6" fmla="*/ 35 w 181"/>
                <a:gd name="T7" fmla="*/ 291 h 473"/>
                <a:gd name="T8" fmla="*/ 45 w 181"/>
                <a:gd name="T9" fmla="*/ 313 h 473"/>
                <a:gd name="T10" fmla="*/ 127 w 181"/>
                <a:gd name="T11" fmla="*/ 451 h 473"/>
                <a:gd name="T12" fmla="*/ 155 w 181"/>
                <a:gd name="T13" fmla="*/ 473 h 473"/>
                <a:gd name="T14" fmla="*/ 179 w 181"/>
                <a:gd name="T15" fmla="*/ 438 h 473"/>
                <a:gd name="T16" fmla="*/ 158 w 181"/>
                <a:gd name="T17" fmla="*/ 396 h 473"/>
                <a:gd name="T18" fmla="*/ 134 w 181"/>
                <a:gd name="T19" fmla="*/ 327 h 473"/>
                <a:gd name="T20" fmla="*/ 120 w 181"/>
                <a:gd name="T21" fmla="*/ 256 h 473"/>
                <a:gd name="T22" fmla="*/ 148 w 181"/>
                <a:gd name="T23" fmla="*/ 91 h 473"/>
                <a:gd name="T24" fmla="*/ 151 w 181"/>
                <a:gd name="T25" fmla="*/ 60 h 473"/>
                <a:gd name="T26" fmla="*/ 112 w 181"/>
                <a:gd name="T27" fmla="*/ 13 h 473"/>
                <a:gd name="T28" fmla="*/ 6 w 181"/>
                <a:gd name="T29" fmla="*/ 41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473">
                  <a:moveTo>
                    <a:pt x="6" y="41"/>
                  </a:moveTo>
                  <a:cubicBezTo>
                    <a:pt x="0" y="61"/>
                    <a:pt x="5" y="83"/>
                    <a:pt x="9" y="103"/>
                  </a:cubicBezTo>
                  <a:cubicBezTo>
                    <a:pt x="21" y="156"/>
                    <a:pt x="28" y="211"/>
                    <a:pt x="32" y="265"/>
                  </a:cubicBezTo>
                  <a:cubicBezTo>
                    <a:pt x="32" y="274"/>
                    <a:pt x="33" y="283"/>
                    <a:pt x="35" y="291"/>
                  </a:cubicBezTo>
                  <a:cubicBezTo>
                    <a:pt x="38" y="299"/>
                    <a:pt x="41" y="306"/>
                    <a:pt x="45" y="313"/>
                  </a:cubicBezTo>
                  <a:cubicBezTo>
                    <a:pt x="71" y="360"/>
                    <a:pt x="98" y="406"/>
                    <a:pt x="127" y="451"/>
                  </a:cubicBezTo>
                  <a:cubicBezTo>
                    <a:pt x="134" y="461"/>
                    <a:pt x="143" y="473"/>
                    <a:pt x="155" y="473"/>
                  </a:cubicBezTo>
                  <a:cubicBezTo>
                    <a:pt x="171" y="473"/>
                    <a:pt x="181" y="454"/>
                    <a:pt x="179" y="438"/>
                  </a:cubicBezTo>
                  <a:cubicBezTo>
                    <a:pt x="176" y="422"/>
                    <a:pt x="165" y="409"/>
                    <a:pt x="158" y="396"/>
                  </a:cubicBezTo>
                  <a:cubicBezTo>
                    <a:pt x="146" y="375"/>
                    <a:pt x="139" y="351"/>
                    <a:pt x="134" y="327"/>
                  </a:cubicBezTo>
                  <a:cubicBezTo>
                    <a:pt x="128" y="304"/>
                    <a:pt x="122" y="280"/>
                    <a:pt x="120" y="256"/>
                  </a:cubicBezTo>
                  <a:cubicBezTo>
                    <a:pt x="116" y="200"/>
                    <a:pt x="136" y="146"/>
                    <a:pt x="148" y="91"/>
                  </a:cubicBezTo>
                  <a:cubicBezTo>
                    <a:pt x="151" y="81"/>
                    <a:pt x="152" y="70"/>
                    <a:pt x="151" y="60"/>
                  </a:cubicBezTo>
                  <a:cubicBezTo>
                    <a:pt x="149" y="39"/>
                    <a:pt x="132" y="21"/>
                    <a:pt x="112" y="13"/>
                  </a:cubicBezTo>
                  <a:cubicBezTo>
                    <a:pt x="80" y="0"/>
                    <a:pt x="17" y="1"/>
                    <a:pt x="6" y="41"/>
                  </a:cubicBezTo>
                  <a:close/>
                </a:path>
              </a:pathLst>
            </a:custGeom>
            <a:solidFill>
              <a:srgbClr val="2E2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iṩliḍé"/>
            <p:cNvSpPr/>
            <p:nvPr/>
          </p:nvSpPr>
          <p:spPr bwMode="auto">
            <a:xfrm>
              <a:off x="4510366" y="3435118"/>
              <a:ext cx="342840" cy="895396"/>
            </a:xfrm>
            <a:custGeom>
              <a:avLst/>
              <a:gdLst>
                <a:gd name="T0" fmla="*/ 6 w 181"/>
                <a:gd name="T1" fmla="*/ 41 h 473"/>
                <a:gd name="T2" fmla="*/ 9 w 181"/>
                <a:gd name="T3" fmla="*/ 103 h 473"/>
                <a:gd name="T4" fmla="*/ 32 w 181"/>
                <a:gd name="T5" fmla="*/ 265 h 473"/>
                <a:gd name="T6" fmla="*/ 35 w 181"/>
                <a:gd name="T7" fmla="*/ 291 h 473"/>
                <a:gd name="T8" fmla="*/ 45 w 181"/>
                <a:gd name="T9" fmla="*/ 313 h 473"/>
                <a:gd name="T10" fmla="*/ 127 w 181"/>
                <a:gd name="T11" fmla="*/ 451 h 473"/>
                <a:gd name="T12" fmla="*/ 155 w 181"/>
                <a:gd name="T13" fmla="*/ 473 h 473"/>
                <a:gd name="T14" fmla="*/ 179 w 181"/>
                <a:gd name="T15" fmla="*/ 438 h 473"/>
                <a:gd name="T16" fmla="*/ 158 w 181"/>
                <a:gd name="T17" fmla="*/ 396 h 473"/>
                <a:gd name="T18" fmla="*/ 134 w 181"/>
                <a:gd name="T19" fmla="*/ 327 h 473"/>
                <a:gd name="T20" fmla="*/ 120 w 181"/>
                <a:gd name="T21" fmla="*/ 256 h 473"/>
                <a:gd name="T22" fmla="*/ 148 w 181"/>
                <a:gd name="T23" fmla="*/ 91 h 473"/>
                <a:gd name="T24" fmla="*/ 151 w 181"/>
                <a:gd name="T25" fmla="*/ 60 h 473"/>
                <a:gd name="T26" fmla="*/ 112 w 181"/>
                <a:gd name="T27" fmla="*/ 13 h 473"/>
                <a:gd name="T28" fmla="*/ 6 w 181"/>
                <a:gd name="T29" fmla="*/ 41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473">
                  <a:moveTo>
                    <a:pt x="6" y="41"/>
                  </a:moveTo>
                  <a:cubicBezTo>
                    <a:pt x="0" y="61"/>
                    <a:pt x="5" y="83"/>
                    <a:pt x="9" y="103"/>
                  </a:cubicBezTo>
                  <a:cubicBezTo>
                    <a:pt x="21" y="156"/>
                    <a:pt x="28" y="211"/>
                    <a:pt x="32" y="265"/>
                  </a:cubicBezTo>
                  <a:cubicBezTo>
                    <a:pt x="32" y="274"/>
                    <a:pt x="33" y="283"/>
                    <a:pt x="35" y="291"/>
                  </a:cubicBezTo>
                  <a:cubicBezTo>
                    <a:pt x="38" y="299"/>
                    <a:pt x="41" y="306"/>
                    <a:pt x="45" y="313"/>
                  </a:cubicBezTo>
                  <a:cubicBezTo>
                    <a:pt x="71" y="360"/>
                    <a:pt x="98" y="406"/>
                    <a:pt x="127" y="451"/>
                  </a:cubicBezTo>
                  <a:cubicBezTo>
                    <a:pt x="134" y="461"/>
                    <a:pt x="143" y="473"/>
                    <a:pt x="155" y="473"/>
                  </a:cubicBezTo>
                  <a:cubicBezTo>
                    <a:pt x="171" y="473"/>
                    <a:pt x="181" y="454"/>
                    <a:pt x="179" y="438"/>
                  </a:cubicBezTo>
                  <a:cubicBezTo>
                    <a:pt x="176" y="422"/>
                    <a:pt x="165" y="409"/>
                    <a:pt x="158" y="396"/>
                  </a:cubicBezTo>
                  <a:cubicBezTo>
                    <a:pt x="146" y="375"/>
                    <a:pt x="139" y="351"/>
                    <a:pt x="134" y="327"/>
                  </a:cubicBezTo>
                  <a:cubicBezTo>
                    <a:pt x="128" y="304"/>
                    <a:pt x="122" y="280"/>
                    <a:pt x="120" y="256"/>
                  </a:cubicBezTo>
                  <a:cubicBezTo>
                    <a:pt x="116" y="200"/>
                    <a:pt x="136" y="146"/>
                    <a:pt x="148" y="91"/>
                  </a:cubicBezTo>
                  <a:cubicBezTo>
                    <a:pt x="151" y="81"/>
                    <a:pt x="152" y="70"/>
                    <a:pt x="151" y="60"/>
                  </a:cubicBezTo>
                  <a:cubicBezTo>
                    <a:pt x="149" y="39"/>
                    <a:pt x="132" y="21"/>
                    <a:pt x="112" y="13"/>
                  </a:cubicBezTo>
                  <a:cubicBezTo>
                    <a:pt x="80" y="0"/>
                    <a:pt x="17" y="1"/>
                    <a:pt x="6" y="41"/>
                  </a:cubicBezTo>
                  <a:close/>
                </a:path>
              </a:pathLst>
            </a:custGeom>
            <a:solidFill>
              <a:srgbClr val="231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îṧḻîḑé"/>
            <p:cNvSpPr/>
            <p:nvPr/>
          </p:nvSpPr>
          <p:spPr bwMode="auto">
            <a:xfrm>
              <a:off x="4394567" y="2803235"/>
              <a:ext cx="470493" cy="855277"/>
            </a:xfrm>
            <a:custGeom>
              <a:avLst/>
              <a:gdLst>
                <a:gd name="T0" fmla="*/ 83 w 248"/>
                <a:gd name="T1" fmla="*/ 71 h 452"/>
                <a:gd name="T2" fmla="*/ 56 w 248"/>
                <a:gd name="T3" fmla="*/ 135 h 452"/>
                <a:gd name="T4" fmla="*/ 41 w 248"/>
                <a:gd name="T5" fmla="*/ 187 h 452"/>
                <a:gd name="T6" fmla="*/ 22 w 248"/>
                <a:gd name="T7" fmla="*/ 282 h 452"/>
                <a:gd name="T8" fmla="*/ 9 w 248"/>
                <a:gd name="T9" fmla="*/ 369 h 452"/>
                <a:gd name="T10" fmla="*/ 25 w 248"/>
                <a:gd name="T11" fmla="*/ 399 h 452"/>
                <a:gd name="T12" fmla="*/ 160 w 248"/>
                <a:gd name="T13" fmla="*/ 438 h 452"/>
                <a:gd name="T14" fmla="*/ 186 w 248"/>
                <a:gd name="T15" fmla="*/ 425 h 452"/>
                <a:gd name="T16" fmla="*/ 224 w 248"/>
                <a:gd name="T17" fmla="*/ 360 h 452"/>
                <a:gd name="T18" fmla="*/ 232 w 248"/>
                <a:gd name="T19" fmla="*/ 283 h 452"/>
                <a:gd name="T20" fmla="*/ 248 w 248"/>
                <a:gd name="T21" fmla="*/ 153 h 452"/>
                <a:gd name="T22" fmla="*/ 202 w 248"/>
                <a:gd name="T23" fmla="*/ 34 h 452"/>
                <a:gd name="T24" fmla="*/ 83 w 248"/>
                <a:gd name="T25" fmla="*/ 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8" h="452">
                  <a:moveTo>
                    <a:pt x="83" y="71"/>
                  </a:moveTo>
                  <a:cubicBezTo>
                    <a:pt x="71" y="91"/>
                    <a:pt x="63" y="113"/>
                    <a:pt x="56" y="135"/>
                  </a:cubicBezTo>
                  <a:cubicBezTo>
                    <a:pt x="51" y="152"/>
                    <a:pt x="45" y="169"/>
                    <a:pt x="41" y="187"/>
                  </a:cubicBezTo>
                  <a:cubicBezTo>
                    <a:pt x="34" y="218"/>
                    <a:pt x="31" y="251"/>
                    <a:pt x="22" y="282"/>
                  </a:cubicBezTo>
                  <a:cubicBezTo>
                    <a:pt x="14" y="311"/>
                    <a:pt x="0" y="341"/>
                    <a:pt x="9" y="369"/>
                  </a:cubicBezTo>
                  <a:cubicBezTo>
                    <a:pt x="12" y="380"/>
                    <a:pt x="18" y="390"/>
                    <a:pt x="25" y="399"/>
                  </a:cubicBezTo>
                  <a:cubicBezTo>
                    <a:pt x="59" y="437"/>
                    <a:pt x="112" y="452"/>
                    <a:pt x="160" y="438"/>
                  </a:cubicBezTo>
                  <a:cubicBezTo>
                    <a:pt x="169" y="435"/>
                    <a:pt x="178" y="431"/>
                    <a:pt x="186" y="425"/>
                  </a:cubicBezTo>
                  <a:cubicBezTo>
                    <a:pt x="207" y="410"/>
                    <a:pt x="219" y="385"/>
                    <a:pt x="224" y="360"/>
                  </a:cubicBezTo>
                  <a:cubicBezTo>
                    <a:pt x="229" y="335"/>
                    <a:pt x="229" y="309"/>
                    <a:pt x="232" y="283"/>
                  </a:cubicBezTo>
                  <a:cubicBezTo>
                    <a:pt x="236" y="240"/>
                    <a:pt x="247" y="197"/>
                    <a:pt x="248" y="153"/>
                  </a:cubicBezTo>
                  <a:cubicBezTo>
                    <a:pt x="248" y="109"/>
                    <a:pt x="236" y="62"/>
                    <a:pt x="202" y="34"/>
                  </a:cubicBezTo>
                  <a:cubicBezTo>
                    <a:pt x="158" y="0"/>
                    <a:pt x="108" y="30"/>
                    <a:pt x="83" y="71"/>
                  </a:cubicBezTo>
                  <a:close/>
                </a:path>
              </a:pathLst>
            </a:custGeom>
            <a:solidFill>
              <a:srgbClr val="04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iS1îďê"/>
            <p:cNvSpPr/>
            <p:nvPr/>
          </p:nvSpPr>
          <p:spPr bwMode="auto">
            <a:xfrm>
              <a:off x="4391376" y="2801410"/>
              <a:ext cx="470493" cy="855277"/>
            </a:xfrm>
            <a:custGeom>
              <a:avLst/>
              <a:gdLst>
                <a:gd name="T0" fmla="*/ 83 w 248"/>
                <a:gd name="T1" fmla="*/ 71 h 452"/>
                <a:gd name="T2" fmla="*/ 56 w 248"/>
                <a:gd name="T3" fmla="*/ 135 h 452"/>
                <a:gd name="T4" fmla="*/ 41 w 248"/>
                <a:gd name="T5" fmla="*/ 187 h 452"/>
                <a:gd name="T6" fmla="*/ 22 w 248"/>
                <a:gd name="T7" fmla="*/ 282 h 452"/>
                <a:gd name="T8" fmla="*/ 9 w 248"/>
                <a:gd name="T9" fmla="*/ 369 h 452"/>
                <a:gd name="T10" fmla="*/ 25 w 248"/>
                <a:gd name="T11" fmla="*/ 399 h 452"/>
                <a:gd name="T12" fmla="*/ 160 w 248"/>
                <a:gd name="T13" fmla="*/ 438 h 452"/>
                <a:gd name="T14" fmla="*/ 186 w 248"/>
                <a:gd name="T15" fmla="*/ 425 h 452"/>
                <a:gd name="T16" fmla="*/ 224 w 248"/>
                <a:gd name="T17" fmla="*/ 360 h 452"/>
                <a:gd name="T18" fmla="*/ 232 w 248"/>
                <a:gd name="T19" fmla="*/ 283 h 452"/>
                <a:gd name="T20" fmla="*/ 248 w 248"/>
                <a:gd name="T21" fmla="*/ 153 h 452"/>
                <a:gd name="T22" fmla="*/ 202 w 248"/>
                <a:gd name="T23" fmla="*/ 34 h 452"/>
                <a:gd name="T24" fmla="*/ 83 w 248"/>
                <a:gd name="T25" fmla="*/ 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8" h="452">
                  <a:moveTo>
                    <a:pt x="83" y="71"/>
                  </a:moveTo>
                  <a:cubicBezTo>
                    <a:pt x="71" y="91"/>
                    <a:pt x="63" y="113"/>
                    <a:pt x="56" y="135"/>
                  </a:cubicBezTo>
                  <a:cubicBezTo>
                    <a:pt x="51" y="152"/>
                    <a:pt x="45" y="169"/>
                    <a:pt x="41" y="187"/>
                  </a:cubicBezTo>
                  <a:cubicBezTo>
                    <a:pt x="34" y="218"/>
                    <a:pt x="31" y="251"/>
                    <a:pt x="22" y="282"/>
                  </a:cubicBezTo>
                  <a:cubicBezTo>
                    <a:pt x="14" y="311"/>
                    <a:pt x="0" y="341"/>
                    <a:pt x="9" y="369"/>
                  </a:cubicBezTo>
                  <a:cubicBezTo>
                    <a:pt x="12" y="380"/>
                    <a:pt x="18" y="390"/>
                    <a:pt x="25" y="399"/>
                  </a:cubicBezTo>
                  <a:cubicBezTo>
                    <a:pt x="59" y="437"/>
                    <a:pt x="112" y="452"/>
                    <a:pt x="160" y="438"/>
                  </a:cubicBezTo>
                  <a:cubicBezTo>
                    <a:pt x="169" y="435"/>
                    <a:pt x="178" y="431"/>
                    <a:pt x="186" y="425"/>
                  </a:cubicBezTo>
                  <a:cubicBezTo>
                    <a:pt x="207" y="410"/>
                    <a:pt x="219" y="385"/>
                    <a:pt x="224" y="360"/>
                  </a:cubicBezTo>
                  <a:cubicBezTo>
                    <a:pt x="229" y="335"/>
                    <a:pt x="229" y="309"/>
                    <a:pt x="232" y="283"/>
                  </a:cubicBezTo>
                  <a:cubicBezTo>
                    <a:pt x="236" y="240"/>
                    <a:pt x="247" y="197"/>
                    <a:pt x="248" y="153"/>
                  </a:cubicBezTo>
                  <a:cubicBezTo>
                    <a:pt x="248" y="109"/>
                    <a:pt x="236" y="62"/>
                    <a:pt x="202" y="34"/>
                  </a:cubicBezTo>
                  <a:cubicBezTo>
                    <a:pt x="158" y="0"/>
                    <a:pt x="108" y="30"/>
                    <a:pt x="83" y="71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51000"/>
                  </a:schemeClr>
                </a:gs>
                <a:gs pos="99000">
                  <a:schemeClr val="tx1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30" name="ïšľîďê"/>
            <p:cNvSpPr/>
            <p:nvPr/>
          </p:nvSpPr>
          <p:spPr bwMode="auto">
            <a:xfrm>
              <a:off x="4563252" y="2561605"/>
              <a:ext cx="195127" cy="347400"/>
            </a:xfrm>
            <a:custGeom>
              <a:avLst/>
              <a:gdLst>
                <a:gd name="T0" fmla="*/ 6 w 103"/>
                <a:gd name="T1" fmla="*/ 51 h 184"/>
                <a:gd name="T2" fmla="*/ 2 w 103"/>
                <a:gd name="T3" fmla="*/ 92 h 184"/>
                <a:gd name="T4" fmla="*/ 25 w 103"/>
                <a:gd name="T5" fmla="*/ 124 h 184"/>
                <a:gd name="T6" fmla="*/ 40 w 103"/>
                <a:gd name="T7" fmla="*/ 132 h 184"/>
                <a:gd name="T8" fmla="*/ 43 w 103"/>
                <a:gd name="T9" fmla="*/ 147 h 184"/>
                <a:gd name="T10" fmla="*/ 42 w 103"/>
                <a:gd name="T11" fmla="*/ 163 h 184"/>
                <a:gd name="T12" fmla="*/ 41 w 103"/>
                <a:gd name="T13" fmla="*/ 173 h 184"/>
                <a:gd name="T14" fmla="*/ 52 w 103"/>
                <a:gd name="T15" fmla="*/ 183 h 184"/>
                <a:gd name="T16" fmla="*/ 68 w 103"/>
                <a:gd name="T17" fmla="*/ 181 h 184"/>
                <a:gd name="T18" fmla="*/ 96 w 103"/>
                <a:gd name="T19" fmla="*/ 144 h 184"/>
                <a:gd name="T20" fmla="*/ 101 w 103"/>
                <a:gd name="T21" fmla="*/ 96 h 184"/>
                <a:gd name="T22" fmla="*/ 102 w 103"/>
                <a:gd name="T23" fmla="*/ 69 h 184"/>
                <a:gd name="T24" fmla="*/ 74 w 103"/>
                <a:gd name="T25" fmla="*/ 19 h 184"/>
                <a:gd name="T26" fmla="*/ 24 w 103"/>
                <a:gd name="T27" fmla="*/ 9 h 184"/>
                <a:gd name="T28" fmla="*/ 16 w 103"/>
                <a:gd name="T29" fmla="*/ 23 h 184"/>
                <a:gd name="T30" fmla="*/ 6 w 103"/>
                <a:gd name="T31" fmla="*/ 5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3" h="184">
                  <a:moveTo>
                    <a:pt x="6" y="51"/>
                  </a:moveTo>
                  <a:cubicBezTo>
                    <a:pt x="3" y="65"/>
                    <a:pt x="0" y="79"/>
                    <a:pt x="2" y="92"/>
                  </a:cubicBezTo>
                  <a:cubicBezTo>
                    <a:pt x="4" y="106"/>
                    <a:pt x="12" y="119"/>
                    <a:pt x="25" y="124"/>
                  </a:cubicBezTo>
                  <a:cubicBezTo>
                    <a:pt x="30" y="126"/>
                    <a:pt x="36" y="127"/>
                    <a:pt x="40" y="132"/>
                  </a:cubicBezTo>
                  <a:cubicBezTo>
                    <a:pt x="43" y="136"/>
                    <a:pt x="44" y="142"/>
                    <a:pt x="43" y="147"/>
                  </a:cubicBezTo>
                  <a:cubicBezTo>
                    <a:pt x="43" y="153"/>
                    <a:pt x="42" y="158"/>
                    <a:pt x="42" y="163"/>
                  </a:cubicBezTo>
                  <a:cubicBezTo>
                    <a:pt x="41" y="166"/>
                    <a:pt x="41" y="170"/>
                    <a:pt x="41" y="173"/>
                  </a:cubicBezTo>
                  <a:cubicBezTo>
                    <a:pt x="43" y="178"/>
                    <a:pt x="47" y="182"/>
                    <a:pt x="52" y="183"/>
                  </a:cubicBezTo>
                  <a:cubicBezTo>
                    <a:pt x="58" y="184"/>
                    <a:pt x="63" y="184"/>
                    <a:pt x="68" y="181"/>
                  </a:cubicBezTo>
                  <a:cubicBezTo>
                    <a:pt x="83" y="175"/>
                    <a:pt x="92" y="159"/>
                    <a:pt x="96" y="144"/>
                  </a:cubicBezTo>
                  <a:cubicBezTo>
                    <a:pt x="100" y="128"/>
                    <a:pt x="100" y="112"/>
                    <a:pt x="101" y="96"/>
                  </a:cubicBezTo>
                  <a:cubicBezTo>
                    <a:pt x="102" y="87"/>
                    <a:pt x="103" y="78"/>
                    <a:pt x="102" y="69"/>
                  </a:cubicBezTo>
                  <a:cubicBezTo>
                    <a:pt x="101" y="49"/>
                    <a:pt x="91" y="30"/>
                    <a:pt x="74" y="19"/>
                  </a:cubicBezTo>
                  <a:cubicBezTo>
                    <a:pt x="63" y="10"/>
                    <a:pt x="38" y="0"/>
                    <a:pt x="24" y="9"/>
                  </a:cubicBezTo>
                  <a:cubicBezTo>
                    <a:pt x="19" y="12"/>
                    <a:pt x="18" y="17"/>
                    <a:pt x="16" y="23"/>
                  </a:cubicBezTo>
                  <a:cubicBezTo>
                    <a:pt x="12" y="32"/>
                    <a:pt x="9" y="42"/>
                    <a:pt x="6" y="51"/>
                  </a:cubicBezTo>
                  <a:close/>
                </a:path>
              </a:pathLst>
            </a:custGeom>
            <a:solidFill>
              <a:srgbClr val="F3C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îślíde"/>
            <p:cNvSpPr/>
            <p:nvPr/>
          </p:nvSpPr>
          <p:spPr bwMode="auto">
            <a:xfrm>
              <a:off x="4593342" y="2475895"/>
              <a:ext cx="238894" cy="299073"/>
            </a:xfrm>
            <a:custGeom>
              <a:avLst/>
              <a:gdLst>
                <a:gd name="T0" fmla="*/ 16 w 126"/>
                <a:gd name="T1" fmla="*/ 3 h 158"/>
                <a:gd name="T2" fmla="*/ 2 w 126"/>
                <a:gd name="T3" fmla="*/ 16 h 158"/>
                <a:gd name="T4" fmla="*/ 2 w 126"/>
                <a:gd name="T5" fmla="*/ 35 h 158"/>
                <a:gd name="T6" fmla="*/ 22 w 126"/>
                <a:gd name="T7" fmla="*/ 73 h 158"/>
                <a:gd name="T8" fmla="*/ 41 w 126"/>
                <a:gd name="T9" fmla="*/ 92 h 158"/>
                <a:gd name="T10" fmla="*/ 46 w 126"/>
                <a:gd name="T11" fmla="*/ 108 h 158"/>
                <a:gd name="T12" fmla="*/ 48 w 126"/>
                <a:gd name="T13" fmla="*/ 112 h 158"/>
                <a:gd name="T14" fmla="*/ 54 w 126"/>
                <a:gd name="T15" fmla="*/ 110 h 158"/>
                <a:gd name="T16" fmla="*/ 65 w 126"/>
                <a:gd name="T17" fmla="*/ 105 h 158"/>
                <a:gd name="T18" fmla="*/ 71 w 126"/>
                <a:gd name="T19" fmla="*/ 117 h 158"/>
                <a:gd name="T20" fmla="*/ 65 w 126"/>
                <a:gd name="T21" fmla="*/ 131 h 158"/>
                <a:gd name="T22" fmla="*/ 61 w 126"/>
                <a:gd name="T23" fmla="*/ 135 h 158"/>
                <a:gd name="T24" fmla="*/ 64 w 126"/>
                <a:gd name="T25" fmla="*/ 141 h 158"/>
                <a:gd name="T26" fmla="*/ 66 w 126"/>
                <a:gd name="T27" fmla="*/ 150 h 158"/>
                <a:gd name="T28" fmla="*/ 70 w 126"/>
                <a:gd name="T29" fmla="*/ 158 h 158"/>
                <a:gd name="T30" fmla="*/ 77 w 126"/>
                <a:gd name="T31" fmla="*/ 156 h 158"/>
                <a:gd name="T32" fmla="*/ 96 w 126"/>
                <a:gd name="T33" fmla="*/ 136 h 158"/>
                <a:gd name="T34" fmla="*/ 110 w 126"/>
                <a:gd name="T35" fmla="*/ 125 h 158"/>
                <a:gd name="T36" fmla="*/ 125 w 126"/>
                <a:gd name="T37" fmla="*/ 91 h 158"/>
                <a:gd name="T38" fmla="*/ 105 w 126"/>
                <a:gd name="T39" fmla="*/ 61 h 158"/>
                <a:gd name="T40" fmla="*/ 85 w 126"/>
                <a:gd name="T41" fmla="*/ 54 h 158"/>
                <a:gd name="T42" fmla="*/ 68 w 126"/>
                <a:gd name="T43" fmla="*/ 31 h 158"/>
                <a:gd name="T44" fmla="*/ 45 w 126"/>
                <a:gd name="T45" fmla="*/ 13 h 158"/>
                <a:gd name="T46" fmla="*/ 16 w 126"/>
                <a:gd name="T47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6" h="158">
                  <a:moveTo>
                    <a:pt x="16" y="3"/>
                  </a:moveTo>
                  <a:cubicBezTo>
                    <a:pt x="10" y="5"/>
                    <a:pt x="4" y="10"/>
                    <a:pt x="2" y="16"/>
                  </a:cubicBezTo>
                  <a:cubicBezTo>
                    <a:pt x="0" y="22"/>
                    <a:pt x="0" y="29"/>
                    <a:pt x="2" y="35"/>
                  </a:cubicBezTo>
                  <a:cubicBezTo>
                    <a:pt x="4" y="50"/>
                    <a:pt x="11" y="63"/>
                    <a:pt x="22" y="73"/>
                  </a:cubicBezTo>
                  <a:cubicBezTo>
                    <a:pt x="28" y="79"/>
                    <a:pt x="36" y="84"/>
                    <a:pt x="41" y="92"/>
                  </a:cubicBezTo>
                  <a:cubicBezTo>
                    <a:pt x="44" y="97"/>
                    <a:pt x="45" y="102"/>
                    <a:pt x="46" y="108"/>
                  </a:cubicBezTo>
                  <a:cubicBezTo>
                    <a:pt x="46" y="109"/>
                    <a:pt x="46" y="111"/>
                    <a:pt x="48" y="112"/>
                  </a:cubicBezTo>
                  <a:cubicBezTo>
                    <a:pt x="50" y="113"/>
                    <a:pt x="52" y="112"/>
                    <a:pt x="54" y="110"/>
                  </a:cubicBezTo>
                  <a:cubicBezTo>
                    <a:pt x="57" y="107"/>
                    <a:pt x="61" y="104"/>
                    <a:pt x="65" y="105"/>
                  </a:cubicBezTo>
                  <a:cubicBezTo>
                    <a:pt x="69" y="106"/>
                    <a:pt x="71" y="112"/>
                    <a:pt x="71" y="117"/>
                  </a:cubicBezTo>
                  <a:cubicBezTo>
                    <a:pt x="72" y="122"/>
                    <a:pt x="69" y="128"/>
                    <a:pt x="65" y="131"/>
                  </a:cubicBezTo>
                  <a:cubicBezTo>
                    <a:pt x="63" y="132"/>
                    <a:pt x="61" y="133"/>
                    <a:pt x="61" y="135"/>
                  </a:cubicBezTo>
                  <a:cubicBezTo>
                    <a:pt x="60" y="137"/>
                    <a:pt x="63" y="139"/>
                    <a:pt x="64" y="141"/>
                  </a:cubicBezTo>
                  <a:cubicBezTo>
                    <a:pt x="66" y="144"/>
                    <a:pt x="66" y="147"/>
                    <a:pt x="66" y="150"/>
                  </a:cubicBezTo>
                  <a:cubicBezTo>
                    <a:pt x="66" y="153"/>
                    <a:pt x="67" y="156"/>
                    <a:pt x="70" y="158"/>
                  </a:cubicBezTo>
                  <a:cubicBezTo>
                    <a:pt x="73" y="158"/>
                    <a:pt x="75" y="158"/>
                    <a:pt x="77" y="156"/>
                  </a:cubicBezTo>
                  <a:cubicBezTo>
                    <a:pt x="85" y="151"/>
                    <a:pt x="89" y="142"/>
                    <a:pt x="96" y="136"/>
                  </a:cubicBezTo>
                  <a:cubicBezTo>
                    <a:pt x="100" y="132"/>
                    <a:pt x="106" y="129"/>
                    <a:pt x="110" y="125"/>
                  </a:cubicBezTo>
                  <a:cubicBezTo>
                    <a:pt x="120" y="116"/>
                    <a:pt x="126" y="104"/>
                    <a:pt x="125" y="91"/>
                  </a:cubicBezTo>
                  <a:cubicBezTo>
                    <a:pt x="124" y="78"/>
                    <a:pt x="117" y="66"/>
                    <a:pt x="105" y="61"/>
                  </a:cubicBezTo>
                  <a:cubicBezTo>
                    <a:pt x="98" y="58"/>
                    <a:pt x="91" y="57"/>
                    <a:pt x="85" y="54"/>
                  </a:cubicBezTo>
                  <a:cubicBezTo>
                    <a:pt x="77" y="49"/>
                    <a:pt x="73" y="39"/>
                    <a:pt x="68" y="31"/>
                  </a:cubicBezTo>
                  <a:cubicBezTo>
                    <a:pt x="63" y="22"/>
                    <a:pt x="55" y="16"/>
                    <a:pt x="45" y="13"/>
                  </a:cubicBezTo>
                  <a:cubicBezTo>
                    <a:pt x="35" y="10"/>
                    <a:pt x="27" y="0"/>
                    <a:pt x="16" y="3"/>
                  </a:cubicBezTo>
                  <a:close/>
                </a:path>
              </a:pathLst>
            </a:custGeom>
            <a:solidFill>
              <a:srgbClr val="452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íśḷiḍê"/>
            <p:cNvSpPr/>
            <p:nvPr/>
          </p:nvSpPr>
          <p:spPr bwMode="auto">
            <a:xfrm>
              <a:off x="4709141" y="2905358"/>
              <a:ext cx="275366" cy="827011"/>
            </a:xfrm>
            <a:custGeom>
              <a:avLst/>
              <a:gdLst>
                <a:gd name="T0" fmla="*/ 54 w 145"/>
                <a:gd name="T1" fmla="*/ 0 h 437"/>
                <a:gd name="T2" fmla="*/ 127 w 145"/>
                <a:gd name="T3" fmla="*/ 220 h 437"/>
                <a:gd name="T4" fmla="*/ 124 w 145"/>
                <a:gd name="T5" fmla="*/ 417 h 437"/>
                <a:gd name="T6" fmla="*/ 77 w 145"/>
                <a:gd name="T7" fmla="*/ 416 h 437"/>
                <a:gd name="T8" fmla="*/ 33 w 145"/>
                <a:gd name="T9" fmla="*/ 157 h 437"/>
                <a:gd name="T10" fmla="*/ 54 w 145"/>
                <a:gd name="T11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437">
                  <a:moveTo>
                    <a:pt x="54" y="0"/>
                  </a:moveTo>
                  <a:cubicBezTo>
                    <a:pt x="54" y="0"/>
                    <a:pt x="109" y="72"/>
                    <a:pt x="127" y="220"/>
                  </a:cubicBezTo>
                  <a:cubicBezTo>
                    <a:pt x="145" y="369"/>
                    <a:pt x="124" y="417"/>
                    <a:pt x="124" y="417"/>
                  </a:cubicBezTo>
                  <a:cubicBezTo>
                    <a:pt x="124" y="417"/>
                    <a:pt x="86" y="437"/>
                    <a:pt x="77" y="416"/>
                  </a:cubicBezTo>
                  <a:cubicBezTo>
                    <a:pt x="68" y="394"/>
                    <a:pt x="66" y="199"/>
                    <a:pt x="33" y="157"/>
                  </a:cubicBezTo>
                  <a:cubicBezTo>
                    <a:pt x="0" y="115"/>
                    <a:pt x="24" y="10"/>
                    <a:pt x="54" y="0"/>
                  </a:cubicBezTo>
                  <a:close/>
                </a:path>
              </a:pathLst>
            </a:custGeom>
            <a:solidFill>
              <a:srgbClr val="046A38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ïŝļíďê"/>
            <p:cNvSpPr/>
            <p:nvPr/>
          </p:nvSpPr>
          <p:spPr bwMode="auto">
            <a:xfrm>
              <a:off x="4706349" y="2905896"/>
              <a:ext cx="275366" cy="827011"/>
            </a:xfrm>
            <a:custGeom>
              <a:avLst/>
              <a:gdLst>
                <a:gd name="T0" fmla="*/ 54 w 145"/>
                <a:gd name="T1" fmla="*/ 0 h 437"/>
                <a:gd name="T2" fmla="*/ 127 w 145"/>
                <a:gd name="T3" fmla="*/ 220 h 437"/>
                <a:gd name="T4" fmla="*/ 124 w 145"/>
                <a:gd name="T5" fmla="*/ 417 h 437"/>
                <a:gd name="T6" fmla="*/ 77 w 145"/>
                <a:gd name="T7" fmla="*/ 416 h 437"/>
                <a:gd name="T8" fmla="*/ 33 w 145"/>
                <a:gd name="T9" fmla="*/ 157 h 437"/>
                <a:gd name="T10" fmla="*/ 54 w 145"/>
                <a:gd name="T11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437">
                  <a:moveTo>
                    <a:pt x="54" y="0"/>
                  </a:moveTo>
                  <a:cubicBezTo>
                    <a:pt x="54" y="0"/>
                    <a:pt x="109" y="72"/>
                    <a:pt x="127" y="220"/>
                  </a:cubicBezTo>
                  <a:cubicBezTo>
                    <a:pt x="145" y="369"/>
                    <a:pt x="124" y="417"/>
                    <a:pt x="124" y="417"/>
                  </a:cubicBezTo>
                  <a:cubicBezTo>
                    <a:pt x="124" y="417"/>
                    <a:pt x="86" y="437"/>
                    <a:pt x="77" y="416"/>
                  </a:cubicBezTo>
                  <a:cubicBezTo>
                    <a:pt x="68" y="394"/>
                    <a:pt x="66" y="199"/>
                    <a:pt x="33" y="157"/>
                  </a:cubicBezTo>
                  <a:cubicBezTo>
                    <a:pt x="0" y="115"/>
                    <a:pt x="24" y="10"/>
                    <a:pt x="54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99000">
                  <a:schemeClr val="tx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34" name="íŝľïḍê"/>
            <p:cNvSpPr/>
            <p:nvPr/>
          </p:nvSpPr>
          <p:spPr bwMode="auto">
            <a:xfrm>
              <a:off x="4844089" y="3665806"/>
              <a:ext cx="94828" cy="189656"/>
            </a:xfrm>
            <a:custGeom>
              <a:avLst/>
              <a:gdLst>
                <a:gd name="T0" fmla="*/ 1 w 50"/>
                <a:gd name="T1" fmla="*/ 54 h 100"/>
                <a:gd name="T2" fmla="*/ 3 w 50"/>
                <a:gd name="T3" fmla="*/ 62 h 100"/>
                <a:gd name="T4" fmla="*/ 11 w 50"/>
                <a:gd name="T5" fmla="*/ 62 h 100"/>
                <a:gd name="T6" fmla="*/ 11 w 50"/>
                <a:gd name="T7" fmla="*/ 64 h 100"/>
                <a:gd name="T8" fmla="*/ 7 w 50"/>
                <a:gd name="T9" fmla="*/ 89 h 100"/>
                <a:gd name="T10" fmla="*/ 5 w 50"/>
                <a:gd name="T11" fmla="*/ 95 h 100"/>
                <a:gd name="T12" fmla="*/ 16 w 50"/>
                <a:gd name="T13" fmla="*/ 99 h 100"/>
                <a:gd name="T14" fmla="*/ 46 w 50"/>
                <a:gd name="T15" fmla="*/ 66 h 100"/>
                <a:gd name="T16" fmla="*/ 48 w 50"/>
                <a:gd name="T17" fmla="*/ 21 h 100"/>
                <a:gd name="T18" fmla="*/ 43 w 50"/>
                <a:gd name="T19" fmla="*/ 7 h 100"/>
                <a:gd name="T20" fmla="*/ 18 w 50"/>
                <a:gd name="T21" fmla="*/ 12 h 100"/>
                <a:gd name="T22" fmla="*/ 1 w 50"/>
                <a:gd name="T23" fmla="*/ 5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100">
                  <a:moveTo>
                    <a:pt x="1" y="54"/>
                  </a:moveTo>
                  <a:cubicBezTo>
                    <a:pt x="0" y="57"/>
                    <a:pt x="0" y="61"/>
                    <a:pt x="3" y="62"/>
                  </a:cubicBezTo>
                  <a:cubicBezTo>
                    <a:pt x="6" y="62"/>
                    <a:pt x="9" y="60"/>
                    <a:pt x="11" y="62"/>
                  </a:cubicBezTo>
                  <a:cubicBezTo>
                    <a:pt x="11" y="62"/>
                    <a:pt x="11" y="63"/>
                    <a:pt x="11" y="64"/>
                  </a:cubicBezTo>
                  <a:cubicBezTo>
                    <a:pt x="12" y="72"/>
                    <a:pt x="10" y="81"/>
                    <a:pt x="7" y="89"/>
                  </a:cubicBezTo>
                  <a:cubicBezTo>
                    <a:pt x="5" y="91"/>
                    <a:pt x="5" y="93"/>
                    <a:pt x="5" y="95"/>
                  </a:cubicBezTo>
                  <a:cubicBezTo>
                    <a:pt x="6" y="99"/>
                    <a:pt x="12" y="100"/>
                    <a:pt x="16" y="99"/>
                  </a:cubicBezTo>
                  <a:cubicBezTo>
                    <a:pt x="31" y="94"/>
                    <a:pt x="41" y="81"/>
                    <a:pt x="46" y="66"/>
                  </a:cubicBezTo>
                  <a:cubicBezTo>
                    <a:pt x="50" y="51"/>
                    <a:pt x="50" y="36"/>
                    <a:pt x="48" y="21"/>
                  </a:cubicBezTo>
                  <a:cubicBezTo>
                    <a:pt x="48" y="16"/>
                    <a:pt x="46" y="11"/>
                    <a:pt x="43" y="7"/>
                  </a:cubicBezTo>
                  <a:cubicBezTo>
                    <a:pt x="36" y="0"/>
                    <a:pt x="23" y="4"/>
                    <a:pt x="18" y="12"/>
                  </a:cubicBezTo>
                  <a:cubicBezTo>
                    <a:pt x="11" y="25"/>
                    <a:pt x="6" y="40"/>
                    <a:pt x="1" y="54"/>
                  </a:cubicBezTo>
                  <a:close/>
                </a:path>
              </a:pathLst>
            </a:custGeom>
            <a:solidFill>
              <a:srgbClr val="F3C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ïṣľîḍé"/>
            <p:cNvSpPr/>
            <p:nvPr/>
          </p:nvSpPr>
          <p:spPr bwMode="auto">
            <a:xfrm>
              <a:off x="3240218" y="1882309"/>
              <a:ext cx="604529" cy="60361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2225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íṩļíḑe"/>
            <p:cNvSpPr/>
            <p:nvPr/>
          </p:nvSpPr>
          <p:spPr bwMode="auto">
            <a:xfrm>
              <a:off x="4225883" y="1613325"/>
              <a:ext cx="606352" cy="60361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2225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íśḷïdè"/>
            <p:cNvSpPr/>
            <p:nvPr/>
          </p:nvSpPr>
          <p:spPr bwMode="auto">
            <a:xfrm>
              <a:off x="5287228" y="2222413"/>
              <a:ext cx="607264" cy="6054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2225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íṣḻîde"/>
            <p:cNvSpPr/>
            <p:nvPr/>
          </p:nvSpPr>
          <p:spPr bwMode="auto">
            <a:xfrm>
              <a:off x="5255314" y="3301083"/>
              <a:ext cx="606352" cy="60361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2225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íṧḻíḑè"/>
            <p:cNvSpPr/>
            <p:nvPr/>
          </p:nvSpPr>
          <p:spPr bwMode="auto">
            <a:xfrm>
              <a:off x="5411689" y="2362375"/>
              <a:ext cx="358341" cy="325516"/>
            </a:xfrm>
            <a:custGeom>
              <a:avLst/>
              <a:gdLst>
                <a:gd name="T0" fmla="*/ 50 w 189"/>
                <a:gd name="T1" fmla="*/ 17 h 172"/>
                <a:gd name="T2" fmla="*/ 123 w 189"/>
                <a:gd name="T3" fmla="*/ 1 h 172"/>
                <a:gd name="T4" fmla="*/ 139 w 189"/>
                <a:gd name="T5" fmla="*/ 29 h 172"/>
                <a:gd name="T6" fmla="*/ 178 w 189"/>
                <a:gd name="T7" fmla="*/ 29 h 172"/>
                <a:gd name="T8" fmla="*/ 189 w 189"/>
                <a:gd name="T9" fmla="*/ 108 h 172"/>
                <a:gd name="T10" fmla="*/ 183 w 189"/>
                <a:gd name="T11" fmla="*/ 129 h 172"/>
                <a:gd name="T12" fmla="*/ 171 w 189"/>
                <a:gd name="T13" fmla="*/ 171 h 172"/>
                <a:gd name="T14" fmla="*/ 6 w 189"/>
                <a:gd name="T15" fmla="*/ 159 h 172"/>
                <a:gd name="T16" fmla="*/ 3 w 189"/>
                <a:gd name="T17" fmla="*/ 116 h 172"/>
                <a:gd name="T18" fmla="*/ 0 w 189"/>
                <a:gd name="T19" fmla="*/ 41 h 172"/>
                <a:gd name="T20" fmla="*/ 48 w 189"/>
                <a:gd name="T21" fmla="*/ 29 h 172"/>
                <a:gd name="T22" fmla="*/ 108 w 189"/>
                <a:gd name="T23" fmla="*/ 121 h 172"/>
                <a:gd name="T24" fmla="*/ 178 w 189"/>
                <a:gd name="T25" fmla="*/ 113 h 172"/>
                <a:gd name="T26" fmla="*/ 183 w 189"/>
                <a:gd name="T27" fmla="*/ 43 h 172"/>
                <a:gd name="T28" fmla="*/ 13 w 189"/>
                <a:gd name="T29" fmla="*/ 35 h 172"/>
                <a:gd name="T30" fmla="*/ 6 w 189"/>
                <a:gd name="T31" fmla="*/ 105 h 172"/>
                <a:gd name="T32" fmla="*/ 12 w 189"/>
                <a:gd name="T33" fmla="*/ 113 h 172"/>
                <a:gd name="T34" fmla="*/ 81 w 189"/>
                <a:gd name="T35" fmla="*/ 122 h 172"/>
                <a:gd name="T36" fmla="*/ 108 w 189"/>
                <a:gd name="T37" fmla="*/ 121 h 172"/>
                <a:gd name="T38" fmla="*/ 117 w 189"/>
                <a:gd name="T39" fmla="*/ 127 h 172"/>
                <a:gd name="T40" fmla="*/ 96 w 189"/>
                <a:gd name="T41" fmla="*/ 146 h 172"/>
                <a:gd name="T42" fmla="*/ 67 w 189"/>
                <a:gd name="T43" fmla="*/ 126 h 172"/>
                <a:gd name="T44" fmla="*/ 12 w 189"/>
                <a:gd name="T45" fmla="*/ 119 h 172"/>
                <a:gd name="T46" fmla="*/ 22 w 189"/>
                <a:gd name="T47" fmla="*/ 165 h 172"/>
                <a:gd name="T48" fmla="*/ 171 w 189"/>
                <a:gd name="T49" fmla="*/ 165 h 172"/>
                <a:gd name="T50" fmla="*/ 176 w 189"/>
                <a:gd name="T51" fmla="*/ 119 h 172"/>
                <a:gd name="T52" fmla="*/ 68 w 189"/>
                <a:gd name="T53" fmla="*/ 7 h 172"/>
                <a:gd name="T54" fmla="*/ 57 w 189"/>
                <a:gd name="T55" fmla="*/ 27 h 172"/>
                <a:gd name="T56" fmla="*/ 62 w 189"/>
                <a:gd name="T57" fmla="*/ 27 h 172"/>
                <a:gd name="T58" fmla="*/ 73 w 189"/>
                <a:gd name="T59" fmla="*/ 13 h 172"/>
                <a:gd name="T60" fmla="*/ 124 w 189"/>
                <a:gd name="T61" fmla="*/ 15 h 172"/>
                <a:gd name="T62" fmla="*/ 128 w 189"/>
                <a:gd name="T63" fmla="*/ 29 h 172"/>
                <a:gd name="T64" fmla="*/ 121 w 189"/>
                <a:gd name="T65" fmla="*/ 7 h 172"/>
                <a:gd name="T66" fmla="*/ 119 w 189"/>
                <a:gd name="T67" fmla="*/ 20 h 172"/>
                <a:gd name="T68" fmla="*/ 69 w 189"/>
                <a:gd name="T69" fmla="*/ 29 h 172"/>
                <a:gd name="T70" fmla="*/ 119 w 189"/>
                <a:gd name="T71" fmla="*/ 20 h 172"/>
                <a:gd name="T72" fmla="*/ 88 w 189"/>
                <a:gd name="T73" fmla="*/ 127 h 172"/>
                <a:gd name="T74" fmla="*/ 95 w 189"/>
                <a:gd name="T75" fmla="*/ 140 h 172"/>
                <a:gd name="T76" fmla="*/ 101 w 189"/>
                <a:gd name="T77" fmla="*/ 120 h 172"/>
                <a:gd name="T78" fmla="*/ 88 w 189"/>
                <a:gd name="T79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9" h="172">
                  <a:moveTo>
                    <a:pt x="50" y="28"/>
                  </a:moveTo>
                  <a:cubicBezTo>
                    <a:pt x="50" y="25"/>
                    <a:pt x="50" y="21"/>
                    <a:pt x="50" y="17"/>
                  </a:cubicBezTo>
                  <a:cubicBezTo>
                    <a:pt x="51" y="8"/>
                    <a:pt x="56" y="1"/>
                    <a:pt x="66" y="1"/>
                  </a:cubicBezTo>
                  <a:cubicBezTo>
                    <a:pt x="85" y="0"/>
                    <a:pt x="104" y="0"/>
                    <a:pt x="123" y="1"/>
                  </a:cubicBezTo>
                  <a:cubicBezTo>
                    <a:pt x="133" y="1"/>
                    <a:pt x="138" y="8"/>
                    <a:pt x="139" y="18"/>
                  </a:cubicBezTo>
                  <a:cubicBezTo>
                    <a:pt x="139" y="21"/>
                    <a:pt x="139" y="25"/>
                    <a:pt x="139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72" y="29"/>
                    <a:pt x="175" y="29"/>
                    <a:pt x="178" y="29"/>
                  </a:cubicBezTo>
                  <a:cubicBezTo>
                    <a:pt x="186" y="30"/>
                    <a:pt x="189" y="33"/>
                    <a:pt x="189" y="40"/>
                  </a:cubicBezTo>
                  <a:cubicBezTo>
                    <a:pt x="189" y="63"/>
                    <a:pt x="189" y="85"/>
                    <a:pt x="189" y="108"/>
                  </a:cubicBezTo>
                  <a:cubicBezTo>
                    <a:pt x="189" y="110"/>
                    <a:pt x="189" y="113"/>
                    <a:pt x="187" y="114"/>
                  </a:cubicBezTo>
                  <a:cubicBezTo>
                    <a:pt x="182" y="118"/>
                    <a:pt x="183" y="124"/>
                    <a:pt x="183" y="129"/>
                  </a:cubicBezTo>
                  <a:cubicBezTo>
                    <a:pt x="183" y="139"/>
                    <a:pt x="183" y="149"/>
                    <a:pt x="183" y="159"/>
                  </a:cubicBezTo>
                  <a:cubicBezTo>
                    <a:pt x="183" y="168"/>
                    <a:pt x="179" y="171"/>
                    <a:pt x="171" y="171"/>
                  </a:cubicBezTo>
                  <a:cubicBezTo>
                    <a:pt x="120" y="172"/>
                    <a:pt x="69" y="172"/>
                    <a:pt x="18" y="171"/>
                  </a:cubicBezTo>
                  <a:cubicBezTo>
                    <a:pt x="9" y="171"/>
                    <a:pt x="6" y="168"/>
                    <a:pt x="6" y="159"/>
                  </a:cubicBezTo>
                  <a:cubicBezTo>
                    <a:pt x="6" y="147"/>
                    <a:pt x="6" y="135"/>
                    <a:pt x="6" y="124"/>
                  </a:cubicBezTo>
                  <a:cubicBezTo>
                    <a:pt x="5" y="121"/>
                    <a:pt x="4" y="118"/>
                    <a:pt x="3" y="116"/>
                  </a:cubicBezTo>
                  <a:cubicBezTo>
                    <a:pt x="2" y="113"/>
                    <a:pt x="0" y="110"/>
                    <a:pt x="0" y="106"/>
                  </a:cubicBezTo>
                  <a:cubicBezTo>
                    <a:pt x="0" y="85"/>
                    <a:pt x="0" y="63"/>
                    <a:pt x="0" y="41"/>
                  </a:cubicBezTo>
                  <a:cubicBezTo>
                    <a:pt x="0" y="32"/>
                    <a:pt x="3" y="29"/>
                    <a:pt x="12" y="29"/>
                  </a:cubicBezTo>
                  <a:cubicBezTo>
                    <a:pt x="24" y="29"/>
                    <a:pt x="36" y="29"/>
                    <a:pt x="48" y="29"/>
                  </a:cubicBezTo>
                  <a:cubicBezTo>
                    <a:pt x="48" y="29"/>
                    <a:pt x="49" y="29"/>
                    <a:pt x="50" y="28"/>
                  </a:cubicBezTo>
                  <a:close/>
                  <a:moveTo>
                    <a:pt x="108" y="121"/>
                  </a:moveTo>
                  <a:cubicBezTo>
                    <a:pt x="109" y="122"/>
                    <a:pt x="109" y="122"/>
                    <a:pt x="110" y="122"/>
                  </a:cubicBezTo>
                  <a:cubicBezTo>
                    <a:pt x="178" y="113"/>
                    <a:pt x="178" y="113"/>
                    <a:pt x="178" y="113"/>
                  </a:cubicBezTo>
                  <a:cubicBezTo>
                    <a:pt x="182" y="112"/>
                    <a:pt x="183" y="109"/>
                    <a:pt x="183" y="105"/>
                  </a:cubicBezTo>
                  <a:cubicBezTo>
                    <a:pt x="183" y="84"/>
                    <a:pt x="183" y="64"/>
                    <a:pt x="183" y="43"/>
                  </a:cubicBezTo>
                  <a:cubicBezTo>
                    <a:pt x="183" y="38"/>
                    <a:pt x="182" y="35"/>
                    <a:pt x="176" y="35"/>
                  </a:cubicBezTo>
                  <a:cubicBezTo>
                    <a:pt x="122" y="36"/>
                    <a:pt x="67" y="36"/>
                    <a:pt x="13" y="35"/>
                  </a:cubicBezTo>
                  <a:cubicBezTo>
                    <a:pt x="7" y="35"/>
                    <a:pt x="6" y="38"/>
                    <a:pt x="6" y="43"/>
                  </a:cubicBezTo>
                  <a:cubicBezTo>
                    <a:pt x="6" y="64"/>
                    <a:pt x="6" y="84"/>
                    <a:pt x="6" y="105"/>
                  </a:cubicBezTo>
                  <a:cubicBezTo>
                    <a:pt x="5" y="109"/>
                    <a:pt x="7" y="112"/>
                    <a:pt x="11" y="113"/>
                  </a:cubicBezTo>
                  <a:cubicBezTo>
                    <a:pt x="11" y="113"/>
                    <a:pt x="12" y="113"/>
                    <a:pt x="12" y="113"/>
                  </a:cubicBezTo>
                  <a:cubicBezTo>
                    <a:pt x="26" y="114"/>
                    <a:pt x="40" y="117"/>
                    <a:pt x="54" y="118"/>
                  </a:cubicBezTo>
                  <a:cubicBezTo>
                    <a:pt x="63" y="120"/>
                    <a:pt x="72" y="121"/>
                    <a:pt x="81" y="122"/>
                  </a:cubicBezTo>
                  <a:cubicBezTo>
                    <a:pt x="84" y="110"/>
                    <a:pt x="85" y="108"/>
                    <a:pt x="95" y="108"/>
                  </a:cubicBezTo>
                  <a:cubicBezTo>
                    <a:pt x="103" y="108"/>
                    <a:pt x="105" y="110"/>
                    <a:pt x="108" y="121"/>
                  </a:cubicBezTo>
                  <a:close/>
                  <a:moveTo>
                    <a:pt x="176" y="119"/>
                  </a:moveTo>
                  <a:cubicBezTo>
                    <a:pt x="156" y="122"/>
                    <a:pt x="136" y="125"/>
                    <a:pt x="117" y="127"/>
                  </a:cubicBezTo>
                  <a:cubicBezTo>
                    <a:pt x="110" y="128"/>
                    <a:pt x="106" y="129"/>
                    <a:pt x="107" y="137"/>
                  </a:cubicBezTo>
                  <a:cubicBezTo>
                    <a:pt x="107" y="143"/>
                    <a:pt x="102" y="146"/>
                    <a:pt x="96" y="146"/>
                  </a:cubicBezTo>
                  <a:cubicBezTo>
                    <a:pt x="90" y="146"/>
                    <a:pt x="83" y="146"/>
                    <a:pt x="83" y="139"/>
                  </a:cubicBezTo>
                  <a:cubicBezTo>
                    <a:pt x="83" y="127"/>
                    <a:pt x="75" y="127"/>
                    <a:pt x="67" y="126"/>
                  </a:cubicBezTo>
                  <a:cubicBezTo>
                    <a:pt x="64" y="126"/>
                    <a:pt x="60" y="125"/>
                    <a:pt x="57" y="125"/>
                  </a:cubicBezTo>
                  <a:cubicBezTo>
                    <a:pt x="12" y="119"/>
                    <a:pt x="12" y="119"/>
                    <a:pt x="12" y="119"/>
                  </a:cubicBezTo>
                  <a:cubicBezTo>
                    <a:pt x="12" y="132"/>
                    <a:pt x="13" y="144"/>
                    <a:pt x="12" y="155"/>
                  </a:cubicBezTo>
                  <a:cubicBezTo>
                    <a:pt x="12" y="163"/>
                    <a:pt x="14" y="165"/>
                    <a:pt x="22" y="165"/>
                  </a:cubicBezTo>
                  <a:cubicBezTo>
                    <a:pt x="65" y="165"/>
                    <a:pt x="108" y="165"/>
                    <a:pt x="151" y="165"/>
                  </a:cubicBezTo>
                  <a:cubicBezTo>
                    <a:pt x="157" y="165"/>
                    <a:pt x="164" y="165"/>
                    <a:pt x="171" y="165"/>
                  </a:cubicBezTo>
                  <a:cubicBezTo>
                    <a:pt x="175" y="165"/>
                    <a:pt x="177" y="164"/>
                    <a:pt x="177" y="159"/>
                  </a:cubicBezTo>
                  <a:cubicBezTo>
                    <a:pt x="176" y="146"/>
                    <a:pt x="176" y="133"/>
                    <a:pt x="176" y="119"/>
                  </a:cubicBezTo>
                  <a:close/>
                  <a:moveTo>
                    <a:pt x="94" y="7"/>
                  </a:moveTo>
                  <a:cubicBezTo>
                    <a:pt x="86" y="7"/>
                    <a:pt x="77" y="7"/>
                    <a:pt x="68" y="7"/>
                  </a:cubicBezTo>
                  <a:cubicBezTo>
                    <a:pt x="61" y="8"/>
                    <a:pt x="55" y="15"/>
                    <a:pt x="55" y="22"/>
                  </a:cubicBezTo>
                  <a:cubicBezTo>
                    <a:pt x="55" y="24"/>
                    <a:pt x="56" y="26"/>
                    <a:pt x="57" y="27"/>
                  </a:cubicBezTo>
                  <a:cubicBezTo>
                    <a:pt x="57" y="28"/>
                    <a:pt x="58" y="29"/>
                    <a:pt x="60" y="29"/>
                  </a:cubicBezTo>
                  <a:cubicBezTo>
                    <a:pt x="61" y="29"/>
                    <a:pt x="62" y="28"/>
                    <a:pt x="62" y="27"/>
                  </a:cubicBezTo>
                  <a:cubicBezTo>
                    <a:pt x="63" y="26"/>
                    <a:pt x="63" y="24"/>
                    <a:pt x="63" y="23"/>
                  </a:cubicBezTo>
                  <a:cubicBezTo>
                    <a:pt x="63" y="13"/>
                    <a:pt x="63" y="13"/>
                    <a:pt x="73" y="13"/>
                  </a:cubicBezTo>
                  <a:cubicBezTo>
                    <a:pt x="85" y="13"/>
                    <a:pt x="98" y="13"/>
                    <a:pt x="111" y="13"/>
                  </a:cubicBezTo>
                  <a:cubicBezTo>
                    <a:pt x="115" y="13"/>
                    <a:pt x="121" y="13"/>
                    <a:pt x="124" y="15"/>
                  </a:cubicBezTo>
                  <a:cubicBezTo>
                    <a:pt x="126" y="16"/>
                    <a:pt x="125" y="22"/>
                    <a:pt x="126" y="26"/>
                  </a:cubicBezTo>
                  <a:cubicBezTo>
                    <a:pt x="126" y="27"/>
                    <a:pt x="127" y="29"/>
                    <a:pt x="128" y="29"/>
                  </a:cubicBezTo>
                  <a:cubicBezTo>
                    <a:pt x="130" y="29"/>
                    <a:pt x="131" y="28"/>
                    <a:pt x="132" y="27"/>
                  </a:cubicBezTo>
                  <a:cubicBezTo>
                    <a:pt x="137" y="19"/>
                    <a:pt x="130" y="7"/>
                    <a:pt x="121" y="7"/>
                  </a:cubicBezTo>
                  <a:cubicBezTo>
                    <a:pt x="112" y="7"/>
                    <a:pt x="103" y="7"/>
                    <a:pt x="94" y="7"/>
                  </a:cubicBezTo>
                  <a:close/>
                  <a:moveTo>
                    <a:pt x="119" y="20"/>
                  </a:moveTo>
                  <a:cubicBezTo>
                    <a:pt x="69" y="20"/>
                    <a:pt x="69" y="20"/>
                    <a:pt x="69" y="20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119" y="29"/>
                    <a:pt x="119" y="29"/>
                    <a:pt x="119" y="29"/>
                  </a:cubicBezTo>
                  <a:lnTo>
                    <a:pt x="119" y="20"/>
                  </a:lnTo>
                  <a:close/>
                  <a:moveTo>
                    <a:pt x="88" y="127"/>
                  </a:moveTo>
                  <a:cubicBezTo>
                    <a:pt x="88" y="127"/>
                    <a:pt x="88" y="127"/>
                    <a:pt x="88" y="127"/>
                  </a:cubicBezTo>
                  <a:cubicBezTo>
                    <a:pt x="88" y="128"/>
                    <a:pt x="88" y="130"/>
                    <a:pt x="88" y="132"/>
                  </a:cubicBezTo>
                  <a:cubicBezTo>
                    <a:pt x="88" y="137"/>
                    <a:pt x="88" y="140"/>
                    <a:pt x="95" y="140"/>
                  </a:cubicBezTo>
                  <a:cubicBezTo>
                    <a:pt x="101" y="140"/>
                    <a:pt x="101" y="136"/>
                    <a:pt x="101" y="132"/>
                  </a:cubicBezTo>
                  <a:cubicBezTo>
                    <a:pt x="101" y="128"/>
                    <a:pt x="101" y="124"/>
                    <a:pt x="101" y="120"/>
                  </a:cubicBezTo>
                  <a:cubicBezTo>
                    <a:pt x="101" y="116"/>
                    <a:pt x="98" y="114"/>
                    <a:pt x="95" y="115"/>
                  </a:cubicBezTo>
                  <a:cubicBezTo>
                    <a:pt x="92" y="115"/>
                    <a:pt x="90" y="117"/>
                    <a:pt x="88" y="120"/>
                  </a:cubicBezTo>
                  <a:cubicBezTo>
                    <a:pt x="87" y="121"/>
                    <a:pt x="88" y="124"/>
                    <a:pt x="88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îšḷiḓe"/>
            <p:cNvSpPr/>
            <p:nvPr/>
          </p:nvSpPr>
          <p:spPr bwMode="auto">
            <a:xfrm>
              <a:off x="4332513" y="1720462"/>
              <a:ext cx="393094" cy="389341"/>
            </a:xfrm>
            <a:custGeom>
              <a:avLst/>
              <a:gdLst>
                <a:gd name="connsiteX0" fmla="*/ 197126 w 559228"/>
                <a:gd name="connsiteY0" fmla="*/ 432230 h 553890"/>
                <a:gd name="connsiteX1" fmla="*/ 167422 w 559228"/>
                <a:gd name="connsiteY1" fmla="*/ 453783 h 553890"/>
                <a:gd name="connsiteX2" fmla="*/ 213328 w 559228"/>
                <a:gd name="connsiteY2" fmla="*/ 529218 h 553890"/>
                <a:gd name="connsiteX3" fmla="*/ 197126 w 559228"/>
                <a:gd name="connsiteY3" fmla="*/ 432230 h 553890"/>
                <a:gd name="connsiteX4" fmla="*/ 21603 w 559228"/>
                <a:gd name="connsiteY4" fmla="*/ 340629 h 553890"/>
                <a:gd name="connsiteX5" fmla="*/ 102613 w 559228"/>
                <a:gd name="connsiteY5" fmla="*/ 389124 h 553890"/>
                <a:gd name="connsiteX6" fmla="*/ 124216 w 559228"/>
                <a:gd name="connsiteY6" fmla="*/ 356794 h 553890"/>
                <a:gd name="connsiteX7" fmla="*/ 21603 w 559228"/>
                <a:gd name="connsiteY7" fmla="*/ 340629 h 553890"/>
                <a:gd name="connsiteX8" fmla="*/ 456360 w 559228"/>
                <a:gd name="connsiteY8" fmla="*/ 211312 h 553890"/>
                <a:gd name="connsiteX9" fmla="*/ 399652 w 559228"/>
                <a:gd name="connsiteY9" fmla="*/ 257112 h 553890"/>
                <a:gd name="connsiteX10" fmla="*/ 499566 w 559228"/>
                <a:gd name="connsiteY10" fmla="*/ 429535 h 553890"/>
                <a:gd name="connsiteX11" fmla="*/ 456360 w 559228"/>
                <a:gd name="connsiteY11" fmla="*/ 211312 h 553890"/>
                <a:gd name="connsiteX12" fmla="*/ 468506 w 559228"/>
                <a:gd name="connsiteY12" fmla="*/ 48309 h 553890"/>
                <a:gd name="connsiteX13" fmla="*/ 507097 w 559228"/>
                <a:gd name="connsiteY13" fmla="*/ 77369 h 553890"/>
                <a:gd name="connsiteX14" fmla="*/ 509787 w 559228"/>
                <a:gd name="connsiteY14" fmla="*/ 96156 h 553890"/>
                <a:gd name="connsiteX15" fmla="*/ 509787 w 559228"/>
                <a:gd name="connsiteY15" fmla="*/ 106891 h 553890"/>
                <a:gd name="connsiteX16" fmla="*/ 496335 w 559228"/>
                <a:gd name="connsiteY16" fmla="*/ 120310 h 553890"/>
                <a:gd name="connsiteX17" fmla="*/ 490954 w 559228"/>
                <a:gd name="connsiteY17" fmla="*/ 101524 h 553890"/>
                <a:gd name="connsiteX18" fmla="*/ 453289 w 559228"/>
                <a:gd name="connsiteY18" fmla="*/ 66634 h 553890"/>
                <a:gd name="connsiteX19" fmla="*/ 437146 w 559228"/>
                <a:gd name="connsiteY19" fmla="*/ 63950 h 553890"/>
                <a:gd name="connsiteX20" fmla="*/ 450598 w 559228"/>
                <a:gd name="connsiteY20" fmla="*/ 50531 h 553890"/>
                <a:gd name="connsiteX21" fmla="*/ 468506 w 559228"/>
                <a:gd name="connsiteY21" fmla="*/ 48309 h 553890"/>
                <a:gd name="connsiteX22" fmla="*/ 153920 w 559228"/>
                <a:gd name="connsiteY22" fmla="*/ 46970 h 553890"/>
                <a:gd name="connsiteX23" fmla="*/ 124216 w 559228"/>
                <a:gd name="connsiteY23" fmla="*/ 55053 h 553890"/>
                <a:gd name="connsiteX24" fmla="*/ 299739 w 559228"/>
                <a:gd name="connsiteY24" fmla="*/ 157429 h 553890"/>
                <a:gd name="connsiteX25" fmla="*/ 348346 w 559228"/>
                <a:gd name="connsiteY25" fmla="*/ 100853 h 553890"/>
                <a:gd name="connsiteX26" fmla="*/ 153920 w 559228"/>
                <a:gd name="connsiteY26" fmla="*/ 46970 h 553890"/>
                <a:gd name="connsiteX27" fmla="*/ 513068 w 559228"/>
                <a:gd name="connsiteY27" fmla="*/ 17335 h 553890"/>
                <a:gd name="connsiteX28" fmla="*/ 405053 w 559228"/>
                <a:gd name="connsiteY28" fmla="*/ 63135 h 553890"/>
                <a:gd name="connsiteX29" fmla="*/ 170122 w 559228"/>
                <a:gd name="connsiteY29" fmla="*/ 335241 h 553890"/>
                <a:gd name="connsiteX30" fmla="*/ 110714 w 559228"/>
                <a:gd name="connsiteY30" fmla="*/ 418759 h 553890"/>
                <a:gd name="connsiteX31" fmla="*/ 110714 w 559228"/>
                <a:gd name="connsiteY31" fmla="*/ 445700 h 553890"/>
                <a:gd name="connsiteX32" fmla="*/ 137718 w 559228"/>
                <a:gd name="connsiteY32" fmla="*/ 445700 h 553890"/>
                <a:gd name="connsiteX33" fmla="*/ 194425 w 559228"/>
                <a:gd name="connsiteY33" fmla="*/ 410677 h 553890"/>
                <a:gd name="connsiteX34" fmla="*/ 499566 w 559228"/>
                <a:gd name="connsiteY34" fmla="*/ 146653 h 553890"/>
                <a:gd name="connsiteX35" fmla="*/ 540071 w 559228"/>
                <a:gd name="connsiteY35" fmla="*/ 57747 h 553890"/>
                <a:gd name="connsiteX36" fmla="*/ 513068 w 559228"/>
                <a:gd name="connsiteY36" fmla="*/ 17335 h 553890"/>
                <a:gd name="connsiteX37" fmla="*/ 518469 w 559228"/>
                <a:gd name="connsiteY37" fmla="*/ 1170 h 553890"/>
                <a:gd name="connsiteX38" fmla="*/ 558974 w 559228"/>
                <a:gd name="connsiteY38" fmla="*/ 44276 h 553890"/>
                <a:gd name="connsiteX39" fmla="*/ 507667 w 559228"/>
                <a:gd name="connsiteY39" fmla="*/ 162818 h 553890"/>
                <a:gd name="connsiteX40" fmla="*/ 477963 w 559228"/>
                <a:gd name="connsiteY40" fmla="*/ 189759 h 553890"/>
                <a:gd name="connsiteX41" fmla="*/ 523869 w 559228"/>
                <a:gd name="connsiteY41" fmla="*/ 340629 h 553890"/>
                <a:gd name="connsiteX42" fmla="*/ 526570 w 559228"/>
                <a:gd name="connsiteY42" fmla="*/ 410677 h 553890"/>
                <a:gd name="connsiteX43" fmla="*/ 515768 w 559228"/>
                <a:gd name="connsiteY43" fmla="*/ 437618 h 553890"/>
                <a:gd name="connsiteX44" fmla="*/ 480664 w 559228"/>
                <a:gd name="connsiteY44" fmla="*/ 434924 h 553890"/>
                <a:gd name="connsiteX45" fmla="*/ 386151 w 559228"/>
                <a:gd name="connsiteY45" fmla="*/ 270582 h 553890"/>
                <a:gd name="connsiteX46" fmla="*/ 218729 w 559228"/>
                <a:gd name="connsiteY46" fmla="*/ 416065 h 553890"/>
                <a:gd name="connsiteX47" fmla="*/ 237631 w 559228"/>
                <a:gd name="connsiteY47" fmla="*/ 507665 h 553890"/>
                <a:gd name="connsiteX48" fmla="*/ 234931 w 559228"/>
                <a:gd name="connsiteY48" fmla="*/ 534606 h 553890"/>
                <a:gd name="connsiteX49" fmla="*/ 216028 w 559228"/>
                <a:gd name="connsiteY49" fmla="*/ 553465 h 553890"/>
                <a:gd name="connsiteX50" fmla="*/ 197126 w 559228"/>
                <a:gd name="connsiteY50" fmla="*/ 539994 h 553890"/>
                <a:gd name="connsiteX51" fmla="*/ 153920 w 559228"/>
                <a:gd name="connsiteY51" fmla="*/ 464559 h 553890"/>
                <a:gd name="connsiteX52" fmla="*/ 91812 w 559228"/>
                <a:gd name="connsiteY52" fmla="*/ 405288 h 553890"/>
                <a:gd name="connsiteX53" fmla="*/ 18902 w 559228"/>
                <a:gd name="connsiteY53" fmla="*/ 362182 h 553890"/>
                <a:gd name="connsiteX54" fmla="*/ 0 w 559228"/>
                <a:gd name="connsiteY54" fmla="*/ 340629 h 553890"/>
                <a:gd name="connsiteX55" fmla="*/ 29704 w 559228"/>
                <a:gd name="connsiteY55" fmla="*/ 321771 h 553890"/>
                <a:gd name="connsiteX56" fmla="*/ 124216 w 559228"/>
                <a:gd name="connsiteY56" fmla="*/ 337935 h 553890"/>
                <a:gd name="connsiteX57" fmla="*/ 137718 w 559228"/>
                <a:gd name="connsiteY57" fmla="*/ 343324 h 553890"/>
                <a:gd name="connsiteX58" fmla="*/ 286237 w 559228"/>
                <a:gd name="connsiteY58" fmla="*/ 173594 h 553890"/>
                <a:gd name="connsiteX59" fmla="*/ 191725 w 559228"/>
                <a:gd name="connsiteY59" fmla="*/ 117017 h 553890"/>
                <a:gd name="connsiteX60" fmla="*/ 116115 w 559228"/>
                <a:gd name="connsiteY60" fmla="*/ 73912 h 553890"/>
                <a:gd name="connsiteX61" fmla="*/ 110714 w 559228"/>
                <a:gd name="connsiteY61" fmla="*/ 49664 h 553890"/>
                <a:gd name="connsiteX62" fmla="*/ 153920 w 559228"/>
                <a:gd name="connsiteY62" fmla="*/ 30805 h 553890"/>
                <a:gd name="connsiteX63" fmla="*/ 356447 w 559228"/>
                <a:gd name="connsiteY63" fmla="*/ 84688 h 553890"/>
                <a:gd name="connsiteX64" fmla="*/ 407753 w 559228"/>
                <a:gd name="connsiteY64" fmla="*/ 36194 h 553890"/>
                <a:gd name="connsiteX65" fmla="*/ 518469 w 559228"/>
                <a:gd name="connsiteY65" fmla="*/ 1170 h 553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59228" h="553890">
                  <a:moveTo>
                    <a:pt x="197126" y="432230"/>
                  </a:moveTo>
                  <a:cubicBezTo>
                    <a:pt x="167422" y="453783"/>
                    <a:pt x="167422" y="453783"/>
                    <a:pt x="167422" y="453783"/>
                  </a:cubicBezTo>
                  <a:lnTo>
                    <a:pt x="213328" y="529218"/>
                  </a:lnTo>
                  <a:cubicBezTo>
                    <a:pt x="221429" y="496888"/>
                    <a:pt x="216028" y="461865"/>
                    <a:pt x="197126" y="432230"/>
                  </a:cubicBezTo>
                  <a:close/>
                  <a:moveTo>
                    <a:pt x="21603" y="340629"/>
                  </a:moveTo>
                  <a:cubicBezTo>
                    <a:pt x="102613" y="389124"/>
                    <a:pt x="102613" y="389124"/>
                    <a:pt x="102613" y="389124"/>
                  </a:cubicBezTo>
                  <a:lnTo>
                    <a:pt x="124216" y="356794"/>
                  </a:lnTo>
                  <a:cubicBezTo>
                    <a:pt x="91812" y="340629"/>
                    <a:pt x="56707" y="335241"/>
                    <a:pt x="21603" y="340629"/>
                  </a:cubicBezTo>
                  <a:close/>
                  <a:moveTo>
                    <a:pt x="456360" y="211312"/>
                  </a:moveTo>
                  <a:cubicBezTo>
                    <a:pt x="399652" y="257112"/>
                    <a:pt x="399652" y="257112"/>
                    <a:pt x="399652" y="257112"/>
                  </a:cubicBezTo>
                  <a:lnTo>
                    <a:pt x="499566" y="429535"/>
                  </a:lnTo>
                  <a:cubicBezTo>
                    <a:pt x="526570" y="391818"/>
                    <a:pt x="499566" y="262500"/>
                    <a:pt x="456360" y="211312"/>
                  </a:cubicBezTo>
                  <a:close/>
                  <a:moveTo>
                    <a:pt x="468506" y="48309"/>
                  </a:moveTo>
                  <a:cubicBezTo>
                    <a:pt x="485910" y="49693"/>
                    <a:pt x="501044" y="61267"/>
                    <a:pt x="507097" y="77369"/>
                  </a:cubicBezTo>
                  <a:cubicBezTo>
                    <a:pt x="509787" y="82737"/>
                    <a:pt x="509787" y="88105"/>
                    <a:pt x="509787" y="96156"/>
                  </a:cubicBezTo>
                  <a:cubicBezTo>
                    <a:pt x="509787" y="98840"/>
                    <a:pt x="509787" y="101524"/>
                    <a:pt x="509787" y="106891"/>
                  </a:cubicBezTo>
                  <a:cubicBezTo>
                    <a:pt x="504406" y="112259"/>
                    <a:pt x="499026" y="114942"/>
                    <a:pt x="496335" y="120310"/>
                  </a:cubicBezTo>
                  <a:cubicBezTo>
                    <a:pt x="493645" y="114942"/>
                    <a:pt x="490954" y="109575"/>
                    <a:pt x="490954" y="101524"/>
                  </a:cubicBezTo>
                  <a:cubicBezTo>
                    <a:pt x="493645" y="77369"/>
                    <a:pt x="480193" y="63950"/>
                    <a:pt x="453289" y="66634"/>
                  </a:cubicBezTo>
                  <a:cubicBezTo>
                    <a:pt x="447908" y="66634"/>
                    <a:pt x="442527" y="66634"/>
                    <a:pt x="437146" y="63950"/>
                  </a:cubicBezTo>
                  <a:cubicBezTo>
                    <a:pt x="442527" y="58583"/>
                    <a:pt x="445217" y="53215"/>
                    <a:pt x="450598" y="50531"/>
                  </a:cubicBezTo>
                  <a:cubicBezTo>
                    <a:pt x="456652" y="48519"/>
                    <a:pt x="462705" y="47848"/>
                    <a:pt x="468506" y="48309"/>
                  </a:cubicBezTo>
                  <a:close/>
                  <a:moveTo>
                    <a:pt x="153920" y="46970"/>
                  </a:moveTo>
                  <a:cubicBezTo>
                    <a:pt x="143119" y="49664"/>
                    <a:pt x="132317" y="52359"/>
                    <a:pt x="124216" y="55053"/>
                  </a:cubicBezTo>
                  <a:cubicBezTo>
                    <a:pt x="299739" y="157429"/>
                    <a:pt x="299739" y="157429"/>
                    <a:pt x="299739" y="157429"/>
                  </a:cubicBezTo>
                  <a:lnTo>
                    <a:pt x="348346" y="100853"/>
                  </a:lnTo>
                  <a:cubicBezTo>
                    <a:pt x="288938" y="63135"/>
                    <a:pt x="221429" y="44276"/>
                    <a:pt x="153920" y="46970"/>
                  </a:cubicBezTo>
                  <a:close/>
                  <a:moveTo>
                    <a:pt x="513068" y="17335"/>
                  </a:moveTo>
                  <a:cubicBezTo>
                    <a:pt x="472562" y="14641"/>
                    <a:pt x="432057" y="33500"/>
                    <a:pt x="405053" y="63135"/>
                  </a:cubicBezTo>
                  <a:cubicBezTo>
                    <a:pt x="326743" y="154735"/>
                    <a:pt x="248432" y="243641"/>
                    <a:pt x="170122" y="335241"/>
                  </a:cubicBezTo>
                  <a:cubicBezTo>
                    <a:pt x="148519" y="362182"/>
                    <a:pt x="126916" y="389124"/>
                    <a:pt x="110714" y="418759"/>
                  </a:cubicBezTo>
                  <a:cubicBezTo>
                    <a:pt x="105314" y="426841"/>
                    <a:pt x="105314" y="437618"/>
                    <a:pt x="110714" y="445700"/>
                  </a:cubicBezTo>
                  <a:cubicBezTo>
                    <a:pt x="118815" y="451088"/>
                    <a:pt x="129617" y="451088"/>
                    <a:pt x="137718" y="445700"/>
                  </a:cubicBezTo>
                  <a:cubicBezTo>
                    <a:pt x="156620" y="437618"/>
                    <a:pt x="175523" y="424147"/>
                    <a:pt x="194425" y="410677"/>
                  </a:cubicBezTo>
                  <a:cubicBezTo>
                    <a:pt x="297039" y="324465"/>
                    <a:pt x="396952" y="235559"/>
                    <a:pt x="499566" y="146653"/>
                  </a:cubicBezTo>
                  <a:cubicBezTo>
                    <a:pt x="523869" y="125100"/>
                    <a:pt x="540071" y="92770"/>
                    <a:pt x="540071" y="57747"/>
                  </a:cubicBezTo>
                  <a:cubicBezTo>
                    <a:pt x="537371" y="36194"/>
                    <a:pt x="542772" y="20029"/>
                    <a:pt x="513068" y="17335"/>
                  </a:cubicBezTo>
                  <a:close/>
                  <a:moveTo>
                    <a:pt x="518469" y="1170"/>
                  </a:moveTo>
                  <a:cubicBezTo>
                    <a:pt x="548172" y="3864"/>
                    <a:pt x="556274" y="11947"/>
                    <a:pt x="558974" y="44276"/>
                  </a:cubicBezTo>
                  <a:cubicBezTo>
                    <a:pt x="561674" y="87382"/>
                    <a:pt x="542772" y="133182"/>
                    <a:pt x="507667" y="162818"/>
                  </a:cubicBezTo>
                  <a:cubicBezTo>
                    <a:pt x="496866" y="173594"/>
                    <a:pt x="486064" y="184370"/>
                    <a:pt x="477963" y="189759"/>
                  </a:cubicBezTo>
                  <a:cubicBezTo>
                    <a:pt x="494165" y="243641"/>
                    <a:pt x="513068" y="289441"/>
                    <a:pt x="523869" y="340629"/>
                  </a:cubicBezTo>
                  <a:cubicBezTo>
                    <a:pt x="529270" y="364877"/>
                    <a:pt x="529270" y="386430"/>
                    <a:pt x="526570" y="410677"/>
                  </a:cubicBezTo>
                  <a:cubicBezTo>
                    <a:pt x="526570" y="421453"/>
                    <a:pt x="523869" y="432230"/>
                    <a:pt x="515768" y="437618"/>
                  </a:cubicBezTo>
                  <a:cubicBezTo>
                    <a:pt x="502266" y="456477"/>
                    <a:pt x="491465" y="456477"/>
                    <a:pt x="480664" y="434924"/>
                  </a:cubicBezTo>
                  <a:cubicBezTo>
                    <a:pt x="448259" y="381041"/>
                    <a:pt x="418555" y="327159"/>
                    <a:pt x="386151" y="270582"/>
                  </a:cubicBezTo>
                  <a:cubicBezTo>
                    <a:pt x="218729" y="416065"/>
                    <a:pt x="218729" y="416065"/>
                    <a:pt x="218729" y="416065"/>
                  </a:cubicBezTo>
                  <a:cubicBezTo>
                    <a:pt x="224129" y="448394"/>
                    <a:pt x="232230" y="478030"/>
                    <a:pt x="237631" y="507665"/>
                  </a:cubicBezTo>
                  <a:cubicBezTo>
                    <a:pt x="237631" y="518441"/>
                    <a:pt x="237631" y="526524"/>
                    <a:pt x="234931" y="534606"/>
                  </a:cubicBezTo>
                  <a:cubicBezTo>
                    <a:pt x="229530" y="542688"/>
                    <a:pt x="224129" y="550771"/>
                    <a:pt x="216028" y="553465"/>
                  </a:cubicBezTo>
                  <a:cubicBezTo>
                    <a:pt x="210628" y="556159"/>
                    <a:pt x="202526" y="545383"/>
                    <a:pt x="197126" y="539994"/>
                  </a:cubicBezTo>
                  <a:cubicBezTo>
                    <a:pt x="180924" y="515747"/>
                    <a:pt x="167422" y="488806"/>
                    <a:pt x="153920" y="464559"/>
                  </a:cubicBezTo>
                  <a:cubicBezTo>
                    <a:pt x="91812" y="475335"/>
                    <a:pt x="75610" y="459171"/>
                    <a:pt x="91812" y="405288"/>
                  </a:cubicBezTo>
                  <a:cubicBezTo>
                    <a:pt x="67509" y="389124"/>
                    <a:pt x="43205" y="375653"/>
                    <a:pt x="18902" y="362182"/>
                  </a:cubicBezTo>
                  <a:cubicBezTo>
                    <a:pt x="10801" y="354100"/>
                    <a:pt x="5400" y="348712"/>
                    <a:pt x="0" y="340629"/>
                  </a:cubicBezTo>
                  <a:cubicBezTo>
                    <a:pt x="10801" y="335241"/>
                    <a:pt x="18902" y="321771"/>
                    <a:pt x="29704" y="321771"/>
                  </a:cubicBezTo>
                  <a:cubicBezTo>
                    <a:pt x="62108" y="324465"/>
                    <a:pt x="91812" y="332547"/>
                    <a:pt x="124216" y="337935"/>
                  </a:cubicBezTo>
                  <a:cubicBezTo>
                    <a:pt x="129617" y="337935"/>
                    <a:pt x="132317" y="340629"/>
                    <a:pt x="137718" y="343324"/>
                  </a:cubicBezTo>
                  <a:cubicBezTo>
                    <a:pt x="186324" y="286747"/>
                    <a:pt x="234931" y="230171"/>
                    <a:pt x="286237" y="173594"/>
                  </a:cubicBezTo>
                  <a:cubicBezTo>
                    <a:pt x="191725" y="117017"/>
                    <a:pt x="191725" y="117017"/>
                    <a:pt x="191725" y="117017"/>
                  </a:cubicBezTo>
                  <a:cubicBezTo>
                    <a:pt x="164721" y="103547"/>
                    <a:pt x="140418" y="87382"/>
                    <a:pt x="116115" y="73912"/>
                  </a:cubicBezTo>
                  <a:cubicBezTo>
                    <a:pt x="102613" y="68523"/>
                    <a:pt x="99913" y="57747"/>
                    <a:pt x="110714" y="49664"/>
                  </a:cubicBezTo>
                  <a:cubicBezTo>
                    <a:pt x="124216" y="38888"/>
                    <a:pt x="137718" y="33500"/>
                    <a:pt x="153920" y="30805"/>
                  </a:cubicBezTo>
                  <a:cubicBezTo>
                    <a:pt x="226830" y="25417"/>
                    <a:pt x="297039" y="44276"/>
                    <a:pt x="356447" y="84688"/>
                  </a:cubicBezTo>
                  <a:cubicBezTo>
                    <a:pt x="375349" y="68523"/>
                    <a:pt x="391551" y="52359"/>
                    <a:pt x="407753" y="36194"/>
                  </a:cubicBezTo>
                  <a:cubicBezTo>
                    <a:pt x="437458" y="9253"/>
                    <a:pt x="477963" y="-4218"/>
                    <a:pt x="518469" y="11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anchor="ctr">
              <a:no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íṩ1îďé"/>
            <p:cNvSpPr/>
            <p:nvPr/>
          </p:nvSpPr>
          <p:spPr bwMode="auto">
            <a:xfrm>
              <a:off x="3352866" y="1988264"/>
              <a:ext cx="379234" cy="391705"/>
            </a:xfrm>
            <a:custGeom>
              <a:avLst/>
              <a:gdLst>
                <a:gd name="connsiteX0" fmla="*/ 426123 w 588992"/>
                <a:gd name="connsiteY0" fmla="*/ 460561 h 608362"/>
                <a:gd name="connsiteX1" fmla="*/ 318216 w 588992"/>
                <a:gd name="connsiteY1" fmla="*/ 508976 h 608362"/>
                <a:gd name="connsiteX2" fmla="*/ 302031 w 588992"/>
                <a:gd name="connsiteY2" fmla="*/ 519735 h 608362"/>
                <a:gd name="connsiteX3" fmla="*/ 285845 w 588992"/>
                <a:gd name="connsiteY3" fmla="*/ 519735 h 608362"/>
                <a:gd name="connsiteX4" fmla="*/ 264263 w 588992"/>
                <a:gd name="connsiteY4" fmla="*/ 508976 h 608362"/>
                <a:gd name="connsiteX5" fmla="*/ 183334 w 588992"/>
                <a:gd name="connsiteY5" fmla="*/ 482079 h 608362"/>
                <a:gd name="connsiteX6" fmla="*/ 164450 w 588992"/>
                <a:gd name="connsiteY6" fmla="*/ 463251 h 608362"/>
                <a:gd name="connsiteX7" fmla="*/ 164450 w 588992"/>
                <a:gd name="connsiteY7" fmla="*/ 546632 h 608362"/>
                <a:gd name="connsiteX8" fmla="*/ 426123 w 588992"/>
                <a:gd name="connsiteY8" fmla="*/ 546632 h 608362"/>
                <a:gd name="connsiteX9" fmla="*/ 167148 w 588992"/>
                <a:gd name="connsiteY9" fmla="*/ 406767 h 608362"/>
                <a:gd name="connsiteX10" fmla="*/ 237287 w 588992"/>
                <a:gd name="connsiteY10" fmla="*/ 484769 h 608362"/>
                <a:gd name="connsiteX11" fmla="*/ 288542 w 588992"/>
                <a:gd name="connsiteY11" fmla="*/ 471320 h 608362"/>
                <a:gd name="connsiteX12" fmla="*/ 299333 w 588992"/>
                <a:gd name="connsiteY12" fmla="*/ 471320 h 608362"/>
                <a:gd name="connsiteX13" fmla="*/ 350588 w 588992"/>
                <a:gd name="connsiteY13" fmla="*/ 484769 h 608362"/>
                <a:gd name="connsiteX14" fmla="*/ 420727 w 588992"/>
                <a:gd name="connsiteY14" fmla="*/ 406767 h 608362"/>
                <a:gd name="connsiteX15" fmla="*/ 167148 w 588992"/>
                <a:gd name="connsiteY15" fmla="*/ 406767 h 608362"/>
                <a:gd name="connsiteX16" fmla="*/ 507964 w 588992"/>
                <a:gd name="connsiteY16" fmla="*/ 387798 h 608362"/>
                <a:gd name="connsiteX17" fmla="*/ 507964 w 588992"/>
                <a:gd name="connsiteY17" fmla="*/ 527668 h 608362"/>
                <a:gd name="connsiteX18" fmla="*/ 570086 w 588992"/>
                <a:gd name="connsiteY18" fmla="*/ 473872 h 608362"/>
                <a:gd name="connsiteX19" fmla="*/ 570086 w 588992"/>
                <a:gd name="connsiteY19" fmla="*/ 441594 h 608362"/>
                <a:gd name="connsiteX20" fmla="*/ 507964 w 588992"/>
                <a:gd name="connsiteY20" fmla="*/ 387798 h 608362"/>
                <a:gd name="connsiteX21" fmla="*/ 50278 w 588992"/>
                <a:gd name="connsiteY21" fmla="*/ 386706 h 608362"/>
                <a:gd name="connsiteX22" fmla="*/ 21791 w 588992"/>
                <a:gd name="connsiteY22" fmla="*/ 438905 h 608362"/>
                <a:gd name="connsiteX23" fmla="*/ 21791 w 588992"/>
                <a:gd name="connsiteY23" fmla="*/ 476562 h 608362"/>
                <a:gd name="connsiteX24" fmla="*/ 81212 w 588992"/>
                <a:gd name="connsiteY24" fmla="*/ 524978 h 608362"/>
                <a:gd name="connsiteX25" fmla="*/ 81212 w 588992"/>
                <a:gd name="connsiteY25" fmla="*/ 387798 h 608362"/>
                <a:gd name="connsiteX26" fmla="*/ 50278 w 588992"/>
                <a:gd name="connsiteY26" fmla="*/ 386706 h 608362"/>
                <a:gd name="connsiteX27" fmla="*/ 164450 w 588992"/>
                <a:gd name="connsiteY27" fmla="*/ 385249 h 608362"/>
                <a:gd name="connsiteX28" fmla="*/ 423425 w 588992"/>
                <a:gd name="connsiteY28" fmla="*/ 385249 h 608362"/>
                <a:gd name="connsiteX29" fmla="*/ 445006 w 588992"/>
                <a:gd name="connsiteY29" fmla="*/ 409457 h 608362"/>
                <a:gd name="connsiteX30" fmla="*/ 445006 w 588992"/>
                <a:gd name="connsiteY30" fmla="*/ 546632 h 608362"/>
                <a:gd name="connsiteX31" fmla="*/ 420727 w 588992"/>
                <a:gd name="connsiteY31" fmla="*/ 568150 h 608362"/>
                <a:gd name="connsiteX32" fmla="*/ 293938 w 588992"/>
                <a:gd name="connsiteY32" fmla="*/ 568150 h 608362"/>
                <a:gd name="connsiteX33" fmla="*/ 169845 w 588992"/>
                <a:gd name="connsiteY33" fmla="*/ 568150 h 608362"/>
                <a:gd name="connsiteX34" fmla="*/ 142869 w 588992"/>
                <a:gd name="connsiteY34" fmla="*/ 541253 h 608362"/>
                <a:gd name="connsiteX35" fmla="*/ 142869 w 588992"/>
                <a:gd name="connsiteY35" fmla="*/ 409457 h 608362"/>
                <a:gd name="connsiteX36" fmla="*/ 164450 w 588992"/>
                <a:gd name="connsiteY36" fmla="*/ 385249 h 608362"/>
                <a:gd name="connsiteX37" fmla="*/ 418832 w 588992"/>
                <a:gd name="connsiteY37" fmla="*/ 204892 h 608362"/>
                <a:gd name="connsiteX38" fmla="*/ 408028 w 588992"/>
                <a:gd name="connsiteY38" fmla="*/ 218341 h 608362"/>
                <a:gd name="connsiteX39" fmla="*/ 408028 w 588992"/>
                <a:gd name="connsiteY39" fmla="*/ 245239 h 608362"/>
                <a:gd name="connsiteX40" fmla="*/ 416131 w 588992"/>
                <a:gd name="connsiteY40" fmla="*/ 264067 h 608362"/>
                <a:gd name="connsiteX41" fmla="*/ 426935 w 588992"/>
                <a:gd name="connsiteY41" fmla="*/ 245239 h 608362"/>
                <a:gd name="connsiteX42" fmla="*/ 426935 w 588992"/>
                <a:gd name="connsiteY42" fmla="*/ 237169 h 608362"/>
                <a:gd name="connsiteX43" fmla="*/ 426935 w 588992"/>
                <a:gd name="connsiteY43" fmla="*/ 234480 h 608362"/>
                <a:gd name="connsiteX44" fmla="*/ 426935 w 588992"/>
                <a:gd name="connsiteY44" fmla="*/ 221031 h 608362"/>
                <a:gd name="connsiteX45" fmla="*/ 418832 w 588992"/>
                <a:gd name="connsiteY45" fmla="*/ 204892 h 608362"/>
                <a:gd name="connsiteX46" fmla="*/ 173045 w 588992"/>
                <a:gd name="connsiteY46" fmla="*/ 204892 h 608362"/>
                <a:gd name="connsiteX47" fmla="*/ 162241 w 588992"/>
                <a:gd name="connsiteY47" fmla="*/ 226410 h 608362"/>
                <a:gd name="connsiteX48" fmla="*/ 162241 w 588992"/>
                <a:gd name="connsiteY48" fmla="*/ 234480 h 608362"/>
                <a:gd name="connsiteX49" fmla="*/ 162241 w 588992"/>
                <a:gd name="connsiteY49" fmla="*/ 250618 h 608362"/>
                <a:gd name="connsiteX50" fmla="*/ 173045 w 588992"/>
                <a:gd name="connsiteY50" fmla="*/ 264067 h 608362"/>
                <a:gd name="connsiteX51" fmla="*/ 183849 w 588992"/>
                <a:gd name="connsiteY51" fmla="*/ 250618 h 608362"/>
                <a:gd name="connsiteX52" fmla="*/ 183849 w 588992"/>
                <a:gd name="connsiteY52" fmla="*/ 226410 h 608362"/>
                <a:gd name="connsiteX53" fmla="*/ 173045 w 588992"/>
                <a:gd name="connsiteY53" fmla="*/ 204892 h 608362"/>
                <a:gd name="connsiteX54" fmla="*/ 102820 w 588992"/>
                <a:gd name="connsiteY54" fmla="*/ 204892 h 608362"/>
                <a:gd name="connsiteX55" fmla="*/ 102820 w 588992"/>
                <a:gd name="connsiteY55" fmla="*/ 226410 h 608362"/>
                <a:gd name="connsiteX56" fmla="*/ 102820 w 588992"/>
                <a:gd name="connsiteY56" fmla="*/ 543807 h 608362"/>
                <a:gd name="connsiteX57" fmla="*/ 148737 w 588992"/>
                <a:gd name="connsiteY57" fmla="*/ 589534 h 608362"/>
                <a:gd name="connsiteX58" fmla="*/ 440440 w 588992"/>
                <a:gd name="connsiteY58" fmla="*/ 589534 h 608362"/>
                <a:gd name="connsiteX59" fmla="*/ 489057 w 588992"/>
                <a:gd name="connsiteY59" fmla="*/ 541117 h 608362"/>
                <a:gd name="connsiteX60" fmla="*/ 489057 w 588992"/>
                <a:gd name="connsiteY60" fmla="*/ 229100 h 608362"/>
                <a:gd name="connsiteX61" fmla="*/ 489057 w 588992"/>
                <a:gd name="connsiteY61" fmla="*/ 204892 h 608362"/>
                <a:gd name="connsiteX62" fmla="*/ 448543 w 588992"/>
                <a:gd name="connsiteY62" fmla="*/ 204892 h 608362"/>
                <a:gd name="connsiteX63" fmla="*/ 448543 w 588992"/>
                <a:gd name="connsiteY63" fmla="*/ 250618 h 608362"/>
                <a:gd name="connsiteX64" fmla="*/ 464748 w 588992"/>
                <a:gd name="connsiteY64" fmla="*/ 274827 h 608362"/>
                <a:gd name="connsiteX65" fmla="*/ 445842 w 588992"/>
                <a:gd name="connsiteY65" fmla="*/ 299035 h 608362"/>
                <a:gd name="connsiteX66" fmla="*/ 443141 w 588992"/>
                <a:gd name="connsiteY66" fmla="*/ 309794 h 608362"/>
                <a:gd name="connsiteX67" fmla="*/ 402626 w 588992"/>
                <a:gd name="connsiteY67" fmla="*/ 320553 h 608362"/>
                <a:gd name="connsiteX68" fmla="*/ 391823 w 588992"/>
                <a:gd name="connsiteY68" fmla="*/ 312484 h 608362"/>
                <a:gd name="connsiteX69" fmla="*/ 367514 w 588992"/>
                <a:gd name="connsiteY69" fmla="*/ 272137 h 608362"/>
                <a:gd name="connsiteX70" fmla="*/ 386421 w 588992"/>
                <a:gd name="connsiteY70" fmla="*/ 204892 h 608362"/>
                <a:gd name="connsiteX71" fmla="*/ 205457 w 588992"/>
                <a:gd name="connsiteY71" fmla="*/ 204892 h 608362"/>
                <a:gd name="connsiteX72" fmla="*/ 221662 w 588992"/>
                <a:gd name="connsiteY72" fmla="*/ 272137 h 608362"/>
                <a:gd name="connsiteX73" fmla="*/ 202756 w 588992"/>
                <a:gd name="connsiteY73" fmla="*/ 301725 h 608362"/>
                <a:gd name="connsiteX74" fmla="*/ 173045 w 588992"/>
                <a:gd name="connsiteY74" fmla="*/ 323243 h 608362"/>
                <a:gd name="connsiteX75" fmla="*/ 143335 w 588992"/>
                <a:gd name="connsiteY75" fmla="*/ 301725 h 608362"/>
                <a:gd name="connsiteX76" fmla="*/ 140634 w 588992"/>
                <a:gd name="connsiteY76" fmla="*/ 288276 h 608362"/>
                <a:gd name="connsiteX77" fmla="*/ 140634 w 588992"/>
                <a:gd name="connsiteY77" fmla="*/ 261378 h 608362"/>
                <a:gd name="connsiteX78" fmla="*/ 140634 w 588992"/>
                <a:gd name="connsiteY78" fmla="*/ 204892 h 608362"/>
                <a:gd name="connsiteX79" fmla="*/ 205457 w 588992"/>
                <a:gd name="connsiteY79" fmla="*/ 65022 h 608362"/>
                <a:gd name="connsiteX80" fmla="*/ 205457 w 588992"/>
                <a:gd name="connsiteY80" fmla="*/ 183373 h 608362"/>
                <a:gd name="connsiteX81" fmla="*/ 383720 w 588992"/>
                <a:gd name="connsiteY81" fmla="*/ 183373 h 608362"/>
                <a:gd name="connsiteX82" fmla="*/ 383720 w 588992"/>
                <a:gd name="connsiteY82" fmla="*/ 65022 h 608362"/>
                <a:gd name="connsiteX83" fmla="*/ 205457 w 588992"/>
                <a:gd name="connsiteY83" fmla="*/ 65022 h 608362"/>
                <a:gd name="connsiteX84" fmla="*/ 175746 w 588992"/>
                <a:gd name="connsiteY84" fmla="*/ 62332 h 608362"/>
                <a:gd name="connsiteX85" fmla="*/ 162241 w 588992"/>
                <a:gd name="connsiteY85" fmla="*/ 75781 h 608362"/>
                <a:gd name="connsiteX86" fmla="*/ 162241 w 588992"/>
                <a:gd name="connsiteY86" fmla="*/ 169924 h 608362"/>
                <a:gd name="connsiteX87" fmla="*/ 173045 w 588992"/>
                <a:gd name="connsiteY87" fmla="*/ 183373 h 608362"/>
                <a:gd name="connsiteX88" fmla="*/ 183849 w 588992"/>
                <a:gd name="connsiteY88" fmla="*/ 169924 h 608362"/>
                <a:gd name="connsiteX89" fmla="*/ 183849 w 588992"/>
                <a:gd name="connsiteY89" fmla="*/ 65022 h 608362"/>
                <a:gd name="connsiteX90" fmla="*/ 175746 w 588992"/>
                <a:gd name="connsiteY90" fmla="*/ 62332 h 608362"/>
                <a:gd name="connsiteX91" fmla="*/ 98093 w 588992"/>
                <a:gd name="connsiteY91" fmla="*/ 61324 h 608362"/>
                <a:gd name="connsiteX92" fmla="*/ 67708 w 588992"/>
                <a:gd name="connsiteY92" fmla="*/ 78471 h 608362"/>
                <a:gd name="connsiteX93" fmla="*/ 70409 w 588992"/>
                <a:gd name="connsiteY93" fmla="*/ 169924 h 608362"/>
                <a:gd name="connsiteX94" fmla="*/ 140634 w 588992"/>
                <a:gd name="connsiteY94" fmla="*/ 183373 h 608362"/>
                <a:gd name="connsiteX95" fmla="*/ 140634 w 588992"/>
                <a:gd name="connsiteY95" fmla="*/ 62332 h 608362"/>
                <a:gd name="connsiteX96" fmla="*/ 98093 w 588992"/>
                <a:gd name="connsiteY96" fmla="*/ 61324 h 608362"/>
                <a:gd name="connsiteX97" fmla="*/ 490070 w 588992"/>
                <a:gd name="connsiteY97" fmla="*/ 60987 h 608362"/>
                <a:gd name="connsiteX98" fmla="*/ 448543 w 588992"/>
                <a:gd name="connsiteY98" fmla="*/ 62332 h 608362"/>
                <a:gd name="connsiteX99" fmla="*/ 448543 w 588992"/>
                <a:gd name="connsiteY99" fmla="*/ 186063 h 608362"/>
                <a:gd name="connsiteX100" fmla="*/ 521468 w 588992"/>
                <a:gd name="connsiteY100" fmla="*/ 167235 h 608362"/>
                <a:gd name="connsiteX101" fmla="*/ 521468 w 588992"/>
                <a:gd name="connsiteY101" fmla="*/ 75781 h 608362"/>
                <a:gd name="connsiteX102" fmla="*/ 490070 w 588992"/>
                <a:gd name="connsiteY102" fmla="*/ 60987 h 608362"/>
                <a:gd name="connsiteX103" fmla="*/ 421533 w 588992"/>
                <a:gd name="connsiteY103" fmla="*/ 59643 h 608362"/>
                <a:gd name="connsiteX104" fmla="*/ 408028 w 588992"/>
                <a:gd name="connsiteY104" fmla="*/ 75781 h 608362"/>
                <a:gd name="connsiteX105" fmla="*/ 408028 w 588992"/>
                <a:gd name="connsiteY105" fmla="*/ 169924 h 608362"/>
                <a:gd name="connsiteX106" fmla="*/ 418832 w 588992"/>
                <a:gd name="connsiteY106" fmla="*/ 183373 h 608362"/>
                <a:gd name="connsiteX107" fmla="*/ 426935 w 588992"/>
                <a:gd name="connsiteY107" fmla="*/ 169924 h 608362"/>
                <a:gd name="connsiteX108" fmla="*/ 426935 w 588992"/>
                <a:gd name="connsiteY108" fmla="*/ 65022 h 608362"/>
                <a:gd name="connsiteX109" fmla="*/ 421533 w 588992"/>
                <a:gd name="connsiteY109" fmla="*/ 59643 h 608362"/>
                <a:gd name="connsiteX110" fmla="*/ 295601 w 588992"/>
                <a:gd name="connsiteY110" fmla="*/ 20640 h 608362"/>
                <a:gd name="connsiteX111" fmla="*/ 237868 w 588992"/>
                <a:gd name="connsiteY111" fmla="*/ 40814 h 608362"/>
                <a:gd name="connsiteX112" fmla="*/ 351308 w 588992"/>
                <a:gd name="connsiteY112" fmla="*/ 40814 h 608362"/>
                <a:gd name="connsiteX113" fmla="*/ 295601 w 588992"/>
                <a:gd name="connsiteY113" fmla="*/ 20640 h 608362"/>
                <a:gd name="connsiteX114" fmla="*/ 302353 w 588992"/>
                <a:gd name="connsiteY114" fmla="*/ 803 h 608362"/>
                <a:gd name="connsiteX115" fmla="*/ 372916 w 588992"/>
                <a:gd name="connsiteY115" fmla="*/ 32745 h 608362"/>
                <a:gd name="connsiteX116" fmla="*/ 391823 w 588992"/>
                <a:gd name="connsiteY116" fmla="*/ 43504 h 608362"/>
                <a:gd name="connsiteX117" fmla="*/ 489057 w 588992"/>
                <a:gd name="connsiteY117" fmla="*/ 43504 h 608362"/>
                <a:gd name="connsiteX118" fmla="*/ 548478 w 588992"/>
                <a:gd name="connsiteY118" fmla="*/ 102679 h 608362"/>
                <a:gd name="connsiteX119" fmla="*/ 548478 w 588992"/>
                <a:gd name="connsiteY119" fmla="*/ 156475 h 608362"/>
                <a:gd name="connsiteX120" fmla="*/ 524169 w 588992"/>
                <a:gd name="connsiteY120" fmla="*/ 194133 h 608362"/>
                <a:gd name="connsiteX121" fmla="*/ 507964 w 588992"/>
                <a:gd name="connsiteY121" fmla="*/ 223720 h 608362"/>
                <a:gd name="connsiteX122" fmla="*/ 507964 w 588992"/>
                <a:gd name="connsiteY122" fmla="*/ 363590 h 608362"/>
                <a:gd name="connsiteX123" fmla="*/ 588992 w 588992"/>
                <a:gd name="connsiteY123" fmla="*/ 455043 h 608362"/>
                <a:gd name="connsiteX124" fmla="*/ 588992 w 588992"/>
                <a:gd name="connsiteY124" fmla="*/ 492701 h 608362"/>
                <a:gd name="connsiteX125" fmla="*/ 534973 w 588992"/>
                <a:gd name="connsiteY125" fmla="*/ 546497 h 608362"/>
                <a:gd name="connsiteX126" fmla="*/ 510665 w 588992"/>
                <a:gd name="connsiteY126" fmla="*/ 546497 h 608362"/>
                <a:gd name="connsiteX127" fmla="*/ 507964 w 588992"/>
                <a:gd name="connsiteY127" fmla="*/ 562636 h 608362"/>
                <a:gd name="connsiteX128" fmla="*/ 451244 w 588992"/>
                <a:gd name="connsiteY128" fmla="*/ 608362 h 608362"/>
                <a:gd name="connsiteX129" fmla="*/ 140634 w 588992"/>
                <a:gd name="connsiteY129" fmla="*/ 608362 h 608362"/>
                <a:gd name="connsiteX130" fmla="*/ 78511 w 588992"/>
                <a:gd name="connsiteY130" fmla="*/ 549187 h 608362"/>
                <a:gd name="connsiteX131" fmla="*/ 73109 w 588992"/>
                <a:gd name="connsiteY131" fmla="*/ 549187 h 608362"/>
                <a:gd name="connsiteX132" fmla="*/ 184 w 588992"/>
                <a:gd name="connsiteY132" fmla="*/ 473872 h 608362"/>
                <a:gd name="connsiteX133" fmla="*/ 184 w 588992"/>
                <a:gd name="connsiteY133" fmla="*/ 433525 h 608362"/>
                <a:gd name="connsiteX134" fmla="*/ 65007 w 588992"/>
                <a:gd name="connsiteY134" fmla="*/ 366280 h 608362"/>
                <a:gd name="connsiteX135" fmla="*/ 81212 w 588992"/>
                <a:gd name="connsiteY135" fmla="*/ 366280 h 608362"/>
                <a:gd name="connsiteX136" fmla="*/ 81212 w 588992"/>
                <a:gd name="connsiteY136" fmla="*/ 212961 h 608362"/>
                <a:gd name="connsiteX137" fmla="*/ 70409 w 588992"/>
                <a:gd name="connsiteY137" fmla="*/ 199512 h 608362"/>
                <a:gd name="connsiteX138" fmla="*/ 40698 w 588992"/>
                <a:gd name="connsiteY138" fmla="*/ 151096 h 608362"/>
                <a:gd name="connsiteX139" fmla="*/ 40698 w 588992"/>
                <a:gd name="connsiteY139" fmla="*/ 99990 h 608362"/>
                <a:gd name="connsiteX140" fmla="*/ 100119 w 588992"/>
                <a:gd name="connsiteY140" fmla="*/ 43504 h 608362"/>
                <a:gd name="connsiteX141" fmla="*/ 194653 w 588992"/>
                <a:gd name="connsiteY141" fmla="*/ 43504 h 608362"/>
                <a:gd name="connsiteX142" fmla="*/ 221662 w 588992"/>
                <a:gd name="connsiteY142" fmla="*/ 27365 h 608362"/>
                <a:gd name="connsiteX143" fmla="*/ 229765 w 588992"/>
                <a:gd name="connsiteY143" fmla="*/ 19296 h 608362"/>
                <a:gd name="connsiteX144" fmla="*/ 302353 w 588992"/>
                <a:gd name="connsiteY144" fmla="*/ 803 h 60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588992" h="608362">
                  <a:moveTo>
                    <a:pt x="426123" y="460561"/>
                  </a:moveTo>
                  <a:cubicBezTo>
                    <a:pt x="393751" y="498217"/>
                    <a:pt x="358681" y="508976"/>
                    <a:pt x="318216" y="508976"/>
                  </a:cubicBezTo>
                  <a:cubicBezTo>
                    <a:pt x="312821" y="508976"/>
                    <a:pt x="307426" y="517045"/>
                    <a:pt x="302031" y="519735"/>
                  </a:cubicBezTo>
                  <a:cubicBezTo>
                    <a:pt x="296635" y="519735"/>
                    <a:pt x="291240" y="519735"/>
                    <a:pt x="285845" y="519735"/>
                  </a:cubicBezTo>
                  <a:cubicBezTo>
                    <a:pt x="277752" y="517045"/>
                    <a:pt x="272356" y="508976"/>
                    <a:pt x="264263" y="508976"/>
                  </a:cubicBezTo>
                  <a:cubicBezTo>
                    <a:pt x="234589" y="506287"/>
                    <a:pt x="207613" y="500907"/>
                    <a:pt x="183334" y="482079"/>
                  </a:cubicBezTo>
                  <a:cubicBezTo>
                    <a:pt x="177938" y="476700"/>
                    <a:pt x="169845" y="471320"/>
                    <a:pt x="164450" y="463251"/>
                  </a:cubicBezTo>
                  <a:cubicBezTo>
                    <a:pt x="164450" y="546632"/>
                    <a:pt x="164450" y="546632"/>
                    <a:pt x="164450" y="546632"/>
                  </a:cubicBezTo>
                  <a:cubicBezTo>
                    <a:pt x="426123" y="546632"/>
                    <a:pt x="426123" y="546632"/>
                    <a:pt x="426123" y="546632"/>
                  </a:cubicBezTo>
                  <a:close/>
                  <a:moveTo>
                    <a:pt x="167148" y="406767"/>
                  </a:moveTo>
                  <a:cubicBezTo>
                    <a:pt x="167148" y="447113"/>
                    <a:pt x="199520" y="479389"/>
                    <a:pt x="237287" y="484769"/>
                  </a:cubicBezTo>
                  <a:cubicBezTo>
                    <a:pt x="256170" y="487459"/>
                    <a:pt x="277752" y="498217"/>
                    <a:pt x="288542" y="471320"/>
                  </a:cubicBezTo>
                  <a:cubicBezTo>
                    <a:pt x="293938" y="468630"/>
                    <a:pt x="296635" y="468630"/>
                    <a:pt x="299333" y="471320"/>
                  </a:cubicBezTo>
                  <a:cubicBezTo>
                    <a:pt x="310123" y="498217"/>
                    <a:pt x="334402" y="487459"/>
                    <a:pt x="350588" y="484769"/>
                  </a:cubicBezTo>
                  <a:cubicBezTo>
                    <a:pt x="391053" y="479389"/>
                    <a:pt x="420727" y="447113"/>
                    <a:pt x="420727" y="406767"/>
                  </a:cubicBezTo>
                  <a:cubicBezTo>
                    <a:pt x="167148" y="406767"/>
                    <a:pt x="167148" y="406767"/>
                    <a:pt x="167148" y="406767"/>
                  </a:cubicBezTo>
                  <a:close/>
                  <a:moveTo>
                    <a:pt x="507964" y="387798"/>
                  </a:moveTo>
                  <a:cubicBezTo>
                    <a:pt x="507964" y="527668"/>
                    <a:pt x="507964" y="527668"/>
                    <a:pt x="507964" y="527668"/>
                  </a:cubicBezTo>
                  <a:cubicBezTo>
                    <a:pt x="561983" y="530358"/>
                    <a:pt x="570086" y="522289"/>
                    <a:pt x="570086" y="473872"/>
                  </a:cubicBezTo>
                  <a:cubicBezTo>
                    <a:pt x="570086" y="441594"/>
                    <a:pt x="570086" y="441594"/>
                    <a:pt x="570086" y="441594"/>
                  </a:cubicBezTo>
                  <a:cubicBezTo>
                    <a:pt x="570086" y="390488"/>
                    <a:pt x="561983" y="385108"/>
                    <a:pt x="507964" y="387798"/>
                  </a:cubicBezTo>
                  <a:close/>
                  <a:moveTo>
                    <a:pt x="50278" y="386706"/>
                  </a:moveTo>
                  <a:cubicBezTo>
                    <a:pt x="26349" y="388975"/>
                    <a:pt x="21791" y="402592"/>
                    <a:pt x="21791" y="438905"/>
                  </a:cubicBezTo>
                  <a:cubicBezTo>
                    <a:pt x="21791" y="476562"/>
                    <a:pt x="21791" y="476562"/>
                    <a:pt x="21791" y="476562"/>
                  </a:cubicBezTo>
                  <a:cubicBezTo>
                    <a:pt x="21791" y="522289"/>
                    <a:pt x="32595" y="533048"/>
                    <a:pt x="81212" y="524978"/>
                  </a:cubicBezTo>
                  <a:lnTo>
                    <a:pt x="81212" y="387798"/>
                  </a:lnTo>
                  <a:cubicBezTo>
                    <a:pt x="68383" y="386453"/>
                    <a:pt x="58254" y="385949"/>
                    <a:pt x="50278" y="386706"/>
                  </a:cubicBezTo>
                  <a:close/>
                  <a:moveTo>
                    <a:pt x="164450" y="385249"/>
                  </a:moveTo>
                  <a:cubicBezTo>
                    <a:pt x="250775" y="385249"/>
                    <a:pt x="337100" y="385249"/>
                    <a:pt x="423425" y="385249"/>
                  </a:cubicBezTo>
                  <a:cubicBezTo>
                    <a:pt x="442309" y="385249"/>
                    <a:pt x="445006" y="393318"/>
                    <a:pt x="445006" y="409457"/>
                  </a:cubicBezTo>
                  <a:cubicBezTo>
                    <a:pt x="445006" y="455182"/>
                    <a:pt x="445006" y="500907"/>
                    <a:pt x="445006" y="546632"/>
                  </a:cubicBezTo>
                  <a:cubicBezTo>
                    <a:pt x="445006" y="565460"/>
                    <a:pt x="436913" y="568150"/>
                    <a:pt x="420727" y="568150"/>
                  </a:cubicBezTo>
                  <a:cubicBezTo>
                    <a:pt x="380263" y="568150"/>
                    <a:pt x="337100" y="568150"/>
                    <a:pt x="293938" y="568150"/>
                  </a:cubicBezTo>
                  <a:cubicBezTo>
                    <a:pt x="253473" y="568150"/>
                    <a:pt x="210310" y="568150"/>
                    <a:pt x="169845" y="568150"/>
                  </a:cubicBezTo>
                  <a:cubicBezTo>
                    <a:pt x="148264" y="568150"/>
                    <a:pt x="140171" y="560081"/>
                    <a:pt x="142869" y="541253"/>
                  </a:cubicBezTo>
                  <a:cubicBezTo>
                    <a:pt x="142869" y="495528"/>
                    <a:pt x="142869" y="452492"/>
                    <a:pt x="142869" y="409457"/>
                  </a:cubicBezTo>
                  <a:cubicBezTo>
                    <a:pt x="142869" y="393318"/>
                    <a:pt x="148264" y="385249"/>
                    <a:pt x="164450" y="385249"/>
                  </a:cubicBezTo>
                  <a:close/>
                  <a:moveTo>
                    <a:pt x="418832" y="204892"/>
                  </a:moveTo>
                  <a:cubicBezTo>
                    <a:pt x="413430" y="210271"/>
                    <a:pt x="408028" y="212961"/>
                    <a:pt x="408028" y="218341"/>
                  </a:cubicBezTo>
                  <a:cubicBezTo>
                    <a:pt x="405327" y="229100"/>
                    <a:pt x="405327" y="237169"/>
                    <a:pt x="408028" y="245239"/>
                  </a:cubicBezTo>
                  <a:cubicBezTo>
                    <a:pt x="410729" y="250618"/>
                    <a:pt x="413430" y="258688"/>
                    <a:pt x="416131" y="264067"/>
                  </a:cubicBezTo>
                  <a:cubicBezTo>
                    <a:pt x="421533" y="258688"/>
                    <a:pt x="424234" y="250618"/>
                    <a:pt x="426935" y="245239"/>
                  </a:cubicBezTo>
                  <a:lnTo>
                    <a:pt x="426935" y="237169"/>
                  </a:lnTo>
                  <a:lnTo>
                    <a:pt x="426935" y="234480"/>
                  </a:lnTo>
                  <a:lnTo>
                    <a:pt x="426935" y="221031"/>
                  </a:lnTo>
                  <a:cubicBezTo>
                    <a:pt x="424234" y="215651"/>
                    <a:pt x="421533" y="210271"/>
                    <a:pt x="418832" y="204892"/>
                  </a:cubicBezTo>
                  <a:close/>
                  <a:moveTo>
                    <a:pt x="173045" y="204892"/>
                  </a:moveTo>
                  <a:cubicBezTo>
                    <a:pt x="170344" y="212961"/>
                    <a:pt x="164942" y="218341"/>
                    <a:pt x="162241" y="226410"/>
                  </a:cubicBezTo>
                  <a:cubicBezTo>
                    <a:pt x="162241" y="229100"/>
                    <a:pt x="162241" y="231790"/>
                    <a:pt x="162241" y="234480"/>
                  </a:cubicBezTo>
                  <a:cubicBezTo>
                    <a:pt x="162241" y="239859"/>
                    <a:pt x="162241" y="245239"/>
                    <a:pt x="162241" y="250618"/>
                  </a:cubicBezTo>
                  <a:cubicBezTo>
                    <a:pt x="164942" y="255998"/>
                    <a:pt x="167643" y="258688"/>
                    <a:pt x="173045" y="264067"/>
                  </a:cubicBezTo>
                  <a:cubicBezTo>
                    <a:pt x="175746" y="261378"/>
                    <a:pt x="181148" y="255998"/>
                    <a:pt x="183849" y="250618"/>
                  </a:cubicBezTo>
                  <a:cubicBezTo>
                    <a:pt x="183849" y="242549"/>
                    <a:pt x="183849" y="234480"/>
                    <a:pt x="183849" y="226410"/>
                  </a:cubicBezTo>
                  <a:cubicBezTo>
                    <a:pt x="181148" y="218341"/>
                    <a:pt x="178447" y="212961"/>
                    <a:pt x="173045" y="204892"/>
                  </a:cubicBezTo>
                  <a:close/>
                  <a:moveTo>
                    <a:pt x="102820" y="204892"/>
                  </a:moveTo>
                  <a:cubicBezTo>
                    <a:pt x="102820" y="212961"/>
                    <a:pt x="102820" y="221031"/>
                    <a:pt x="102820" y="226410"/>
                  </a:cubicBezTo>
                  <a:cubicBezTo>
                    <a:pt x="102820" y="331312"/>
                    <a:pt x="102820" y="438905"/>
                    <a:pt x="102820" y="543807"/>
                  </a:cubicBezTo>
                  <a:cubicBezTo>
                    <a:pt x="102820" y="578774"/>
                    <a:pt x="110923" y="589534"/>
                    <a:pt x="148737" y="589534"/>
                  </a:cubicBezTo>
                  <a:cubicBezTo>
                    <a:pt x="440440" y="589534"/>
                    <a:pt x="440440" y="589534"/>
                    <a:pt x="440440" y="589534"/>
                  </a:cubicBezTo>
                  <a:cubicBezTo>
                    <a:pt x="480954" y="589534"/>
                    <a:pt x="489057" y="581464"/>
                    <a:pt x="489057" y="541117"/>
                  </a:cubicBezTo>
                  <a:cubicBezTo>
                    <a:pt x="489057" y="436215"/>
                    <a:pt x="489057" y="334002"/>
                    <a:pt x="489057" y="229100"/>
                  </a:cubicBezTo>
                  <a:cubicBezTo>
                    <a:pt x="489057" y="204892"/>
                    <a:pt x="489057" y="204892"/>
                    <a:pt x="489057" y="204892"/>
                  </a:cubicBezTo>
                  <a:cubicBezTo>
                    <a:pt x="448543" y="204892"/>
                    <a:pt x="448543" y="204892"/>
                    <a:pt x="448543" y="204892"/>
                  </a:cubicBezTo>
                  <a:cubicBezTo>
                    <a:pt x="445842" y="221031"/>
                    <a:pt x="445842" y="234480"/>
                    <a:pt x="448543" y="250618"/>
                  </a:cubicBezTo>
                  <a:cubicBezTo>
                    <a:pt x="451244" y="258688"/>
                    <a:pt x="464748" y="266757"/>
                    <a:pt x="464748" y="274827"/>
                  </a:cubicBezTo>
                  <a:cubicBezTo>
                    <a:pt x="464748" y="282896"/>
                    <a:pt x="453945" y="290965"/>
                    <a:pt x="445842" y="299035"/>
                  </a:cubicBezTo>
                  <a:cubicBezTo>
                    <a:pt x="445842" y="304414"/>
                    <a:pt x="443141" y="307104"/>
                    <a:pt x="443141" y="309794"/>
                  </a:cubicBezTo>
                  <a:cubicBezTo>
                    <a:pt x="432337" y="325933"/>
                    <a:pt x="416131" y="328623"/>
                    <a:pt x="402626" y="320553"/>
                  </a:cubicBezTo>
                  <a:cubicBezTo>
                    <a:pt x="397224" y="317863"/>
                    <a:pt x="394524" y="315174"/>
                    <a:pt x="391823" y="312484"/>
                  </a:cubicBezTo>
                  <a:cubicBezTo>
                    <a:pt x="383720" y="299035"/>
                    <a:pt x="378318" y="285586"/>
                    <a:pt x="367514" y="272137"/>
                  </a:cubicBezTo>
                  <a:cubicBezTo>
                    <a:pt x="399925" y="258688"/>
                    <a:pt x="381019" y="229100"/>
                    <a:pt x="386421" y="204892"/>
                  </a:cubicBezTo>
                  <a:cubicBezTo>
                    <a:pt x="205457" y="204892"/>
                    <a:pt x="205457" y="204892"/>
                    <a:pt x="205457" y="204892"/>
                  </a:cubicBezTo>
                  <a:cubicBezTo>
                    <a:pt x="208158" y="231790"/>
                    <a:pt x="191952" y="258688"/>
                    <a:pt x="221662" y="272137"/>
                  </a:cubicBezTo>
                  <a:cubicBezTo>
                    <a:pt x="216261" y="282896"/>
                    <a:pt x="210859" y="293655"/>
                    <a:pt x="202756" y="301725"/>
                  </a:cubicBezTo>
                  <a:cubicBezTo>
                    <a:pt x="194653" y="309794"/>
                    <a:pt x="183849" y="323243"/>
                    <a:pt x="173045" y="323243"/>
                  </a:cubicBezTo>
                  <a:cubicBezTo>
                    <a:pt x="162241" y="323243"/>
                    <a:pt x="154139" y="309794"/>
                    <a:pt x="143335" y="301725"/>
                  </a:cubicBezTo>
                  <a:cubicBezTo>
                    <a:pt x="140634" y="299035"/>
                    <a:pt x="143335" y="288276"/>
                    <a:pt x="140634" y="288276"/>
                  </a:cubicBezTo>
                  <a:cubicBezTo>
                    <a:pt x="102820" y="274827"/>
                    <a:pt x="132530" y="269447"/>
                    <a:pt x="140634" y="261378"/>
                  </a:cubicBezTo>
                  <a:cubicBezTo>
                    <a:pt x="140634" y="204892"/>
                    <a:pt x="140634" y="204892"/>
                    <a:pt x="140634" y="204892"/>
                  </a:cubicBezTo>
                  <a:close/>
                  <a:moveTo>
                    <a:pt x="205457" y="65022"/>
                  </a:moveTo>
                  <a:cubicBezTo>
                    <a:pt x="205457" y="183373"/>
                    <a:pt x="205457" y="183373"/>
                    <a:pt x="205457" y="183373"/>
                  </a:cubicBezTo>
                  <a:cubicBezTo>
                    <a:pt x="383720" y="183373"/>
                    <a:pt x="383720" y="183373"/>
                    <a:pt x="383720" y="183373"/>
                  </a:cubicBezTo>
                  <a:lnTo>
                    <a:pt x="383720" y="65022"/>
                  </a:lnTo>
                  <a:cubicBezTo>
                    <a:pt x="205457" y="65022"/>
                    <a:pt x="205457" y="65022"/>
                    <a:pt x="205457" y="65022"/>
                  </a:cubicBezTo>
                  <a:close/>
                  <a:moveTo>
                    <a:pt x="175746" y="62332"/>
                  </a:moveTo>
                  <a:cubicBezTo>
                    <a:pt x="173045" y="65022"/>
                    <a:pt x="162241" y="70402"/>
                    <a:pt x="162241" y="75781"/>
                  </a:cubicBezTo>
                  <a:cubicBezTo>
                    <a:pt x="162241" y="108059"/>
                    <a:pt x="162241" y="137647"/>
                    <a:pt x="162241" y="169924"/>
                  </a:cubicBezTo>
                  <a:cubicBezTo>
                    <a:pt x="162241" y="175304"/>
                    <a:pt x="170344" y="177994"/>
                    <a:pt x="173045" y="183373"/>
                  </a:cubicBezTo>
                  <a:cubicBezTo>
                    <a:pt x="175746" y="177994"/>
                    <a:pt x="183849" y="175304"/>
                    <a:pt x="183849" y="169924"/>
                  </a:cubicBezTo>
                  <a:cubicBezTo>
                    <a:pt x="183849" y="134957"/>
                    <a:pt x="183849" y="99990"/>
                    <a:pt x="183849" y="65022"/>
                  </a:cubicBezTo>
                  <a:cubicBezTo>
                    <a:pt x="175746" y="62332"/>
                    <a:pt x="175746" y="62332"/>
                    <a:pt x="175746" y="62332"/>
                  </a:cubicBezTo>
                  <a:close/>
                  <a:moveTo>
                    <a:pt x="98093" y="61324"/>
                  </a:moveTo>
                  <a:cubicBezTo>
                    <a:pt x="84589" y="60987"/>
                    <a:pt x="73110" y="63677"/>
                    <a:pt x="67708" y="78471"/>
                  </a:cubicBezTo>
                  <a:cubicBezTo>
                    <a:pt x="56904" y="108059"/>
                    <a:pt x="59605" y="140337"/>
                    <a:pt x="70409" y="169924"/>
                  </a:cubicBezTo>
                  <a:cubicBezTo>
                    <a:pt x="81212" y="196822"/>
                    <a:pt x="116325" y="180684"/>
                    <a:pt x="140634" y="183373"/>
                  </a:cubicBezTo>
                  <a:lnTo>
                    <a:pt x="140634" y="62332"/>
                  </a:lnTo>
                  <a:cubicBezTo>
                    <a:pt x="127129" y="65022"/>
                    <a:pt x="111598" y="61660"/>
                    <a:pt x="98093" y="61324"/>
                  </a:cubicBezTo>
                  <a:close/>
                  <a:moveTo>
                    <a:pt x="490070" y="60987"/>
                  </a:moveTo>
                  <a:cubicBezTo>
                    <a:pt x="476227" y="61660"/>
                    <a:pt x="460697" y="65022"/>
                    <a:pt x="448543" y="62332"/>
                  </a:cubicBezTo>
                  <a:lnTo>
                    <a:pt x="448543" y="186063"/>
                  </a:lnTo>
                  <a:cubicBezTo>
                    <a:pt x="475552" y="177994"/>
                    <a:pt x="510665" y="196822"/>
                    <a:pt x="521468" y="167235"/>
                  </a:cubicBezTo>
                  <a:cubicBezTo>
                    <a:pt x="532272" y="137647"/>
                    <a:pt x="532272" y="105369"/>
                    <a:pt x="521468" y="75781"/>
                  </a:cubicBezTo>
                  <a:cubicBezTo>
                    <a:pt x="516067" y="62332"/>
                    <a:pt x="503912" y="60315"/>
                    <a:pt x="490070" y="60987"/>
                  </a:cubicBezTo>
                  <a:close/>
                  <a:moveTo>
                    <a:pt x="421533" y="59643"/>
                  </a:moveTo>
                  <a:cubicBezTo>
                    <a:pt x="416131" y="65022"/>
                    <a:pt x="408028" y="70402"/>
                    <a:pt x="408028" y="75781"/>
                  </a:cubicBezTo>
                  <a:cubicBezTo>
                    <a:pt x="408028" y="108059"/>
                    <a:pt x="408028" y="140337"/>
                    <a:pt x="408028" y="169924"/>
                  </a:cubicBezTo>
                  <a:cubicBezTo>
                    <a:pt x="408028" y="175304"/>
                    <a:pt x="413430" y="177994"/>
                    <a:pt x="418832" y="183373"/>
                  </a:cubicBezTo>
                  <a:cubicBezTo>
                    <a:pt x="421533" y="177994"/>
                    <a:pt x="426935" y="175304"/>
                    <a:pt x="426935" y="169924"/>
                  </a:cubicBezTo>
                  <a:cubicBezTo>
                    <a:pt x="426935" y="134957"/>
                    <a:pt x="426935" y="99990"/>
                    <a:pt x="426935" y="65022"/>
                  </a:cubicBezTo>
                  <a:cubicBezTo>
                    <a:pt x="421533" y="59643"/>
                    <a:pt x="421533" y="59643"/>
                    <a:pt x="421533" y="59643"/>
                  </a:cubicBezTo>
                  <a:close/>
                  <a:moveTo>
                    <a:pt x="295601" y="20640"/>
                  </a:moveTo>
                  <a:cubicBezTo>
                    <a:pt x="272981" y="20640"/>
                    <a:pt x="250023" y="27365"/>
                    <a:pt x="237868" y="40814"/>
                  </a:cubicBezTo>
                  <a:cubicBezTo>
                    <a:pt x="351308" y="40814"/>
                    <a:pt x="351308" y="40814"/>
                    <a:pt x="351308" y="40814"/>
                  </a:cubicBezTo>
                  <a:cubicBezTo>
                    <a:pt x="340504" y="27365"/>
                    <a:pt x="318222" y="20640"/>
                    <a:pt x="295601" y="20640"/>
                  </a:cubicBezTo>
                  <a:close/>
                  <a:moveTo>
                    <a:pt x="302353" y="803"/>
                  </a:moveTo>
                  <a:cubicBezTo>
                    <a:pt x="331726" y="3829"/>
                    <a:pt x="360762" y="15261"/>
                    <a:pt x="372916" y="32745"/>
                  </a:cubicBezTo>
                  <a:cubicBezTo>
                    <a:pt x="375617" y="38124"/>
                    <a:pt x="383720" y="40814"/>
                    <a:pt x="391823" y="43504"/>
                  </a:cubicBezTo>
                  <a:cubicBezTo>
                    <a:pt x="424234" y="43504"/>
                    <a:pt x="456645" y="43504"/>
                    <a:pt x="489057" y="43504"/>
                  </a:cubicBezTo>
                  <a:cubicBezTo>
                    <a:pt x="529571" y="43504"/>
                    <a:pt x="548478" y="62332"/>
                    <a:pt x="548478" y="102679"/>
                  </a:cubicBezTo>
                  <a:cubicBezTo>
                    <a:pt x="551179" y="121508"/>
                    <a:pt x="551179" y="140337"/>
                    <a:pt x="548478" y="156475"/>
                  </a:cubicBezTo>
                  <a:cubicBezTo>
                    <a:pt x="543076" y="172614"/>
                    <a:pt x="534973" y="186063"/>
                    <a:pt x="524169" y="194133"/>
                  </a:cubicBezTo>
                  <a:cubicBezTo>
                    <a:pt x="513366" y="199512"/>
                    <a:pt x="507964" y="212961"/>
                    <a:pt x="507964" y="223720"/>
                  </a:cubicBezTo>
                  <a:cubicBezTo>
                    <a:pt x="507964" y="269447"/>
                    <a:pt x="507964" y="315174"/>
                    <a:pt x="507964" y="363590"/>
                  </a:cubicBezTo>
                  <a:cubicBezTo>
                    <a:pt x="586291" y="374349"/>
                    <a:pt x="588992" y="379729"/>
                    <a:pt x="588992" y="455043"/>
                  </a:cubicBezTo>
                  <a:cubicBezTo>
                    <a:pt x="588992" y="468492"/>
                    <a:pt x="588992" y="481941"/>
                    <a:pt x="588992" y="492701"/>
                  </a:cubicBezTo>
                  <a:cubicBezTo>
                    <a:pt x="588992" y="527668"/>
                    <a:pt x="570086" y="546497"/>
                    <a:pt x="534973" y="546497"/>
                  </a:cubicBezTo>
                  <a:cubicBezTo>
                    <a:pt x="526870" y="546497"/>
                    <a:pt x="521468" y="546497"/>
                    <a:pt x="510665" y="546497"/>
                  </a:cubicBezTo>
                  <a:cubicBezTo>
                    <a:pt x="510665" y="551876"/>
                    <a:pt x="510665" y="557256"/>
                    <a:pt x="507964" y="562636"/>
                  </a:cubicBezTo>
                  <a:cubicBezTo>
                    <a:pt x="499861" y="594913"/>
                    <a:pt x="483655" y="608362"/>
                    <a:pt x="451244" y="608362"/>
                  </a:cubicBezTo>
                  <a:cubicBezTo>
                    <a:pt x="345906" y="608362"/>
                    <a:pt x="243270" y="608362"/>
                    <a:pt x="140634" y="608362"/>
                  </a:cubicBezTo>
                  <a:cubicBezTo>
                    <a:pt x="102820" y="608362"/>
                    <a:pt x="89315" y="594913"/>
                    <a:pt x="78511" y="549187"/>
                  </a:cubicBezTo>
                  <a:cubicBezTo>
                    <a:pt x="78511" y="549187"/>
                    <a:pt x="75810" y="549187"/>
                    <a:pt x="73109" y="549187"/>
                  </a:cubicBezTo>
                  <a:cubicBezTo>
                    <a:pt x="24492" y="551876"/>
                    <a:pt x="-2517" y="530358"/>
                    <a:pt x="184" y="473872"/>
                  </a:cubicBezTo>
                  <a:cubicBezTo>
                    <a:pt x="184" y="460423"/>
                    <a:pt x="184" y="446974"/>
                    <a:pt x="184" y="433525"/>
                  </a:cubicBezTo>
                  <a:cubicBezTo>
                    <a:pt x="184" y="385108"/>
                    <a:pt x="16389" y="368970"/>
                    <a:pt x="65007" y="366280"/>
                  </a:cubicBezTo>
                  <a:cubicBezTo>
                    <a:pt x="67708" y="366280"/>
                    <a:pt x="73109" y="366280"/>
                    <a:pt x="81212" y="366280"/>
                  </a:cubicBezTo>
                  <a:cubicBezTo>
                    <a:pt x="81212" y="315174"/>
                    <a:pt x="81212" y="264067"/>
                    <a:pt x="81212" y="212961"/>
                  </a:cubicBezTo>
                  <a:cubicBezTo>
                    <a:pt x="81212" y="207582"/>
                    <a:pt x="75810" y="202202"/>
                    <a:pt x="70409" y="199512"/>
                  </a:cubicBezTo>
                  <a:cubicBezTo>
                    <a:pt x="51502" y="191443"/>
                    <a:pt x="40698" y="169924"/>
                    <a:pt x="40698" y="151096"/>
                  </a:cubicBezTo>
                  <a:cubicBezTo>
                    <a:pt x="40698" y="134957"/>
                    <a:pt x="40698" y="118818"/>
                    <a:pt x="40698" y="99990"/>
                  </a:cubicBezTo>
                  <a:cubicBezTo>
                    <a:pt x="43399" y="62332"/>
                    <a:pt x="59605" y="43504"/>
                    <a:pt x="100119" y="43504"/>
                  </a:cubicBezTo>
                  <a:cubicBezTo>
                    <a:pt x="132530" y="43504"/>
                    <a:pt x="164942" y="43504"/>
                    <a:pt x="194653" y="43504"/>
                  </a:cubicBezTo>
                  <a:cubicBezTo>
                    <a:pt x="208158" y="43504"/>
                    <a:pt x="216261" y="40814"/>
                    <a:pt x="221662" y="27365"/>
                  </a:cubicBezTo>
                  <a:cubicBezTo>
                    <a:pt x="221662" y="24675"/>
                    <a:pt x="224363" y="21985"/>
                    <a:pt x="229765" y="19296"/>
                  </a:cubicBezTo>
                  <a:cubicBezTo>
                    <a:pt x="243270" y="3157"/>
                    <a:pt x="272981" y="-2223"/>
                    <a:pt x="302353" y="8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anchor="ctr">
              <a:no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iṣļiďè"/>
            <p:cNvSpPr/>
            <p:nvPr/>
          </p:nvSpPr>
          <p:spPr bwMode="auto">
            <a:xfrm>
              <a:off x="3276358" y="3268628"/>
              <a:ext cx="408242" cy="407749"/>
            </a:xfrm>
            <a:custGeom>
              <a:avLst/>
              <a:gdLst>
                <a:gd name="connsiteX0" fmla="*/ 425373 w 580779"/>
                <a:gd name="connsiteY0" fmla="*/ 310636 h 580077"/>
                <a:gd name="connsiteX1" fmla="*/ 409251 w 580779"/>
                <a:gd name="connsiteY1" fmla="*/ 337506 h 580077"/>
                <a:gd name="connsiteX2" fmla="*/ 425373 w 580779"/>
                <a:gd name="connsiteY2" fmla="*/ 356315 h 580077"/>
                <a:gd name="connsiteX3" fmla="*/ 444182 w 580779"/>
                <a:gd name="connsiteY3" fmla="*/ 337506 h 580077"/>
                <a:gd name="connsiteX4" fmla="*/ 425373 w 580779"/>
                <a:gd name="connsiteY4" fmla="*/ 310636 h 580077"/>
                <a:gd name="connsiteX5" fmla="*/ 428060 w 580779"/>
                <a:gd name="connsiteY5" fmla="*/ 299888 h 580077"/>
                <a:gd name="connsiteX6" fmla="*/ 462991 w 580779"/>
                <a:gd name="connsiteY6" fmla="*/ 340193 h 580077"/>
                <a:gd name="connsiteX7" fmla="*/ 425373 w 580779"/>
                <a:gd name="connsiteY7" fmla="*/ 375124 h 580077"/>
                <a:gd name="connsiteX8" fmla="*/ 422686 w 580779"/>
                <a:gd name="connsiteY8" fmla="*/ 375124 h 580077"/>
                <a:gd name="connsiteX9" fmla="*/ 387755 w 580779"/>
                <a:gd name="connsiteY9" fmla="*/ 337506 h 580077"/>
                <a:gd name="connsiteX10" fmla="*/ 428060 w 580779"/>
                <a:gd name="connsiteY10" fmla="*/ 299888 h 580077"/>
                <a:gd name="connsiteX11" fmla="*/ 406408 w 580779"/>
                <a:gd name="connsiteY11" fmla="*/ 283388 h 580077"/>
                <a:gd name="connsiteX12" fmla="*/ 377115 w 580779"/>
                <a:gd name="connsiteY12" fmla="*/ 302898 h 580077"/>
                <a:gd name="connsiteX13" fmla="*/ 366340 w 580779"/>
                <a:gd name="connsiteY13" fmla="*/ 372866 h 580077"/>
                <a:gd name="connsiteX14" fmla="*/ 420214 w 580779"/>
                <a:gd name="connsiteY14" fmla="*/ 475126 h 580077"/>
                <a:gd name="connsiteX15" fmla="*/ 430988 w 580779"/>
                <a:gd name="connsiteY15" fmla="*/ 475126 h 580077"/>
                <a:gd name="connsiteX16" fmla="*/ 490249 w 580779"/>
                <a:gd name="connsiteY16" fmla="*/ 364793 h 580077"/>
                <a:gd name="connsiteX17" fmla="*/ 490249 w 580779"/>
                <a:gd name="connsiteY17" fmla="*/ 335191 h 580077"/>
                <a:gd name="connsiteX18" fmla="*/ 441763 w 580779"/>
                <a:gd name="connsiteY18" fmla="*/ 284061 h 580077"/>
                <a:gd name="connsiteX19" fmla="*/ 406408 w 580779"/>
                <a:gd name="connsiteY19" fmla="*/ 283388 h 580077"/>
                <a:gd name="connsiteX20" fmla="*/ 24243 w 580779"/>
                <a:gd name="connsiteY20" fmla="*/ 249077 h 580077"/>
                <a:gd name="connsiteX21" fmla="*/ 237044 w 580779"/>
                <a:gd name="connsiteY21" fmla="*/ 553167 h 580077"/>
                <a:gd name="connsiteX22" fmla="*/ 263981 w 580779"/>
                <a:gd name="connsiteY22" fmla="*/ 488581 h 580077"/>
                <a:gd name="connsiteX23" fmla="*/ 282836 w 580779"/>
                <a:gd name="connsiteY23" fmla="*/ 426687 h 580077"/>
                <a:gd name="connsiteX24" fmla="*/ 220882 w 580779"/>
                <a:gd name="connsiteY24" fmla="*/ 402467 h 580077"/>
                <a:gd name="connsiteX25" fmla="*/ 188558 w 580779"/>
                <a:gd name="connsiteY25" fmla="*/ 415923 h 580077"/>
                <a:gd name="connsiteX26" fmla="*/ 70036 w 580779"/>
                <a:gd name="connsiteY26" fmla="*/ 383630 h 580077"/>
                <a:gd name="connsiteX27" fmla="*/ 37712 w 580779"/>
                <a:gd name="connsiteY27" fmla="*/ 313662 h 580077"/>
                <a:gd name="connsiteX28" fmla="*/ 24243 w 580779"/>
                <a:gd name="connsiteY28" fmla="*/ 249077 h 580077"/>
                <a:gd name="connsiteX29" fmla="*/ 460619 w 580779"/>
                <a:gd name="connsiteY29" fmla="*/ 79541 h 580077"/>
                <a:gd name="connsiteX30" fmla="*/ 409439 w 580779"/>
                <a:gd name="connsiteY30" fmla="*/ 98378 h 580077"/>
                <a:gd name="connsiteX31" fmla="*/ 369034 w 580779"/>
                <a:gd name="connsiteY31" fmla="*/ 133362 h 580077"/>
                <a:gd name="connsiteX32" fmla="*/ 398664 w 580779"/>
                <a:gd name="connsiteY32" fmla="*/ 184492 h 580077"/>
                <a:gd name="connsiteX33" fmla="*/ 444457 w 580779"/>
                <a:gd name="connsiteY33" fmla="*/ 192565 h 580077"/>
                <a:gd name="connsiteX34" fmla="*/ 546816 w 580779"/>
                <a:gd name="connsiteY34" fmla="*/ 211402 h 580077"/>
                <a:gd name="connsiteX35" fmla="*/ 460619 w 580779"/>
                <a:gd name="connsiteY35" fmla="*/ 79541 h 580077"/>
                <a:gd name="connsiteX36" fmla="*/ 136892 w 580779"/>
                <a:gd name="connsiteY36" fmla="*/ 49906 h 580077"/>
                <a:gd name="connsiteX37" fmla="*/ 117759 w 580779"/>
                <a:gd name="connsiteY37" fmla="*/ 76776 h 580077"/>
                <a:gd name="connsiteX38" fmla="*/ 134159 w 580779"/>
                <a:gd name="connsiteY38" fmla="*/ 92898 h 580077"/>
                <a:gd name="connsiteX39" fmla="*/ 153292 w 580779"/>
                <a:gd name="connsiteY39" fmla="*/ 76776 h 580077"/>
                <a:gd name="connsiteX40" fmla="*/ 136892 w 580779"/>
                <a:gd name="connsiteY40" fmla="*/ 49906 h 580077"/>
                <a:gd name="connsiteX41" fmla="*/ 134159 w 580779"/>
                <a:gd name="connsiteY41" fmla="*/ 39158 h 580077"/>
                <a:gd name="connsiteX42" fmla="*/ 172425 w 580779"/>
                <a:gd name="connsiteY42" fmla="*/ 74089 h 580077"/>
                <a:gd name="connsiteX43" fmla="*/ 172425 w 580779"/>
                <a:gd name="connsiteY43" fmla="*/ 76776 h 580077"/>
                <a:gd name="connsiteX44" fmla="*/ 134159 w 580779"/>
                <a:gd name="connsiteY44" fmla="*/ 114394 h 580077"/>
                <a:gd name="connsiteX45" fmla="*/ 95892 w 580779"/>
                <a:gd name="connsiteY45" fmla="*/ 79463 h 580077"/>
                <a:gd name="connsiteX46" fmla="*/ 134159 w 580779"/>
                <a:gd name="connsiteY46" fmla="*/ 39158 h 580077"/>
                <a:gd name="connsiteX47" fmla="*/ 298998 w 580779"/>
                <a:gd name="connsiteY47" fmla="*/ 20337 h 580077"/>
                <a:gd name="connsiteX48" fmla="*/ 282836 w 580779"/>
                <a:gd name="connsiteY48" fmla="*/ 31101 h 580077"/>
                <a:gd name="connsiteX49" fmla="*/ 290917 w 580779"/>
                <a:gd name="connsiteY49" fmla="*/ 130671 h 580077"/>
                <a:gd name="connsiteX50" fmla="*/ 282836 w 580779"/>
                <a:gd name="connsiteY50" fmla="*/ 224858 h 580077"/>
                <a:gd name="connsiteX51" fmla="*/ 196639 w 580779"/>
                <a:gd name="connsiteY51" fmla="*/ 278679 h 580077"/>
                <a:gd name="connsiteX52" fmla="*/ 175090 w 580779"/>
                <a:gd name="connsiteY52" fmla="*/ 308280 h 580077"/>
                <a:gd name="connsiteX53" fmla="*/ 207414 w 580779"/>
                <a:gd name="connsiteY53" fmla="*/ 332500 h 580077"/>
                <a:gd name="connsiteX54" fmla="*/ 274755 w 580779"/>
                <a:gd name="connsiteY54" fmla="*/ 332500 h 580077"/>
                <a:gd name="connsiteX55" fmla="*/ 323241 w 580779"/>
                <a:gd name="connsiteY55" fmla="*/ 391703 h 580077"/>
                <a:gd name="connsiteX56" fmla="*/ 334016 w 580779"/>
                <a:gd name="connsiteY56" fmla="*/ 456289 h 580077"/>
                <a:gd name="connsiteX57" fmla="*/ 352872 w 580779"/>
                <a:gd name="connsiteY57" fmla="*/ 394394 h 580077"/>
                <a:gd name="connsiteX58" fmla="*/ 344791 w 580779"/>
                <a:gd name="connsiteY58" fmla="*/ 375557 h 580077"/>
                <a:gd name="connsiteX59" fmla="*/ 390583 w 580779"/>
                <a:gd name="connsiteY59" fmla="*/ 267915 h 580077"/>
                <a:gd name="connsiteX60" fmla="*/ 503717 w 580779"/>
                <a:gd name="connsiteY60" fmla="*/ 308280 h 580077"/>
                <a:gd name="connsiteX61" fmla="*/ 501024 w 580779"/>
                <a:gd name="connsiteY61" fmla="*/ 391703 h 580077"/>
                <a:gd name="connsiteX62" fmla="*/ 533348 w 580779"/>
                <a:gd name="connsiteY62" fmla="*/ 407849 h 580077"/>
                <a:gd name="connsiteX63" fmla="*/ 562978 w 580779"/>
                <a:gd name="connsiteY63" fmla="*/ 289443 h 580077"/>
                <a:gd name="connsiteX64" fmla="*/ 509105 w 580779"/>
                <a:gd name="connsiteY64" fmla="*/ 216784 h 580077"/>
                <a:gd name="connsiteX65" fmla="*/ 455231 w 580779"/>
                <a:gd name="connsiteY65" fmla="*/ 211402 h 580077"/>
                <a:gd name="connsiteX66" fmla="*/ 382502 w 580779"/>
                <a:gd name="connsiteY66" fmla="*/ 197947 h 580077"/>
                <a:gd name="connsiteX67" fmla="*/ 350178 w 580779"/>
                <a:gd name="connsiteY67" fmla="*/ 125288 h 580077"/>
                <a:gd name="connsiteX68" fmla="*/ 406745 w 580779"/>
                <a:gd name="connsiteY68" fmla="*/ 79541 h 580077"/>
                <a:gd name="connsiteX69" fmla="*/ 441763 w 580779"/>
                <a:gd name="connsiteY69" fmla="*/ 66085 h 580077"/>
                <a:gd name="connsiteX70" fmla="*/ 298998 w 580779"/>
                <a:gd name="connsiteY70" fmla="*/ 20337 h 580077"/>
                <a:gd name="connsiteX71" fmla="*/ 263981 w 580779"/>
                <a:gd name="connsiteY71" fmla="*/ 20337 h 580077"/>
                <a:gd name="connsiteX72" fmla="*/ 204720 w 580779"/>
                <a:gd name="connsiteY72" fmla="*/ 33792 h 580077"/>
                <a:gd name="connsiteX73" fmla="*/ 210107 w 580779"/>
                <a:gd name="connsiteY73" fmla="*/ 130671 h 580077"/>
                <a:gd name="connsiteX74" fmla="*/ 150846 w 580779"/>
                <a:gd name="connsiteY74" fmla="*/ 227549 h 580077"/>
                <a:gd name="connsiteX75" fmla="*/ 118522 w 580779"/>
                <a:gd name="connsiteY75" fmla="*/ 227549 h 580077"/>
                <a:gd name="connsiteX76" fmla="*/ 64649 w 580779"/>
                <a:gd name="connsiteY76" fmla="*/ 141435 h 580077"/>
                <a:gd name="connsiteX77" fmla="*/ 48487 w 580779"/>
                <a:gd name="connsiteY77" fmla="*/ 173728 h 580077"/>
                <a:gd name="connsiteX78" fmla="*/ 70036 w 580779"/>
                <a:gd name="connsiteY78" fmla="*/ 345955 h 580077"/>
                <a:gd name="connsiteX79" fmla="*/ 193945 w 580779"/>
                <a:gd name="connsiteY79" fmla="*/ 394394 h 580077"/>
                <a:gd name="connsiteX80" fmla="*/ 210107 w 580779"/>
                <a:gd name="connsiteY80" fmla="*/ 389012 h 580077"/>
                <a:gd name="connsiteX81" fmla="*/ 298998 w 580779"/>
                <a:gd name="connsiteY81" fmla="*/ 418614 h 580077"/>
                <a:gd name="connsiteX82" fmla="*/ 312467 w 580779"/>
                <a:gd name="connsiteY82" fmla="*/ 434760 h 580077"/>
                <a:gd name="connsiteX83" fmla="*/ 266674 w 580779"/>
                <a:gd name="connsiteY83" fmla="*/ 512801 h 580077"/>
                <a:gd name="connsiteX84" fmla="*/ 258593 w 580779"/>
                <a:gd name="connsiteY84" fmla="*/ 547785 h 580077"/>
                <a:gd name="connsiteX85" fmla="*/ 282836 w 580779"/>
                <a:gd name="connsiteY85" fmla="*/ 561240 h 580077"/>
                <a:gd name="connsiteX86" fmla="*/ 339403 w 580779"/>
                <a:gd name="connsiteY86" fmla="*/ 555858 h 580077"/>
                <a:gd name="connsiteX87" fmla="*/ 525267 w 580779"/>
                <a:gd name="connsiteY87" fmla="*/ 426687 h 580077"/>
                <a:gd name="connsiteX88" fmla="*/ 492943 w 580779"/>
                <a:gd name="connsiteY88" fmla="*/ 410541 h 580077"/>
                <a:gd name="connsiteX89" fmla="*/ 439069 w 580779"/>
                <a:gd name="connsiteY89" fmla="*/ 491272 h 580077"/>
                <a:gd name="connsiteX90" fmla="*/ 412133 w 580779"/>
                <a:gd name="connsiteY90" fmla="*/ 491272 h 580077"/>
                <a:gd name="connsiteX91" fmla="*/ 377115 w 580779"/>
                <a:gd name="connsiteY91" fmla="*/ 440142 h 580077"/>
                <a:gd name="connsiteX92" fmla="*/ 358259 w 580779"/>
                <a:gd name="connsiteY92" fmla="*/ 461671 h 580077"/>
                <a:gd name="connsiteX93" fmla="*/ 317854 w 580779"/>
                <a:gd name="connsiteY93" fmla="*/ 458980 h 580077"/>
                <a:gd name="connsiteX94" fmla="*/ 312467 w 580779"/>
                <a:gd name="connsiteY94" fmla="*/ 434760 h 580077"/>
                <a:gd name="connsiteX95" fmla="*/ 304386 w 580779"/>
                <a:gd name="connsiteY95" fmla="*/ 383630 h 580077"/>
                <a:gd name="connsiteX96" fmla="*/ 280143 w 580779"/>
                <a:gd name="connsiteY96" fmla="*/ 354028 h 580077"/>
                <a:gd name="connsiteX97" fmla="*/ 215495 w 580779"/>
                <a:gd name="connsiteY97" fmla="*/ 351337 h 580077"/>
                <a:gd name="connsiteX98" fmla="*/ 156234 w 580779"/>
                <a:gd name="connsiteY98" fmla="*/ 316354 h 580077"/>
                <a:gd name="connsiteX99" fmla="*/ 191252 w 580779"/>
                <a:gd name="connsiteY99" fmla="*/ 259841 h 580077"/>
                <a:gd name="connsiteX100" fmla="*/ 272062 w 580779"/>
                <a:gd name="connsiteY100" fmla="*/ 208711 h 580077"/>
                <a:gd name="connsiteX101" fmla="*/ 274755 w 580779"/>
                <a:gd name="connsiteY101" fmla="*/ 141435 h 580077"/>
                <a:gd name="connsiteX102" fmla="*/ 261287 w 580779"/>
                <a:gd name="connsiteY102" fmla="*/ 31101 h 580077"/>
                <a:gd name="connsiteX103" fmla="*/ 263981 w 580779"/>
                <a:gd name="connsiteY103" fmla="*/ 20337 h 580077"/>
                <a:gd name="connsiteX104" fmla="*/ 133674 w 580779"/>
                <a:gd name="connsiteY104" fmla="*/ 19328 h 580077"/>
                <a:gd name="connsiteX105" fmla="*/ 94279 w 580779"/>
                <a:gd name="connsiteY105" fmla="*/ 33792 h 580077"/>
                <a:gd name="connsiteX106" fmla="*/ 75423 w 580779"/>
                <a:gd name="connsiteY106" fmla="*/ 114524 h 580077"/>
                <a:gd name="connsiteX107" fmla="*/ 131991 w 580779"/>
                <a:gd name="connsiteY107" fmla="*/ 214093 h 580077"/>
                <a:gd name="connsiteX108" fmla="*/ 140072 w 580779"/>
                <a:gd name="connsiteY108" fmla="*/ 214093 h 580077"/>
                <a:gd name="connsiteX109" fmla="*/ 196639 w 580779"/>
                <a:gd name="connsiteY109" fmla="*/ 111833 h 580077"/>
                <a:gd name="connsiteX110" fmla="*/ 175090 w 580779"/>
                <a:gd name="connsiteY110" fmla="*/ 31101 h 580077"/>
                <a:gd name="connsiteX111" fmla="*/ 133674 w 580779"/>
                <a:gd name="connsiteY111" fmla="*/ 19328 h 580077"/>
                <a:gd name="connsiteX112" fmla="*/ 129592 w 580779"/>
                <a:gd name="connsiteY112" fmla="*/ 196 h 580077"/>
                <a:gd name="connsiteX113" fmla="*/ 175090 w 580779"/>
                <a:gd name="connsiteY113" fmla="*/ 9573 h 580077"/>
                <a:gd name="connsiteX114" fmla="*/ 204720 w 580779"/>
                <a:gd name="connsiteY114" fmla="*/ 12264 h 580077"/>
                <a:gd name="connsiteX115" fmla="*/ 568366 w 580779"/>
                <a:gd name="connsiteY115" fmla="*/ 206020 h 580077"/>
                <a:gd name="connsiteX116" fmla="*/ 579140 w 580779"/>
                <a:gd name="connsiteY116" fmla="*/ 259841 h 580077"/>
                <a:gd name="connsiteX117" fmla="*/ 339403 w 580779"/>
                <a:gd name="connsiteY117" fmla="*/ 574695 h 580077"/>
                <a:gd name="connsiteX118" fmla="*/ 290917 w 580779"/>
                <a:gd name="connsiteY118" fmla="*/ 580077 h 580077"/>
                <a:gd name="connsiteX119" fmla="*/ 0 w 580779"/>
                <a:gd name="connsiteY119" fmla="*/ 286752 h 580077"/>
                <a:gd name="connsiteX120" fmla="*/ 26937 w 580779"/>
                <a:gd name="connsiteY120" fmla="*/ 171036 h 580077"/>
                <a:gd name="connsiteX121" fmla="*/ 32324 w 580779"/>
                <a:gd name="connsiteY121" fmla="*/ 157581 h 580077"/>
                <a:gd name="connsiteX122" fmla="*/ 51180 w 580779"/>
                <a:gd name="connsiteY122" fmla="*/ 87614 h 580077"/>
                <a:gd name="connsiteX123" fmla="*/ 129592 w 580779"/>
                <a:gd name="connsiteY123" fmla="*/ 196 h 580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580779" h="580077">
                  <a:moveTo>
                    <a:pt x="425373" y="310636"/>
                  </a:moveTo>
                  <a:cubicBezTo>
                    <a:pt x="417312" y="324071"/>
                    <a:pt x="406564" y="332132"/>
                    <a:pt x="409251" y="337506"/>
                  </a:cubicBezTo>
                  <a:cubicBezTo>
                    <a:pt x="409251" y="342880"/>
                    <a:pt x="419999" y="350941"/>
                    <a:pt x="425373" y="356315"/>
                  </a:cubicBezTo>
                  <a:cubicBezTo>
                    <a:pt x="430747" y="350941"/>
                    <a:pt x="441495" y="345567"/>
                    <a:pt x="444182" y="337506"/>
                  </a:cubicBezTo>
                  <a:cubicBezTo>
                    <a:pt x="444182" y="332132"/>
                    <a:pt x="433434" y="324071"/>
                    <a:pt x="425373" y="310636"/>
                  </a:cubicBezTo>
                  <a:close/>
                  <a:moveTo>
                    <a:pt x="428060" y="299888"/>
                  </a:moveTo>
                  <a:cubicBezTo>
                    <a:pt x="446869" y="299888"/>
                    <a:pt x="462991" y="318697"/>
                    <a:pt x="462991" y="340193"/>
                  </a:cubicBezTo>
                  <a:cubicBezTo>
                    <a:pt x="462991" y="359002"/>
                    <a:pt x="446869" y="375124"/>
                    <a:pt x="425373" y="375124"/>
                  </a:cubicBezTo>
                  <a:cubicBezTo>
                    <a:pt x="425373" y="375124"/>
                    <a:pt x="422686" y="375124"/>
                    <a:pt x="422686" y="375124"/>
                  </a:cubicBezTo>
                  <a:cubicBezTo>
                    <a:pt x="403877" y="375124"/>
                    <a:pt x="387755" y="356315"/>
                    <a:pt x="387755" y="337506"/>
                  </a:cubicBezTo>
                  <a:cubicBezTo>
                    <a:pt x="387755" y="316010"/>
                    <a:pt x="406564" y="299888"/>
                    <a:pt x="428060" y="299888"/>
                  </a:cubicBezTo>
                  <a:close/>
                  <a:moveTo>
                    <a:pt x="406408" y="283388"/>
                  </a:moveTo>
                  <a:cubicBezTo>
                    <a:pt x="395297" y="286752"/>
                    <a:pt x="385196" y="293480"/>
                    <a:pt x="377115" y="302898"/>
                  </a:cubicBezTo>
                  <a:cubicBezTo>
                    <a:pt x="355566" y="321736"/>
                    <a:pt x="352872" y="351337"/>
                    <a:pt x="366340" y="372866"/>
                  </a:cubicBezTo>
                  <a:cubicBezTo>
                    <a:pt x="382502" y="407849"/>
                    <a:pt x="401358" y="440142"/>
                    <a:pt x="420214" y="475126"/>
                  </a:cubicBezTo>
                  <a:cubicBezTo>
                    <a:pt x="430988" y="475126"/>
                    <a:pt x="430988" y="475126"/>
                    <a:pt x="430988" y="475126"/>
                  </a:cubicBezTo>
                  <a:cubicBezTo>
                    <a:pt x="449844" y="437451"/>
                    <a:pt x="471393" y="402467"/>
                    <a:pt x="490249" y="364793"/>
                  </a:cubicBezTo>
                  <a:cubicBezTo>
                    <a:pt x="492943" y="356719"/>
                    <a:pt x="492943" y="345955"/>
                    <a:pt x="490249" y="335191"/>
                  </a:cubicBezTo>
                  <a:cubicBezTo>
                    <a:pt x="487555" y="310971"/>
                    <a:pt x="468700" y="289443"/>
                    <a:pt x="441763" y="284061"/>
                  </a:cubicBezTo>
                  <a:cubicBezTo>
                    <a:pt x="429641" y="280024"/>
                    <a:pt x="417520" y="280024"/>
                    <a:pt x="406408" y="283388"/>
                  </a:cubicBezTo>
                  <a:close/>
                  <a:moveTo>
                    <a:pt x="24243" y="249077"/>
                  </a:moveTo>
                  <a:cubicBezTo>
                    <a:pt x="-2693" y="372866"/>
                    <a:pt x="86198" y="526256"/>
                    <a:pt x="237044" y="553167"/>
                  </a:cubicBezTo>
                  <a:cubicBezTo>
                    <a:pt x="234350" y="526256"/>
                    <a:pt x="237044" y="504728"/>
                    <a:pt x="263981" y="488581"/>
                  </a:cubicBezTo>
                  <a:cubicBezTo>
                    <a:pt x="288224" y="475126"/>
                    <a:pt x="296305" y="453597"/>
                    <a:pt x="282836" y="426687"/>
                  </a:cubicBezTo>
                  <a:cubicBezTo>
                    <a:pt x="269368" y="399776"/>
                    <a:pt x="247819" y="391703"/>
                    <a:pt x="220882" y="402467"/>
                  </a:cubicBezTo>
                  <a:cubicBezTo>
                    <a:pt x="210107" y="407849"/>
                    <a:pt x="199333" y="413232"/>
                    <a:pt x="188558" y="415923"/>
                  </a:cubicBezTo>
                  <a:cubicBezTo>
                    <a:pt x="137378" y="434760"/>
                    <a:pt x="99667" y="423996"/>
                    <a:pt x="70036" y="383630"/>
                  </a:cubicBezTo>
                  <a:cubicBezTo>
                    <a:pt x="56568" y="362102"/>
                    <a:pt x="45793" y="337882"/>
                    <a:pt x="37712" y="313662"/>
                  </a:cubicBezTo>
                  <a:cubicBezTo>
                    <a:pt x="32324" y="292134"/>
                    <a:pt x="26937" y="270606"/>
                    <a:pt x="24243" y="249077"/>
                  </a:cubicBezTo>
                  <a:close/>
                  <a:moveTo>
                    <a:pt x="460619" y="79541"/>
                  </a:moveTo>
                  <a:cubicBezTo>
                    <a:pt x="441763" y="87614"/>
                    <a:pt x="425601" y="98378"/>
                    <a:pt x="409439" y="98378"/>
                  </a:cubicBezTo>
                  <a:cubicBezTo>
                    <a:pt x="385196" y="101069"/>
                    <a:pt x="371728" y="111833"/>
                    <a:pt x="369034" y="133362"/>
                  </a:cubicBezTo>
                  <a:cubicBezTo>
                    <a:pt x="363647" y="154890"/>
                    <a:pt x="377115" y="179110"/>
                    <a:pt x="398664" y="184492"/>
                  </a:cubicBezTo>
                  <a:cubicBezTo>
                    <a:pt x="414826" y="189874"/>
                    <a:pt x="428295" y="192565"/>
                    <a:pt x="444457" y="192565"/>
                  </a:cubicBezTo>
                  <a:cubicBezTo>
                    <a:pt x="479474" y="189874"/>
                    <a:pt x="514492" y="189874"/>
                    <a:pt x="546816" y="211402"/>
                  </a:cubicBezTo>
                  <a:cubicBezTo>
                    <a:pt x="533348" y="160272"/>
                    <a:pt x="503717" y="111833"/>
                    <a:pt x="460619" y="79541"/>
                  </a:cubicBezTo>
                  <a:close/>
                  <a:moveTo>
                    <a:pt x="136892" y="49906"/>
                  </a:moveTo>
                  <a:cubicBezTo>
                    <a:pt x="125959" y="63341"/>
                    <a:pt x="117759" y="68715"/>
                    <a:pt x="117759" y="76776"/>
                  </a:cubicBezTo>
                  <a:cubicBezTo>
                    <a:pt x="117759" y="82150"/>
                    <a:pt x="128692" y="92898"/>
                    <a:pt x="134159" y="92898"/>
                  </a:cubicBezTo>
                  <a:cubicBezTo>
                    <a:pt x="142359" y="92898"/>
                    <a:pt x="150559" y="84837"/>
                    <a:pt x="153292" y="76776"/>
                  </a:cubicBezTo>
                  <a:cubicBezTo>
                    <a:pt x="153292" y="71402"/>
                    <a:pt x="145092" y="63341"/>
                    <a:pt x="136892" y="49906"/>
                  </a:cubicBezTo>
                  <a:close/>
                  <a:moveTo>
                    <a:pt x="134159" y="39158"/>
                  </a:moveTo>
                  <a:cubicBezTo>
                    <a:pt x="156025" y="39158"/>
                    <a:pt x="172425" y="55280"/>
                    <a:pt x="172425" y="74089"/>
                  </a:cubicBezTo>
                  <a:cubicBezTo>
                    <a:pt x="172425" y="74089"/>
                    <a:pt x="172425" y="76776"/>
                    <a:pt x="172425" y="76776"/>
                  </a:cubicBezTo>
                  <a:cubicBezTo>
                    <a:pt x="172425" y="95585"/>
                    <a:pt x="156025" y="114394"/>
                    <a:pt x="134159" y="114394"/>
                  </a:cubicBezTo>
                  <a:cubicBezTo>
                    <a:pt x="115025" y="114394"/>
                    <a:pt x="95892" y="98272"/>
                    <a:pt x="95892" y="79463"/>
                  </a:cubicBezTo>
                  <a:cubicBezTo>
                    <a:pt x="95892" y="57967"/>
                    <a:pt x="112292" y="39158"/>
                    <a:pt x="134159" y="39158"/>
                  </a:cubicBezTo>
                  <a:close/>
                  <a:moveTo>
                    <a:pt x="298998" y="20337"/>
                  </a:moveTo>
                  <a:cubicBezTo>
                    <a:pt x="293611" y="20337"/>
                    <a:pt x="285530" y="25719"/>
                    <a:pt x="282836" y="31101"/>
                  </a:cubicBezTo>
                  <a:cubicBezTo>
                    <a:pt x="263981" y="60703"/>
                    <a:pt x="266674" y="101069"/>
                    <a:pt x="290917" y="130671"/>
                  </a:cubicBezTo>
                  <a:cubicBezTo>
                    <a:pt x="317854" y="165654"/>
                    <a:pt x="317854" y="195256"/>
                    <a:pt x="282836" y="224858"/>
                  </a:cubicBezTo>
                  <a:cubicBezTo>
                    <a:pt x="258593" y="246386"/>
                    <a:pt x="226269" y="262532"/>
                    <a:pt x="196639" y="278679"/>
                  </a:cubicBezTo>
                  <a:cubicBezTo>
                    <a:pt x="183171" y="284061"/>
                    <a:pt x="169702" y="289443"/>
                    <a:pt x="175090" y="308280"/>
                  </a:cubicBezTo>
                  <a:cubicBezTo>
                    <a:pt x="175090" y="321736"/>
                    <a:pt x="191252" y="335191"/>
                    <a:pt x="207414" y="332500"/>
                  </a:cubicBezTo>
                  <a:cubicBezTo>
                    <a:pt x="228963" y="329809"/>
                    <a:pt x="253206" y="329809"/>
                    <a:pt x="274755" y="332500"/>
                  </a:cubicBezTo>
                  <a:cubicBezTo>
                    <a:pt x="315160" y="337882"/>
                    <a:pt x="323241" y="351337"/>
                    <a:pt x="323241" y="391703"/>
                  </a:cubicBezTo>
                  <a:cubicBezTo>
                    <a:pt x="325935" y="413232"/>
                    <a:pt x="328629" y="434760"/>
                    <a:pt x="334016" y="456289"/>
                  </a:cubicBezTo>
                  <a:cubicBezTo>
                    <a:pt x="369034" y="426687"/>
                    <a:pt x="369034" y="426687"/>
                    <a:pt x="352872" y="394394"/>
                  </a:cubicBezTo>
                  <a:cubicBezTo>
                    <a:pt x="350178" y="386321"/>
                    <a:pt x="347484" y="380939"/>
                    <a:pt x="344791" y="375557"/>
                  </a:cubicBezTo>
                  <a:cubicBezTo>
                    <a:pt x="328629" y="332500"/>
                    <a:pt x="350178" y="284061"/>
                    <a:pt x="390583" y="267915"/>
                  </a:cubicBezTo>
                  <a:cubicBezTo>
                    <a:pt x="433682" y="251768"/>
                    <a:pt x="482168" y="267915"/>
                    <a:pt x="503717" y="308280"/>
                  </a:cubicBezTo>
                  <a:cubicBezTo>
                    <a:pt x="517186" y="337882"/>
                    <a:pt x="511798" y="364793"/>
                    <a:pt x="501024" y="391703"/>
                  </a:cubicBezTo>
                  <a:lnTo>
                    <a:pt x="533348" y="407849"/>
                  </a:lnTo>
                  <a:cubicBezTo>
                    <a:pt x="552203" y="370175"/>
                    <a:pt x="562978" y="329809"/>
                    <a:pt x="562978" y="289443"/>
                  </a:cubicBezTo>
                  <a:cubicBezTo>
                    <a:pt x="560284" y="251768"/>
                    <a:pt x="546816" y="227549"/>
                    <a:pt x="509105" y="216784"/>
                  </a:cubicBezTo>
                  <a:cubicBezTo>
                    <a:pt x="492943" y="211402"/>
                    <a:pt x="474087" y="214093"/>
                    <a:pt x="455231" y="211402"/>
                  </a:cubicBezTo>
                  <a:cubicBezTo>
                    <a:pt x="430988" y="211402"/>
                    <a:pt x="406745" y="206020"/>
                    <a:pt x="382502" y="197947"/>
                  </a:cubicBezTo>
                  <a:cubicBezTo>
                    <a:pt x="355566" y="187183"/>
                    <a:pt x="344791" y="154890"/>
                    <a:pt x="350178" y="125288"/>
                  </a:cubicBezTo>
                  <a:cubicBezTo>
                    <a:pt x="358259" y="95687"/>
                    <a:pt x="371728" y="84923"/>
                    <a:pt x="406745" y="79541"/>
                  </a:cubicBezTo>
                  <a:cubicBezTo>
                    <a:pt x="417520" y="76849"/>
                    <a:pt x="430988" y="71467"/>
                    <a:pt x="441763" y="66085"/>
                  </a:cubicBezTo>
                  <a:cubicBezTo>
                    <a:pt x="401358" y="36483"/>
                    <a:pt x="350178" y="20337"/>
                    <a:pt x="298998" y="20337"/>
                  </a:cubicBezTo>
                  <a:close/>
                  <a:moveTo>
                    <a:pt x="263981" y="20337"/>
                  </a:moveTo>
                  <a:cubicBezTo>
                    <a:pt x="204720" y="33792"/>
                    <a:pt x="204720" y="33792"/>
                    <a:pt x="204720" y="33792"/>
                  </a:cubicBezTo>
                  <a:cubicBezTo>
                    <a:pt x="226269" y="60703"/>
                    <a:pt x="228963" y="101069"/>
                    <a:pt x="210107" y="130671"/>
                  </a:cubicBezTo>
                  <a:cubicBezTo>
                    <a:pt x="191252" y="162963"/>
                    <a:pt x="172396" y="195256"/>
                    <a:pt x="150846" y="227549"/>
                  </a:cubicBezTo>
                  <a:cubicBezTo>
                    <a:pt x="137378" y="246386"/>
                    <a:pt x="131991" y="246386"/>
                    <a:pt x="118522" y="227549"/>
                  </a:cubicBezTo>
                  <a:cubicBezTo>
                    <a:pt x="99667" y="200638"/>
                    <a:pt x="83504" y="171036"/>
                    <a:pt x="64649" y="141435"/>
                  </a:cubicBezTo>
                  <a:cubicBezTo>
                    <a:pt x="56568" y="154890"/>
                    <a:pt x="48487" y="162963"/>
                    <a:pt x="48487" y="173728"/>
                  </a:cubicBezTo>
                  <a:cubicBezTo>
                    <a:pt x="40405" y="232931"/>
                    <a:pt x="40405" y="294825"/>
                    <a:pt x="70036" y="345955"/>
                  </a:cubicBezTo>
                  <a:cubicBezTo>
                    <a:pt x="105054" y="413232"/>
                    <a:pt x="137378" y="418614"/>
                    <a:pt x="193945" y="394394"/>
                  </a:cubicBezTo>
                  <a:cubicBezTo>
                    <a:pt x="199333" y="391703"/>
                    <a:pt x="204720" y="389012"/>
                    <a:pt x="210107" y="389012"/>
                  </a:cubicBezTo>
                  <a:cubicBezTo>
                    <a:pt x="250512" y="370175"/>
                    <a:pt x="280143" y="380939"/>
                    <a:pt x="298998" y="418614"/>
                  </a:cubicBezTo>
                  <a:cubicBezTo>
                    <a:pt x="304386" y="423996"/>
                    <a:pt x="307079" y="429378"/>
                    <a:pt x="312467" y="434760"/>
                  </a:cubicBezTo>
                  <a:cubicBezTo>
                    <a:pt x="309773" y="467053"/>
                    <a:pt x="301692" y="499345"/>
                    <a:pt x="266674" y="512801"/>
                  </a:cubicBezTo>
                  <a:cubicBezTo>
                    <a:pt x="258593" y="515492"/>
                    <a:pt x="255900" y="537020"/>
                    <a:pt x="258593" y="547785"/>
                  </a:cubicBezTo>
                  <a:cubicBezTo>
                    <a:pt x="258593" y="553167"/>
                    <a:pt x="274755" y="558549"/>
                    <a:pt x="282836" y="561240"/>
                  </a:cubicBezTo>
                  <a:cubicBezTo>
                    <a:pt x="301692" y="561240"/>
                    <a:pt x="320548" y="558549"/>
                    <a:pt x="339403" y="555858"/>
                  </a:cubicBezTo>
                  <a:cubicBezTo>
                    <a:pt x="417520" y="542402"/>
                    <a:pt x="484862" y="493963"/>
                    <a:pt x="525267" y="426687"/>
                  </a:cubicBezTo>
                  <a:cubicBezTo>
                    <a:pt x="492943" y="410541"/>
                    <a:pt x="492943" y="410541"/>
                    <a:pt x="492943" y="410541"/>
                  </a:cubicBezTo>
                  <a:cubicBezTo>
                    <a:pt x="474087" y="440142"/>
                    <a:pt x="457925" y="464362"/>
                    <a:pt x="439069" y="491272"/>
                  </a:cubicBezTo>
                  <a:cubicBezTo>
                    <a:pt x="430988" y="504728"/>
                    <a:pt x="420214" y="504728"/>
                    <a:pt x="412133" y="491272"/>
                  </a:cubicBezTo>
                  <a:cubicBezTo>
                    <a:pt x="401358" y="475126"/>
                    <a:pt x="390583" y="458980"/>
                    <a:pt x="377115" y="440142"/>
                  </a:cubicBezTo>
                  <a:cubicBezTo>
                    <a:pt x="369034" y="448215"/>
                    <a:pt x="363647" y="456289"/>
                    <a:pt x="358259" y="461671"/>
                  </a:cubicBezTo>
                  <a:cubicBezTo>
                    <a:pt x="344791" y="477817"/>
                    <a:pt x="328629" y="477817"/>
                    <a:pt x="317854" y="458980"/>
                  </a:cubicBezTo>
                  <a:cubicBezTo>
                    <a:pt x="315160" y="450906"/>
                    <a:pt x="312467" y="442833"/>
                    <a:pt x="312467" y="434760"/>
                  </a:cubicBezTo>
                  <a:cubicBezTo>
                    <a:pt x="309773" y="418614"/>
                    <a:pt x="307079" y="399776"/>
                    <a:pt x="304386" y="383630"/>
                  </a:cubicBezTo>
                  <a:cubicBezTo>
                    <a:pt x="304386" y="364793"/>
                    <a:pt x="296305" y="354028"/>
                    <a:pt x="280143" y="354028"/>
                  </a:cubicBezTo>
                  <a:cubicBezTo>
                    <a:pt x="258593" y="351337"/>
                    <a:pt x="237044" y="348646"/>
                    <a:pt x="215495" y="351337"/>
                  </a:cubicBezTo>
                  <a:cubicBezTo>
                    <a:pt x="185864" y="354028"/>
                    <a:pt x="164315" y="343264"/>
                    <a:pt x="156234" y="316354"/>
                  </a:cubicBezTo>
                  <a:cubicBezTo>
                    <a:pt x="148153" y="289443"/>
                    <a:pt x="158928" y="275988"/>
                    <a:pt x="191252" y="259841"/>
                  </a:cubicBezTo>
                  <a:cubicBezTo>
                    <a:pt x="218188" y="246386"/>
                    <a:pt x="247819" y="230240"/>
                    <a:pt x="272062" y="208711"/>
                  </a:cubicBezTo>
                  <a:cubicBezTo>
                    <a:pt x="296305" y="187183"/>
                    <a:pt x="296305" y="168345"/>
                    <a:pt x="274755" y="141435"/>
                  </a:cubicBezTo>
                  <a:cubicBezTo>
                    <a:pt x="247819" y="106451"/>
                    <a:pt x="242431" y="71467"/>
                    <a:pt x="261287" y="31101"/>
                  </a:cubicBezTo>
                  <a:cubicBezTo>
                    <a:pt x="261287" y="28410"/>
                    <a:pt x="263981" y="23028"/>
                    <a:pt x="263981" y="20337"/>
                  </a:cubicBezTo>
                  <a:close/>
                  <a:moveTo>
                    <a:pt x="133674" y="19328"/>
                  </a:moveTo>
                  <a:cubicBezTo>
                    <a:pt x="119196" y="19664"/>
                    <a:pt x="105054" y="24374"/>
                    <a:pt x="94279" y="33792"/>
                  </a:cubicBezTo>
                  <a:cubicBezTo>
                    <a:pt x="67342" y="52630"/>
                    <a:pt x="59261" y="84923"/>
                    <a:pt x="75423" y="114524"/>
                  </a:cubicBezTo>
                  <a:cubicBezTo>
                    <a:pt x="91585" y="146817"/>
                    <a:pt x="113135" y="179110"/>
                    <a:pt x="131991" y="214093"/>
                  </a:cubicBezTo>
                  <a:cubicBezTo>
                    <a:pt x="140072" y="214093"/>
                    <a:pt x="140072" y="214093"/>
                    <a:pt x="140072" y="214093"/>
                  </a:cubicBezTo>
                  <a:cubicBezTo>
                    <a:pt x="158928" y="179110"/>
                    <a:pt x="180477" y="146817"/>
                    <a:pt x="196639" y="111833"/>
                  </a:cubicBezTo>
                  <a:cubicBezTo>
                    <a:pt x="210107" y="82232"/>
                    <a:pt x="202026" y="49939"/>
                    <a:pt x="175090" y="31101"/>
                  </a:cubicBezTo>
                  <a:cubicBezTo>
                    <a:pt x="162968" y="23028"/>
                    <a:pt x="148153" y="18991"/>
                    <a:pt x="133674" y="19328"/>
                  </a:cubicBezTo>
                  <a:close/>
                  <a:moveTo>
                    <a:pt x="129592" y="196"/>
                  </a:moveTo>
                  <a:cubicBezTo>
                    <a:pt x="144618" y="-687"/>
                    <a:pt x="160275" y="2172"/>
                    <a:pt x="175090" y="9573"/>
                  </a:cubicBezTo>
                  <a:cubicBezTo>
                    <a:pt x="183171" y="14955"/>
                    <a:pt x="196639" y="14955"/>
                    <a:pt x="204720" y="12264"/>
                  </a:cubicBezTo>
                  <a:cubicBezTo>
                    <a:pt x="358259" y="-33484"/>
                    <a:pt x="519879" y="52630"/>
                    <a:pt x="568366" y="206020"/>
                  </a:cubicBezTo>
                  <a:cubicBezTo>
                    <a:pt x="573753" y="222167"/>
                    <a:pt x="576447" y="241004"/>
                    <a:pt x="579140" y="259841"/>
                  </a:cubicBezTo>
                  <a:cubicBezTo>
                    <a:pt x="595302" y="410541"/>
                    <a:pt x="490249" y="550476"/>
                    <a:pt x="339403" y="574695"/>
                  </a:cubicBezTo>
                  <a:cubicBezTo>
                    <a:pt x="323241" y="577386"/>
                    <a:pt x="307079" y="577386"/>
                    <a:pt x="290917" y="580077"/>
                  </a:cubicBezTo>
                  <a:cubicBezTo>
                    <a:pt x="129297" y="580077"/>
                    <a:pt x="0" y="448215"/>
                    <a:pt x="0" y="286752"/>
                  </a:cubicBezTo>
                  <a:cubicBezTo>
                    <a:pt x="0" y="246386"/>
                    <a:pt x="10775" y="208711"/>
                    <a:pt x="26937" y="171036"/>
                  </a:cubicBezTo>
                  <a:cubicBezTo>
                    <a:pt x="26937" y="165654"/>
                    <a:pt x="29631" y="162963"/>
                    <a:pt x="32324" y="157581"/>
                  </a:cubicBezTo>
                  <a:cubicBezTo>
                    <a:pt x="45793" y="138744"/>
                    <a:pt x="53874" y="114524"/>
                    <a:pt x="51180" y="87614"/>
                  </a:cubicBezTo>
                  <a:cubicBezTo>
                    <a:pt x="45120" y="39175"/>
                    <a:pt x="84514" y="2845"/>
                    <a:pt x="129592" y="1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anchor="ctr">
              <a:no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iṣḷidê"/>
            <p:cNvSpPr/>
            <p:nvPr/>
          </p:nvSpPr>
          <p:spPr bwMode="auto">
            <a:xfrm>
              <a:off x="5358349" y="3403205"/>
              <a:ext cx="400284" cy="399372"/>
            </a:xfrm>
            <a:custGeom>
              <a:avLst/>
              <a:gdLst>
                <a:gd name="connsiteX0" fmla="*/ 286118 w 569457"/>
                <a:gd name="connsiteY0" fmla="*/ 428065 h 568160"/>
                <a:gd name="connsiteX1" fmla="*/ 294457 w 569457"/>
                <a:gd name="connsiteY1" fmla="*/ 441685 h 568160"/>
                <a:gd name="connsiteX2" fmla="*/ 294457 w 569457"/>
                <a:gd name="connsiteY2" fmla="*/ 458030 h 568160"/>
                <a:gd name="connsiteX3" fmla="*/ 294457 w 569457"/>
                <a:gd name="connsiteY3" fmla="*/ 468926 h 568160"/>
                <a:gd name="connsiteX4" fmla="*/ 283338 w 569457"/>
                <a:gd name="connsiteY4" fmla="*/ 482546 h 568160"/>
                <a:gd name="connsiteX5" fmla="*/ 274999 w 569457"/>
                <a:gd name="connsiteY5" fmla="*/ 468926 h 568160"/>
                <a:gd name="connsiteX6" fmla="*/ 274999 w 569457"/>
                <a:gd name="connsiteY6" fmla="*/ 441685 h 568160"/>
                <a:gd name="connsiteX7" fmla="*/ 286118 w 569457"/>
                <a:gd name="connsiteY7" fmla="*/ 428065 h 568160"/>
                <a:gd name="connsiteX8" fmla="*/ 113502 w 569457"/>
                <a:gd name="connsiteY8" fmla="*/ 277594 h 568160"/>
                <a:gd name="connsiteX9" fmla="*/ 140094 w 569457"/>
                <a:gd name="connsiteY9" fmla="*/ 283107 h 568160"/>
                <a:gd name="connsiteX10" fmla="*/ 113502 w 569457"/>
                <a:gd name="connsiteY10" fmla="*/ 299646 h 568160"/>
                <a:gd name="connsiteX11" fmla="*/ 86910 w 569457"/>
                <a:gd name="connsiteY11" fmla="*/ 285863 h 568160"/>
                <a:gd name="connsiteX12" fmla="*/ 113502 w 569457"/>
                <a:gd name="connsiteY12" fmla="*/ 277594 h 568160"/>
                <a:gd name="connsiteX13" fmla="*/ 450637 w 569457"/>
                <a:gd name="connsiteY13" fmla="*/ 274999 h 568160"/>
                <a:gd name="connsiteX14" fmla="*/ 455955 w 569457"/>
                <a:gd name="connsiteY14" fmla="*/ 274999 h 568160"/>
                <a:gd name="connsiteX15" fmla="*/ 482547 w 569457"/>
                <a:gd name="connsiteY15" fmla="*/ 285953 h 568160"/>
                <a:gd name="connsiteX16" fmla="*/ 458614 w 569457"/>
                <a:gd name="connsiteY16" fmla="*/ 299646 h 568160"/>
                <a:gd name="connsiteX17" fmla="*/ 455955 w 569457"/>
                <a:gd name="connsiteY17" fmla="*/ 294169 h 568160"/>
                <a:gd name="connsiteX18" fmla="*/ 450637 w 569457"/>
                <a:gd name="connsiteY18" fmla="*/ 294169 h 568160"/>
                <a:gd name="connsiteX19" fmla="*/ 429363 w 569457"/>
                <a:gd name="connsiteY19" fmla="*/ 285953 h 568160"/>
                <a:gd name="connsiteX20" fmla="*/ 450637 w 569457"/>
                <a:gd name="connsiteY20" fmla="*/ 274999 h 568160"/>
                <a:gd name="connsiteX21" fmla="*/ 247696 w 569457"/>
                <a:gd name="connsiteY21" fmla="*/ 266433 h 568160"/>
                <a:gd name="connsiteX22" fmla="*/ 180319 w 569457"/>
                <a:gd name="connsiteY22" fmla="*/ 382200 h 568160"/>
                <a:gd name="connsiteX23" fmla="*/ 185709 w 569457"/>
                <a:gd name="connsiteY23" fmla="*/ 387584 h 568160"/>
                <a:gd name="connsiteX24" fmla="*/ 301598 w 569457"/>
                <a:gd name="connsiteY24" fmla="*/ 320278 h 568160"/>
                <a:gd name="connsiteX25" fmla="*/ 247696 w 569457"/>
                <a:gd name="connsiteY25" fmla="*/ 266433 h 568160"/>
                <a:gd name="connsiteX26" fmla="*/ 382451 w 569457"/>
                <a:gd name="connsiteY26" fmla="*/ 182974 h 568160"/>
                <a:gd name="connsiteX27" fmla="*/ 266562 w 569457"/>
                <a:gd name="connsiteY27" fmla="*/ 247588 h 568160"/>
                <a:gd name="connsiteX28" fmla="*/ 317769 w 569457"/>
                <a:gd name="connsiteY28" fmla="*/ 304125 h 568160"/>
                <a:gd name="connsiteX29" fmla="*/ 385146 w 569457"/>
                <a:gd name="connsiteY29" fmla="*/ 185666 h 568160"/>
                <a:gd name="connsiteX30" fmla="*/ 382451 w 569457"/>
                <a:gd name="connsiteY30" fmla="*/ 182974 h 568160"/>
                <a:gd name="connsiteX31" fmla="*/ 422877 w 569457"/>
                <a:gd name="connsiteY31" fmla="*/ 145283 h 568160"/>
                <a:gd name="connsiteX32" fmla="*/ 420182 w 569457"/>
                <a:gd name="connsiteY32" fmla="*/ 166821 h 568160"/>
                <a:gd name="connsiteX33" fmla="*/ 333939 w 569457"/>
                <a:gd name="connsiteY33" fmla="*/ 317586 h 568160"/>
                <a:gd name="connsiteX34" fmla="*/ 317769 w 569457"/>
                <a:gd name="connsiteY34" fmla="*/ 333739 h 568160"/>
                <a:gd name="connsiteX35" fmla="*/ 161453 w 569457"/>
                <a:gd name="connsiteY35" fmla="*/ 422583 h 568160"/>
                <a:gd name="connsiteX36" fmla="*/ 145283 w 569457"/>
                <a:gd name="connsiteY36" fmla="*/ 430660 h 568160"/>
                <a:gd name="connsiteX37" fmla="*/ 147978 w 569457"/>
                <a:gd name="connsiteY37" fmla="*/ 403737 h 568160"/>
                <a:gd name="connsiteX38" fmla="*/ 212660 w 569457"/>
                <a:gd name="connsiteY38" fmla="*/ 287971 h 568160"/>
                <a:gd name="connsiteX39" fmla="*/ 288123 w 569457"/>
                <a:gd name="connsiteY39" fmla="*/ 212589 h 568160"/>
                <a:gd name="connsiteX40" fmla="*/ 401317 w 569457"/>
                <a:gd name="connsiteY40" fmla="*/ 150667 h 568160"/>
                <a:gd name="connsiteX41" fmla="*/ 422877 w 569457"/>
                <a:gd name="connsiteY41" fmla="*/ 145283 h 568160"/>
                <a:gd name="connsiteX42" fmla="*/ 286118 w 569457"/>
                <a:gd name="connsiteY42" fmla="*/ 89504 h 568160"/>
                <a:gd name="connsiteX43" fmla="*/ 294457 w 569457"/>
                <a:gd name="connsiteY43" fmla="*/ 102800 h 568160"/>
                <a:gd name="connsiteX44" fmla="*/ 294457 w 569457"/>
                <a:gd name="connsiteY44" fmla="*/ 126733 h 568160"/>
                <a:gd name="connsiteX45" fmla="*/ 283338 w 569457"/>
                <a:gd name="connsiteY45" fmla="*/ 142688 h 568160"/>
                <a:gd name="connsiteX46" fmla="*/ 274999 w 569457"/>
                <a:gd name="connsiteY46" fmla="*/ 129392 h 568160"/>
                <a:gd name="connsiteX47" fmla="*/ 274999 w 569457"/>
                <a:gd name="connsiteY47" fmla="*/ 113437 h 568160"/>
                <a:gd name="connsiteX48" fmla="*/ 274999 w 569457"/>
                <a:gd name="connsiteY48" fmla="*/ 102800 h 568160"/>
                <a:gd name="connsiteX49" fmla="*/ 286118 w 569457"/>
                <a:gd name="connsiteY49" fmla="*/ 89504 h 568160"/>
                <a:gd name="connsiteX50" fmla="*/ 285429 w 569457"/>
                <a:gd name="connsiteY50" fmla="*/ 68123 h 568160"/>
                <a:gd name="connsiteX51" fmla="*/ 66882 w 569457"/>
                <a:gd name="connsiteY51" fmla="*/ 286025 h 568160"/>
                <a:gd name="connsiteX52" fmla="*/ 282731 w 569457"/>
                <a:gd name="connsiteY52" fmla="*/ 501238 h 568160"/>
                <a:gd name="connsiteX53" fmla="*/ 285429 w 569457"/>
                <a:gd name="connsiteY53" fmla="*/ 501238 h 568160"/>
                <a:gd name="connsiteX54" fmla="*/ 501277 w 569457"/>
                <a:gd name="connsiteY54" fmla="*/ 286025 h 568160"/>
                <a:gd name="connsiteX55" fmla="*/ 285429 w 569457"/>
                <a:gd name="connsiteY55" fmla="*/ 68123 h 568160"/>
                <a:gd name="connsiteX56" fmla="*/ 282731 w 569457"/>
                <a:gd name="connsiteY56" fmla="*/ 49292 h 568160"/>
                <a:gd name="connsiteX57" fmla="*/ 285429 w 569457"/>
                <a:gd name="connsiteY57" fmla="*/ 49292 h 568160"/>
                <a:gd name="connsiteX58" fmla="*/ 520164 w 569457"/>
                <a:gd name="connsiteY58" fmla="*/ 286025 h 568160"/>
                <a:gd name="connsiteX59" fmla="*/ 282731 w 569457"/>
                <a:gd name="connsiteY59" fmla="*/ 520069 h 568160"/>
                <a:gd name="connsiteX60" fmla="*/ 47995 w 569457"/>
                <a:gd name="connsiteY60" fmla="*/ 286025 h 568160"/>
                <a:gd name="connsiteX61" fmla="*/ 282731 w 569457"/>
                <a:gd name="connsiteY61" fmla="*/ 49292 h 568160"/>
                <a:gd name="connsiteX62" fmla="*/ 286078 w 569457"/>
                <a:gd name="connsiteY62" fmla="*/ 18849 h 568160"/>
                <a:gd name="connsiteX63" fmla="*/ 18892 w 569457"/>
                <a:gd name="connsiteY63" fmla="*/ 285426 h 568160"/>
                <a:gd name="connsiteX64" fmla="*/ 283379 w 569457"/>
                <a:gd name="connsiteY64" fmla="*/ 549311 h 568160"/>
                <a:gd name="connsiteX65" fmla="*/ 550565 w 569457"/>
                <a:gd name="connsiteY65" fmla="*/ 285426 h 568160"/>
                <a:gd name="connsiteX66" fmla="*/ 286078 w 569457"/>
                <a:gd name="connsiteY66" fmla="*/ 18849 h 568160"/>
                <a:gd name="connsiteX67" fmla="*/ 283379 w 569457"/>
                <a:gd name="connsiteY67" fmla="*/ 0 h 568160"/>
                <a:gd name="connsiteX68" fmla="*/ 569457 w 569457"/>
                <a:gd name="connsiteY68" fmla="*/ 282734 h 568160"/>
                <a:gd name="connsiteX69" fmla="*/ 569457 w 569457"/>
                <a:gd name="connsiteY69" fmla="*/ 285426 h 568160"/>
                <a:gd name="connsiteX70" fmla="*/ 286078 w 569457"/>
                <a:gd name="connsiteY70" fmla="*/ 568160 h 568160"/>
                <a:gd name="connsiteX71" fmla="*/ 0 w 569457"/>
                <a:gd name="connsiteY71" fmla="*/ 285426 h 568160"/>
                <a:gd name="connsiteX72" fmla="*/ 283379 w 569457"/>
                <a:gd name="connsiteY72" fmla="*/ 0 h 56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569457" h="568160">
                  <a:moveTo>
                    <a:pt x="286118" y="428065"/>
                  </a:moveTo>
                  <a:cubicBezTo>
                    <a:pt x="288898" y="430789"/>
                    <a:pt x="291678" y="436237"/>
                    <a:pt x="294457" y="441685"/>
                  </a:cubicBezTo>
                  <a:cubicBezTo>
                    <a:pt x="294457" y="447134"/>
                    <a:pt x="294457" y="452582"/>
                    <a:pt x="294457" y="458030"/>
                  </a:cubicBezTo>
                  <a:cubicBezTo>
                    <a:pt x="294457" y="460754"/>
                    <a:pt x="294457" y="463478"/>
                    <a:pt x="294457" y="468926"/>
                  </a:cubicBezTo>
                  <a:cubicBezTo>
                    <a:pt x="291678" y="474374"/>
                    <a:pt x="288898" y="477098"/>
                    <a:pt x="283338" y="482546"/>
                  </a:cubicBezTo>
                  <a:cubicBezTo>
                    <a:pt x="280559" y="477098"/>
                    <a:pt x="274999" y="474374"/>
                    <a:pt x="274999" y="468926"/>
                  </a:cubicBezTo>
                  <a:cubicBezTo>
                    <a:pt x="274999" y="460754"/>
                    <a:pt x="274999" y="449858"/>
                    <a:pt x="274999" y="441685"/>
                  </a:cubicBezTo>
                  <a:cubicBezTo>
                    <a:pt x="277779" y="436237"/>
                    <a:pt x="280559" y="433513"/>
                    <a:pt x="286118" y="428065"/>
                  </a:cubicBezTo>
                  <a:close/>
                  <a:moveTo>
                    <a:pt x="113502" y="277594"/>
                  </a:moveTo>
                  <a:cubicBezTo>
                    <a:pt x="124139" y="277594"/>
                    <a:pt x="132116" y="280350"/>
                    <a:pt x="140094" y="283107"/>
                  </a:cubicBezTo>
                  <a:lnTo>
                    <a:pt x="113502" y="299646"/>
                  </a:lnTo>
                  <a:cubicBezTo>
                    <a:pt x="86910" y="285863"/>
                    <a:pt x="86910" y="285863"/>
                    <a:pt x="86910" y="285863"/>
                  </a:cubicBezTo>
                  <a:cubicBezTo>
                    <a:pt x="94887" y="280350"/>
                    <a:pt x="105524" y="277594"/>
                    <a:pt x="113502" y="277594"/>
                  </a:cubicBezTo>
                  <a:close/>
                  <a:moveTo>
                    <a:pt x="450637" y="274999"/>
                  </a:moveTo>
                  <a:cubicBezTo>
                    <a:pt x="453296" y="274999"/>
                    <a:pt x="453296" y="274999"/>
                    <a:pt x="455955" y="274999"/>
                  </a:cubicBezTo>
                  <a:cubicBezTo>
                    <a:pt x="482547" y="285953"/>
                    <a:pt x="482547" y="285953"/>
                    <a:pt x="482547" y="285953"/>
                  </a:cubicBezTo>
                  <a:cubicBezTo>
                    <a:pt x="458614" y="299646"/>
                    <a:pt x="458614" y="299646"/>
                    <a:pt x="458614" y="299646"/>
                  </a:cubicBezTo>
                  <a:lnTo>
                    <a:pt x="455955" y="294169"/>
                  </a:lnTo>
                  <a:cubicBezTo>
                    <a:pt x="453296" y="294169"/>
                    <a:pt x="453296" y="294169"/>
                    <a:pt x="450637" y="294169"/>
                  </a:cubicBezTo>
                  <a:cubicBezTo>
                    <a:pt x="442659" y="291430"/>
                    <a:pt x="434682" y="288692"/>
                    <a:pt x="429363" y="285953"/>
                  </a:cubicBezTo>
                  <a:cubicBezTo>
                    <a:pt x="450637" y="274999"/>
                    <a:pt x="450637" y="274999"/>
                    <a:pt x="450637" y="274999"/>
                  </a:cubicBezTo>
                  <a:close/>
                  <a:moveTo>
                    <a:pt x="247696" y="266433"/>
                  </a:moveTo>
                  <a:cubicBezTo>
                    <a:pt x="226135" y="306817"/>
                    <a:pt x="204575" y="344508"/>
                    <a:pt x="180319" y="382200"/>
                  </a:cubicBezTo>
                  <a:cubicBezTo>
                    <a:pt x="185709" y="387584"/>
                    <a:pt x="185709" y="387584"/>
                    <a:pt x="185709" y="387584"/>
                  </a:cubicBezTo>
                  <a:cubicBezTo>
                    <a:pt x="301598" y="320278"/>
                    <a:pt x="301598" y="320278"/>
                    <a:pt x="301598" y="320278"/>
                  </a:cubicBezTo>
                  <a:cubicBezTo>
                    <a:pt x="282733" y="301433"/>
                    <a:pt x="266562" y="285279"/>
                    <a:pt x="247696" y="266433"/>
                  </a:cubicBezTo>
                  <a:close/>
                  <a:moveTo>
                    <a:pt x="382451" y="182974"/>
                  </a:moveTo>
                  <a:cubicBezTo>
                    <a:pt x="266562" y="247588"/>
                    <a:pt x="266562" y="247588"/>
                    <a:pt x="266562" y="247588"/>
                  </a:cubicBezTo>
                  <a:cubicBezTo>
                    <a:pt x="317769" y="304125"/>
                    <a:pt x="317769" y="304125"/>
                    <a:pt x="317769" y="304125"/>
                  </a:cubicBezTo>
                  <a:lnTo>
                    <a:pt x="385146" y="185666"/>
                  </a:lnTo>
                  <a:cubicBezTo>
                    <a:pt x="382451" y="182974"/>
                    <a:pt x="382451" y="182974"/>
                    <a:pt x="382451" y="182974"/>
                  </a:cubicBezTo>
                  <a:close/>
                  <a:moveTo>
                    <a:pt x="422877" y="145283"/>
                  </a:moveTo>
                  <a:cubicBezTo>
                    <a:pt x="422877" y="153360"/>
                    <a:pt x="420182" y="158744"/>
                    <a:pt x="420182" y="166821"/>
                  </a:cubicBezTo>
                  <a:cubicBezTo>
                    <a:pt x="390536" y="217973"/>
                    <a:pt x="360890" y="266433"/>
                    <a:pt x="333939" y="317586"/>
                  </a:cubicBezTo>
                  <a:cubicBezTo>
                    <a:pt x="328549" y="322970"/>
                    <a:pt x="323159" y="328355"/>
                    <a:pt x="317769" y="333739"/>
                  </a:cubicBezTo>
                  <a:cubicBezTo>
                    <a:pt x="266562" y="363354"/>
                    <a:pt x="215355" y="392968"/>
                    <a:pt x="161453" y="422583"/>
                  </a:cubicBezTo>
                  <a:cubicBezTo>
                    <a:pt x="158758" y="422583"/>
                    <a:pt x="156063" y="425275"/>
                    <a:pt x="145283" y="430660"/>
                  </a:cubicBezTo>
                  <a:cubicBezTo>
                    <a:pt x="145283" y="419891"/>
                    <a:pt x="145283" y="411814"/>
                    <a:pt x="147978" y="403737"/>
                  </a:cubicBezTo>
                  <a:cubicBezTo>
                    <a:pt x="169539" y="366046"/>
                    <a:pt x="193794" y="328355"/>
                    <a:pt x="212660" y="287971"/>
                  </a:cubicBezTo>
                  <a:cubicBezTo>
                    <a:pt x="228830" y="255665"/>
                    <a:pt x="255781" y="228742"/>
                    <a:pt x="288123" y="212589"/>
                  </a:cubicBezTo>
                  <a:cubicBezTo>
                    <a:pt x="328549" y="193743"/>
                    <a:pt x="363585" y="169513"/>
                    <a:pt x="401317" y="150667"/>
                  </a:cubicBezTo>
                  <a:cubicBezTo>
                    <a:pt x="409402" y="147975"/>
                    <a:pt x="414792" y="145283"/>
                    <a:pt x="422877" y="145283"/>
                  </a:cubicBezTo>
                  <a:close/>
                  <a:moveTo>
                    <a:pt x="286118" y="89504"/>
                  </a:moveTo>
                  <a:cubicBezTo>
                    <a:pt x="288898" y="92163"/>
                    <a:pt x="291678" y="97481"/>
                    <a:pt x="294457" y="102800"/>
                  </a:cubicBezTo>
                  <a:cubicBezTo>
                    <a:pt x="294457" y="110777"/>
                    <a:pt x="294457" y="118755"/>
                    <a:pt x="294457" y="126733"/>
                  </a:cubicBezTo>
                  <a:cubicBezTo>
                    <a:pt x="291678" y="132051"/>
                    <a:pt x="286118" y="137369"/>
                    <a:pt x="283338" y="142688"/>
                  </a:cubicBezTo>
                  <a:cubicBezTo>
                    <a:pt x="280559" y="137369"/>
                    <a:pt x="277779" y="132051"/>
                    <a:pt x="274999" y="129392"/>
                  </a:cubicBezTo>
                  <a:cubicBezTo>
                    <a:pt x="274999" y="124073"/>
                    <a:pt x="274999" y="118755"/>
                    <a:pt x="274999" y="113437"/>
                  </a:cubicBezTo>
                  <a:cubicBezTo>
                    <a:pt x="274999" y="110777"/>
                    <a:pt x="274999" y="105459"/>
                    <a:pt x="274999" y="102800"/>
                  </a:cubicBezTo>
                  <a:cubicBezTo>
                    <a:pt x="277779" y="97481"/>
                    <a:pt x="280559" y="92163"/>
                    <a:pt x="286118" y="89504"/>
                  </a:cubicBezTo>
                  <a:close/>
                  <a:moveTo>
                    <a:pt x="285429" y="68123"/>
                  </a:moveTo>
                  <a:cubicBezTo>
                    <a:pt x="164013" y="68123"/>
                    <a:pt x="66882" y="164968"/>
                    <a:pt x="66882" y="286025"/>
                  </a:cubicBezTo>
                  <a:cubicBezTo>
                    <a:pt x="66882" y="404392"/>
                    <a:pt x="164013" y="501238"/>
                    <a:pt x="282731" y="501238"/>
                  </a:cubicBezTo>
                  <a:cubicBezTo>
                    <a:pt x="282731" y="501238"/>
                    <a:pt x="285429" y="501238"/>
                    <a:pt x="285429" y="501238"/>
                  </a:cubicBezTo>
                  <a:cubicBezTo>
                    <a:pt x="404146" y="501238"/>
                    <a:pt x="501277" y="404392"/>
                    <a:pt x="501277" y="286025"/>
                  </a:cubicBezTo>
                  <a:cubicBezTo>
                    <a:pt x="501277" y="164968"/>
                    <a:pt x="404146" y="68123"/>
                    <a:pt x="285429" y="68123"/>
                  </a:cubicBezTo>
                  <a:close/>
                  <a:moveTo>
                    <a:pt x="282731" y="49292"/>
                  </a:moveTo>
                  <a:cubicBezTo>
                    <a:pt x="282731" y="49292"/>
                    <a:pt x="285429" y="49292"/>
                    <a:pt x="285429" y="49292"/>
                  </a:cubicBezTo>
                  <a:cubicBezTo>
                    <a:pt x="414938" y="49292"/>
                    <a:pt x="520164" y="156898"/>
                    <a:pt x="520164" y="286025"/>
                  </a:cubicBezTo>
                  <a:cubicBezTo>
                    <a:pt x="520164" y="417843"/>
                    <a:pt x="412240" y="522759"/>
                    <a:pt x="282731" y="520069"/>
                  </a:cubicBezTo>
                  <a:cubicBezTo>
                    <a:pt x="153221" y="520069"/>
                    <a:pt x="47995" y="415153"/>
                    <a:pt x="47995" y="286025"/>
                  </a:cubicBezTo>
                  <a:cubicBezTo>
                    <a:pt x="47995" y="154208"/>
                    <a:pt x="153221" y="49292"/>
                    <a:pt x="282731" y="49292"/>
                  </a:cubicBezTo>
                  <a:close/>
                  <a:moveTo>
                    <a:pt x="286078" y="18849"/>
                  </a:moveTo>
                  <a:cubicBezTo>
                    <a:pt x="137641" y="18849"/>
                    <a:pt x="18892" y="137328"/>
                    <a:pt x="18892" y="285426"/>
                  </a:cubicBezTo>
                  <a:cubicBezTo>
                    <a:pt x="18892" y="430832"/>
                    <a:pt x="137641" y="549311"/>
                    <a:pt x="283379" y="549311"/>
                  </a:cubicBezTo>
                  <a:cubicBezTo>
                    <a:pt x="431816" y="549311"/>
                    <a:pt x="550565" y="430832"/>
                    <a:pt x="550565" y="285426"/>
                  </a:cubicBezTo>
                  <a:cubicBezTo>
                    <a:pt x="550565" y="140020"/>
                    <a:pt x="431816" y="21541"/>
                    <a:pt x="286078" y="18849"/>
                  </a:cubicBezTo>
                  <a:close/>
                  <a:moveTo>
                    <a:pt x="283379" y="0"/>
                  </a:moveTo>
                  <a:cubicBezTo>
                    <a:pt x="439913" y="0"/>
                    <a:pt x="569457" y="126557"/>
                    <a:pt x="569457" y="282734"/>
                  </a:cubicBezTo>
                  <a:cubicBezTo>
                    <a:pt x="569457" y="285426"/>
                    <a:pt x="569457" y="285426"/>
                    <a:pt x="569457" y="285426"/>
                  </a:cubicBezTo>
                  <a:cubicBezTo>
                    <a:pt x="569457" y="441603"/>
                    <a:pt x="442611" y="568160"/>
                    <a:pt x="286078" y="568160"/>
                  </a:cubicBezTo>
                  <a:cubicBezTo>
                    <a:pt x="129544" y="568160"/>
                    <a:pt x="0" y="441603"/>
                    <a:pt x="0" y="285426"/>
                  </a:cubicBezTo>
                  <a:cubicBezTo>
                    <a:pt x="0" y="129250"/>
                    <a:pt x="126846" y="2693"/>
                    <a:pt x="2833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anchor="ctr">
              <a:no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5" name="îşlíďê">
            <a:extLst>
              <a:ext uri="{FF2B5EF4-FFF2-40B4-BE49-F238E27FC236}">
                <a16:creationId xmlns:a16="http://schemas.microsoft.com/office/drawing/2014/main" id="{D6C4DD7F-5DBB-479A-9B45-F5A8DE88757E}"/>
              </a:ext>
            </a:extLst>
          </p:cNvPr>
          <p:cNvSpPr/>
          <p:nvPr/>
        </p:nvSpPr>
        <p:spPr bwMode="auto">
          <a:xfrm>
            <a:off x="783773" y="1987538"/>
            <a:ext cx="2291997" cy="49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监控消耗趋势变化，及时调整备料策略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işḷíde">
            <a:extLst>
              <a:ext uri="{FF2B5EF4-FFF2-40B4-BE49-F238E27FC236}">
                <a16:creationId xmlns:a16="http://schemas.microsoft.com/office/drawing/2014/main" id="{2A9BADAE-142C-4ABB-AF06-D9E924161E43}"/>
              </a:ext>
            </a:extLst>
          </p:cNvPr>
          <p:cNvSpPr txBox="1"/>
          <p:nvPr/>
        </p:nvSpPr>
        <p:spPr bwMode="auto">
          <a:xfrm>
            <a:off x="938349" y="1616026"/>
            <a:ext cx="2137421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sz="1600" b="1" dirty="0">
                <a:solidFill>
                  <a:schemeClr val="accent1"/>
                </a:solidFill>
                <a:cs typeface="+mn-ea"/>
                <a:sym typeface="+mn-lt"/>
              </a:rPr>
              <a:t>物料月</a:t>
            </a:r>
            <a:r>
              <a:rPr lang="en-US" altLang="zh-CN" sz="1600" b="1" dirty="0">
                <a:solidFill>
                  <a:schemeClr val="accent1"/>
                </a:solidFill>
                <a:cs typeface="+mn-ea"/>
                <a:sym typeface="+mn-lt"/>
              </a:rPr>
              <a:t>/</a:t>
            </a:r>
            <a:r>
              <a:rPr lang="zh-CN" altLang="en-US" sz="1600" b="1" dirty="0">
                <a:solidFill>
                  <a:schemeClr val="accent1"/>
                </a:solidFill>
                <a:cs typeface="+mn-ea"/>
                <a:sym typeface="+mn-lt"/>
              </a:rPr>
              <a:t>周消耗统计</a:t>
            </a:r>
          </a:p>
        </p:txBody>
      </p:sp>
      <p:sp>
        <p:nvSpPr>
          <p:cNvPr id="7" name="îŝlîḓè">
            <a:extLst>
              <a:ext uri="{FF2B5EF4-FFF2-40B4-BE49-F238E27FC236}">
                <a16:creationId xmlns:a16="http://schemas.microsoft.com/office/drawing/2014/main" id="{D6C4DD7F-5DBB-479A-9B45-F5A8DE88757E}"/>
              </a:ext>
            </a:extLst>
          </p:cNvPr>
          <p:cNvSpPr/>
          <p:nvPr/>
        </p:nvSpPr>
        <p:spPr bwMode="auto">
          <a:xfrm>
            <a:off x="783773" y="3555848"/>
            <a:ext cx="2291997" cy="58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/>
          <a:p>
            <a:pPr algn="r" defTabSz="914377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参考品质不良率，了解不同机型、不同物料的返修率，作为备料参考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išļiḍè">
            <a:extLst>
              <a:ext uri="{FF2B5EF4-FFF2-40B4-BE49-F238E27FC236}">
                <a16:creationId xmlns:a16="http://schemas.microsoft.com/office/drawing/2014/main" id="{2A9BADAE-142C-4ABB-AF06-D9E924161E43}"/>
              </a:ext>
            </a:extLst>
          </p:cNvPr>
          <p:cNvSpPr txBox="1"/>
          <p:nvPr/>
        </p:nvSpPr>
        <p:spPr bwMode="auto">
          <a:xfrm>
            <a:off x="783773" y="3265151"/>
            <a:ext cx="2291997" cy="290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sz="1600" b="1" dirty="0">
                <a:solidFill>
                  <a:schemeClr val="accent1"/>
                </a:solidFill>
                <a:cs typeface="+mn-ea"/>
                <a:sym typeface="+mn-lt"/>
              </a:rPr>
              <a:t>品质不良预估率</a:t>
            </a:r>
          </a:p>
        </p:txBody>
      </p:sp>
      <p:sp>
        <p:nvSpPr>
          <p:cNvPr id="9" name="íṡḷíḋê">
            <a:extLst>
              <a:ext uri="{FF2B5EF4-FFF2-40B4-BE49-F238E27FC236}">
                <a16:creationId xmlns:a16="http://schemas.microsoft.com/office/drawing/2014/main" id="{D6C4DD7F-5DBB-479A-9B45-F5A8DE88757E}"/>
              </a:ext>
            </a:extLst>
          </p:cNvPr>
          <p:cNvSpPr/>
          <p:nvPr/>
        </p:nvSpPr>
        <p:spPr bwMode="auto">
          <a:xfrm>
            <a:off x="6011015" y="1987538"/>
            <a:ext cx="2291997" cy="58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/>
          <a:p>
            <a:pPr defTabSz="914377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收集汇整不同机型备料比率，借助过往经验，对总体备料情况做到心里有数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defTabSz="914377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可以作为新机型以及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LTB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备料参考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îṥḷïḍê">
            <a:extLst>
              <a:ext uri="{FF2B5EF4-FFF2-40B4-BE49-F238E27FC236}">
                <a16:creationId xmlns:a16="http://schemas.microsoft.com/office/drawing/2014/main" id="{2A9BADAE-142C-4ABB-AF06-D9E924161E43}"/>
              </a:ext>
            </a:extLst>
          </p:cNvPr>
          <p:cNvSpPr txBox="1"/>
          <p:nvPr/>
        </p:nvSpPr>
        <p:spPr bwMode="auto">
          <a:xfrm>
            <a:off x="6011015" y="1696841"/>
            <a:ext cx="2291997" cy="290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机型备料比例</a:t>
            </a:r>
          </a:p>
        </p:txBody>
      </p:sp>
      <p:sp>
        <p:nvSpPr>
          <p:cNvPr id="11" name="îšļíḍe">
            <a:extLst>
              <a:ext uri="{FF2B5EF4-FFF2-40B4-BE49-F238E27FC236}">
                <a16:creationId xmlns:a16="http://schemas.microsoft.com/office/drawing/2014/main" id="{D6C4DD7F-5DBB-479A-9B45-F5A8DE88757E}"/>
              </a:ext>
            </a:extLst>
          </p:cNvPr>
          <p:cNvSpPr/>
          <p:nvPr/>
        </p:nvSpPr>
        <p:spPr bwMode="auto">
          <a:xfrm>
            <a:off x="6011015" y="3555848"/>
            <a:ext cx="2291997" cy="58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/>
          <a:p>
            <a:pPr defTabSz="914377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了解哪些物料属于拆必换物料，哪些物料属于维修率极低的物料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ïŝļíḑe">
            <a:extLst>
              <a:ext uri="{FF2B5EF4-FFF2-40B4-BE49-F238E27FC236}">
                <a16:creationId xmlns:a16="http://schemas.microsoft.com/office/drawing/2014/main" id="{2A9BADAE-142C-4ABB-AF06-D9E924161E43}"/>
              </a:ext>
            </a:extLst>
          </p:cNvPr>
          <p:cNvSpPr txBox="1"/>
          <p:nvPr/>
        </p:nvSpPr>
        <p:spPr bwMode="auto">
          <a:xfrm>
            <a:off x="6011015" y="3265151"/>
            <a:ext cx="2291997" cy="290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服务手册</a:t>
            </a:r>
          </a:p>
        </p:txBody>
      </p:sp>
      <p:sp>
        <p:nvSpPr>
          <p:cNvPr id="13" name="íŝḻíḋe">
            <a:extLst>
              <a:ext uri="{FF2B5EF4-FFF2-40B4-BE49-F238E27FC236}">
                <a16:creationId xmlns:a16="http://schemas.microsoft.com/office/drawing/2014/main" id="{2A9BADAE-142C-4ABB-AF06-D9E924161E43}"/>
              </a:ext>
            </a:extLst>
          </p:cNvPr>
          <p:cNvSpPr txBox="1"/>
          <p:nvPr/>
        </p:nvSpPr>
        <p:spPr bwMode="auto">
          <a:xfrm>
            <a:off x="3389899" y="912604"/>
            <a:ext cx="2291997" cy="290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历史机型消耗分布</a:t>
            </a:r>
          </a:p>
        </p:txBody>
      </p:sp>
      <p:sp>
        <p:nvSpPr>
          <p:cNvPr id="14" name="iṥľïďé">
            <a:extLst>
              <a:ext uri="{FF2B5EF4-FFF2-40B4-BE49-F238E27FC236}">
                <a16:creationId xmlns:a16="http://schemas.microsoft.com/office/drawing/2014/main" id="{D6C4DD7F-5DBB-479A-9B45-F5A8DE88757E}"/>
              </a:ext>
            </a:extLst>
          </p:cNvPr>
          <p:cNvSpPr/>
          <p:nvPr/>
        </p:nvSpPr>
        <p:spPr bwMode="auto">
          <a:xfrm>
            <a:off x="3389899" y="1225926"/>
            <a:ext cx="2291997" cy="33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/>
          <a:p>
            <a:pPr algn="ctr" defTabSz="914377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历史规律的参考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27120" y="201377"/>
            <a:ext cx="8689760" cy="369332"/>
            <a:chOff x="227120" y="201377"/>
            <a:chExt cx="8689760" cy="369332"/>
          </a:xfrm>
        </p:grpSpPr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C24D74D0-A363-4A3F-BB67-7F74CC6E70E0}"/>
                </a:ext>
              </a:extLst>
            </p:cNvPr>
            <p:cNvSpPr txBox="1"/>
            <p:nvPr/>
          </p:nvSpPr>
          <p:spPr>
            <a:xfrm>
              <a:off x="227120" y="201377"/>
              <a:ext cx="8689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1" lang="zh-CN" altLang="en-US" dirty="0">
                  <a:cs typeface="+mn-ea"/>
                  <a:sym typeface="+mn-lt"/>
                </a:rPr>
                <a:t>      </a:t>
              </a:r>
              <a:r>
                <a:rPr kumimoji="1" lang="zh-CN" altLang="en-US" b="1" dirty="0">
                  <a:solidFill>
                    <a:srgbClr val="046A38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rPr>
                <a:t>备料参考数据</a:t>
              </a:r>
              <a:endParaRPr kumimoji="1" lang="en-US" altLang="zh-CN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47" name="燕尾形 3">
              <a:extLst>
                <a:ext uri="{FF2B5EF4-FFF2-40B4-BE49-F238E27FC236}">
                  <a16:creationId xmlns:a16="http://schemas.microsoft.com/office/drawing/2014/main" id="{B875ADBF-97A9-4F78-A56F-3F7B4EA31C81}"/>
                </a:ext>
              </a:extLst>
            </p:cNvPr>
            <p:cNvSpPr/>
            <p:nvPr/>
          </p:nvSpPr>
          <p:spPr>
            <a:xfrm>
              <a:off x="486634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燕尾形 47">
              <a:extLst>
                <a:ext uri="{FF2B5EF4-FFF2-40B4-BE49-F238E27FC236}">
                  <a16:creationId xmlns:a16="http://schemas.microsoft.com/office/drawing/2014/main" id="{85051412-3DC6-49A2-9EBD-94F1DCECC2FA}"/>
                </a:ext>
              </a:extLst>
            </p:cNvPr>
            <p:cNvSpPr/>
            <p:nvPr/>
          </p:nvSpPr>
          <p:spPr>
            <a:xfrm>
              <a:off x="305659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353641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ïšļiďe"/>
          <p:cNvSpPr/>
          <p:nvPr/>
        </p:nvSpPr>
        <p:spPr bwMode="auto">
          <a:xfrm>
            <a:off x="3177303" y="3170694"/>
            <a:ext cx="606352" cy="603617"/>
          </a:xfrm>
          <a:prstGeom prst="ellipse">
            <a:avLst/>
          </a:prstGeom>
          <a:solidFill>
            <a:schemeClr val="bg1">
              <a:lumMod val="50000"/>
            </a:schemeClr>
          </a:solidFill>
          <a:ln w="22225"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40218" y="1613325"/>
            <a:ext cx="2654274" cy="2976144"/>
            <a:chOff x="3240218" y="1613325"/>
            <a:chExt cx="2654274" cy="2976144"/>
          </a:xfrm>
        </p:grpSpPr>
        <p:sp>
          <p:nvSpPr>
            <p:cNvPr id="15" name="ïṩļïḓé"/>
            <p:cNvSpPr/>
            <p:nvPr/>
          </p:nvSpPr>
          <p:spPr bwMode="auto">
            <a:xfrm>
              <a:off x="3863895" y="4305896"/>
              <a:ext cx="1582899" cy="283573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íṡļíḍe"/>
            <p:cNvSpPr/>
            <p:nvPr/>
          </p:nvSpPr>
          <p:spPr bwMode="auto">
            <a:xfrm>
              <a:off x="3363312" y="1842190"/>
              <a:ext cx="2292286" cy="2187430"/>
            </a:xfrm>
            <a:custGeom>
              <a:avLst/>
              <a:gdLst>
                <a:gd name="T0" fmla="*/ 1200 w 1209"/>
                <a:gd name="T1" fmla="*/ 577 h 1156"/>
                <a:gd name="T2" fmla="*/ 1128 w 1209"/>
                <a:gd name="T3" fmla="*/ 336 h 1156"/>
                <a:gd name="T4" fmla="*/ 963 w 1209"/>
                <a:gd name="T5" fmla="*/ 93 h 1156"/>
                <a:gd name="T6" fmla="*/ 622 w 1209"/>
                <a:gd name="T7" fmla="*/ 18 h 1156"/>
                <a:gd name="T8" fmla="*/ 287 w 1209"/>
                <a:gd name="T9" fmla="*/ 143 h 1156"/>
                <a:gd name="T10" fmla="*/ 106 w 1209"/>
                <a:gd name="T11" fmla="*/ 253 h 1156"/>
                <a:gd name="T12" fmla="*/ 22 w 1209"/>
                <a:gd name="T13" fmla="*/ 353 h 1156"/>
                <a:gd name="T14" fmla="*/ 7 w 1209"/>
                <a:gd name="T15" fmla="*/ 466 h 1156"/>
                <a:gd name="T16" fmla="*/ 1 w 1209"/>
                <a:gd name="T17" fmla="*/ 867 h 1156"/>
                <a:gd name="T18" fmla="*/ 8 w 1209"/>
                <a:gd name="T19" fmla="*/ 932 h 1156"/>
                <a:gd name="T20" fmla="*/ 64 w 1209"/>
                <a:gd name="T21" fmla="*/ 999 h 1156"/>
                <a:gd name="T22" fmla="*/ 216 w 1209"/>
                <a:gd name="T23" fmla="*/ 1087 h 1156"/>
                <a:gd name="T24" fmla="*/ 403 w 1209"/>
                <a:gd name="T25" fmla="*/ 1067 h 1156"/>
                <a:gd name="T26" fmla="*/ 621 w 1209"/>
                <a:gd name="T27" fmla="*/ 1123 h 1156"/>
                <a:gd name="T28" fmla="*/ 900 w 1209"/>
                <a:gd name="T29" fmla="*/ 1139 h 1156"/>
                <a:gd name="T30" fmla="*/ 1080 w 1209"/>
                <a:gd name="T31" fmla="*/ 1055 h 1156"/>
                <a:gd name="T32" fmla="*/ 1142 w 1209"/>
                <a:gd name="T33" fmla="*/ 957 h 1156"/>
                <a:gd name="T34" fmla="*/ 1184 w 1209"/>
                <a:gd name="T35" fmla="*/ 803 h 1156"/>
                <a:gd name="T36" fmla="*/ 1208 w 1209"/>
                <a:gd name="T37" fmla="*/ 691 h 1156"/>
                <a:gd name="T38" fmla="*/ 1200 w 1209"/>
                <a:gd name="T39" fmla="*/ 577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09" h="1156">
                  <a:moveTo>
                    <a:pt x="1200" y="577"/>
                  </a:moveTo>
                  <a:cubicBezTo>
                    <a:pt x="1202" y="493"/>
                    <a:pt x="1165" y="412"/>
                    <a:pt x="1128" y="336"/>
                  </a:cubicBezTo>
                  <a:cubicBezTo>
                    <a:pt x="1086" y="247"/>
                    <a:pt x="1040" y="155"/>
                    <a:pt x="963" y="93"/>
                  </a:cubicBezTo>
                  <a:cubicBezTo>
                    <a:pt x="870" y="19"/>
                    <a:pt x="741" y="0"/>
                    <a:pt x="622" y="18"/>
                  </a:cubicBezTo>
                  <a:cubicBezTo>
                    <a:pt x="504" y="36"/>
                    <a:pt x="394" y="88"/>
                    <a:pt x="287" y="143"/>
                  </a:cubicBezTo>
                  <a:cubicBezTo>
                    <a:pt x="225" y="175"/>
                    <a:pt x="162" y="209"/>
                    <a:pt x="106" y="253"/>
                  </a:cubicBezTo>
                  <a:cubicBezTo>
                    <a:pt x="72" y="280"/>
                    <a:pt x="39" y="312"/>
                    <a:pt x="22" y="353"/>
                  </a:cubicBezTo>
                  <a:cubicBezTo>
                    <a:pt x="8" y="388"/>
                    <a:pt x="7" y="428"/>
                    <a:pt x="7" y="466"/>
                  </a:cubicBezTo>
                  <a:cubicBezTo>
                    <a:pt x="1" y="867"/>
                    <a:pt x="1" y="867"/>
                    <a:pt x="1" y="867"/>
                  </a:cubicBezTo>
                  <a:cubicBezTo>
                    <a:pt x="1" y="889"/>
                    <a:pt x="0" y="912"/>
                    <a:pt x="8" y="932"/>
                  </a:cubicBezTo>
                  <a:cubicBezTo>
                    <a:pt x="18" y="960"/>
                    <a:pt x="41" y="980"/>
                    <a:pt x="64" y="999"/>
                  </a:cubicBezTo>
                  <a:cubicBezTo>
                    <a:pt x="109" y="1038"/>
                    <a:pt x="158" y="1078"/>
                    <a:pt x="216" y="1087"/>
                  </a:cubicBezTo>
                  <a:cubicBezTo>
                    <a:pt x="279" y="1096"/>
                    <a:pt x="340" y="1069"/>
                    <a:pt x="403" y="1067"/>
                  </a:cubicBezTo>
                  <a:cubicBezTo>
                    <a:pt x="478" y="1065"/>
                    <a:pt x="549" y="1101"/>
                    <a:pt x="621" y="1123"/>
                  </a:cubicBezTo>
                  <a:cubicBezTo>
                    <a:pt x="711" y="1150"/>
                    <a:pt x="807" y="1156"/>
                    <a:pt x="900" y="1139"/>
                  </a:cubicBezTo>
                  <a:cubicBezTo>
                    <a:pt x="967" y="1128"/>
                    <a:pt x="1033" y="1103"/>
                    <a:pt x="1080" y="1055"/>
                  </a:cubicBezTo>
                  <a:cubicBezTo>
                    <a:pt x="1107" y="1027"/>
                    <a:pt x="1127" y="993"/>
                    <a:pt x="1142" y="957"/>
                  </a:cubicBezTo>
                  <a:cubicBezTo>
                    <a:pt x="1163" y="908"/>
                    <a:pt x="1177" y="856"/>
                    <a:pt x="1184" y="803"/>
                  </a:cubicBezTo>
                  <a:cubicBezTo>
                    <a:pt x="1188" y="766"/>
                    <a:pt x="1207" y="727"/>
                    <a:pt x="1208" y="691"/>
                  </a:cubicBezTo>
                  <a:cubicBezTo>
                    <a:pt x="1209" y="654"/>
                    <a:pt x="1199" y="616"/>
                    <a:pt x="1200" y="577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iṡlïďe"/>
            <p:cNvSpPr/>
            <p:nvPr/>
          </p:nvSpPr>
          <p:spPr bwMode="auto">
            <a:xfrm>
              <a:off x="4153850" y="2850649"/>
              <a:ext cx="479611" cy="475052"/>
            </a:xfrm>
            <a:custGeom>
              <a:avLst/>
              <a:gdLst>
                <a:gd name="T0" fmla="*/ 111 w 253"/>
                <a:gd name="T1" fmla="*/ 171 h 251"/>
                <a:gd name="T2" fmla="*/ 62 w 253"/>
                <a:gd name="T3" fmla="*/ 133 h 251"/>
                <a:gd name="T4" fmla="*/ 40 w 253"/>
                <a:gd name="T5" fmla="*/ 124 h 251"/>
                <a:gd name="T6" fmla="*/ 1 w 253"/>
                <a:gd name="T7" fmla="*/ 153 h 251"/>
                <a:gd name="T8" fmla="*/ 4 w 253"/>
                <a:gd name="T9" fmla="*/ 171 h 251"/>
                <a:gd name="T10" fmla="*/ 23 w 253"/>
                <a:gd name="T11" fmla="*/ 194 h 251"/>
                <a:gd name="T12" fmla="*/ 110 w 253"/>
                <a:gd name="T13" fmla="*/ 246 h 251"/>
                <a:gd name="T14" fmla="*/ 127 w 253"/>
                <a:gd name="T15" fmla="*/ 251 h 251"/>
                <a:gd name="T16" fmla="*/ 153 w 253"/>
                <a:gd name="T17" fmla="*/ 239 h 251"/>
                <a:gd name="T18" fmla="*/ 202 w 253"/>
                <a:gd name="T19" fmla="*/ 176 h 251"/>
                <a:gd name="T20" fmla="*/ 229 w 253"/>
                <a:gd name="T21" fmla="*/ 121 h 251"/>
                <a:gd name="T22" fmla="*/ 235 w 253"/>
                <a:gd name="T23" fmla="*/ 87 h 251"/>
                <a:gd name="T24" fmla="*/ 242 w 253"/>
                <a:gd name="T25" fmla="*/ 55 h 251"/>
                <a:gd name="T26" fmla="*/ 252 w 253"/>
                <a:gd name="T27" fmla="*/ 21 h 251"/>
                <a:gd name="T28" fmla="*/ 214 w 253"/>
                <a:gd name="T29" fmla="*/ 28 h 251"/>
                <a:gd name="T30" fmla="*/ 139 w 253"/>
                <a:gd name="T31" fmla="*/ 112 h 251"/>
                <a:gd name="T32" fmla="*/ 111 w 253"/>
                <a:gd name="T33" fmla="*/ 17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51">
                  <a:moveTo>
                    <a:pt x="111" y="171"/>
                  </a:moveTo>
                  <a:cubicBezTo>
                    <a:pt x="97" y="156"/>
                    <a:pt x="80" y="143"/>
                    <a:pt x="62" y="133"/>
                  </a:cubicBezTo>
                  <a:cubicBezTo>
                    <a:pt x="55" y="128"/>
                    <a:pt x="48" y="125"/>
                    <a:pt x="40" y="124"/>
                  </a:cubicBezTo>
                  <a:cubicBezTo>
                    <a:pt x="21" y="121"/>
                    <a:pt x="4" y="135"/>
                    <a:pt x="1" y="153"/>
                  </a:cubicBezTo>
                  <a:cubicBezTo>
                    <a:pt x="0" y="160"/>
                    <a:pt x="1" y="166"/>
                    <a:pt x="4" y="171"/>
                  </a:cubicBezTo>
                  <a:cubicBezTo>
                    <a:pt x="8" y="180"/>
                    <a:pt x="15" y="188"/>
                    <a:pt x="23" y="194"/>
                  </a:cubicBezTo>
                  <a:cubicBezTo>
                    <a:pt x="49" y="216"/>
                    <a:pt x="78" y="233"/>
                    <a:pt x="110" y="246"/>
                  </a:cubicBezTo>
                  <a:cubicBezTo>
                    <a:pt x="115" y="249"/>
                    <a:pt x="121" y="250"/>
                    <a:pt x="127" y="251"/>
                  </a:cubicBezTo>
                  <a:cubicBezTo>
                    <a:pt x="137" y="251"/>
                    <a:pt x="145" y="245"/>
                    <a:pt x="153" y="239"/>
                  </a:cubicBezTo>
                  <a:cubicBezTo>
                    <a:pt x="173" y="222"/>
                    <a:pt x="189" y="199"/>
                    <a:pt x="202" y="176"/>
                  </a:cubicBezTo>
                  <a:cubicBezTo>
                    <a:pt x="213" y="159"/>
                    <a:pt x="223" y="141"/>
                    <a:pt x="229" y="121"/>
                  </a:cubicBezTo>
                  <a:cubicBezTo>
                    <a:pt x="232" y="110"/>
                    <a:pt x="233" y="99"/>
                    <a:pt x="235" y="87"/>
                  </a:cubicBezTo>
                  <a:cubicBezTo>
                    <a:pt x="237" y="76"/>
                    <a:pt x="240" y="66"/>
                    <a:pt x="242" y="55"/>
                  </a:cubicBezTo>
                  <a:cubicBezTo>
                    <a:pt x="245" y="46"/>
                    <a:pt x="253" y="30"/>
                    <a:pt x="252" y="21"/>
                  </a:cubicBezTo>
                  <a:cubicBezTo>
                    <a:pt x="250" y="0"/>
                    <a:pt x="221" y="23"/>
                    <a:pt x="214" y="28"/>
                  </a:cubicBezTo>
                  <a:cubicBezTo>
                    <a:pt x="183" y="51"/>
                    <a:pt x="158" y="79"/>
                    <a:pt x="139" y="112"/>
                  </a:cubicBezTo>
                  <a:cubicBezTo>
                    <a:pt x="128" y="131"/>
                    <a:pt x="119" y="151"/>
                    <a:pt x="111" y="171"/>
                  </a:cubicBezTo>
                  <a:close/>
                </a:path>
              </a:pathLst>
            </a:custGeom>
            <a:solidFill>
              <a:srgbClr val="046A38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îśľiḑê"/>
            <p:cNvSpPr/>
            <p:nvPr/>
          </p:nvSpPr>
          <p:spPr bwMode="auto">
            <a:xfrm>
              <a:off x="4146377" y="2850649"/>
              <a:ext cx="479611" cy="475052"/>
            </a:xfrm>
            <a:custGeom>
              <a:avLst/>
              <a:gdLst>
                <a:gd name="T0" fmla="*/ 111 w 253"/>
                <a:gd name="T1" fmla="*/ 171 h 251"/>
                <a:gd name="T2" fmla="*/ 62 w 253"/>
                <a:gd name="T3" fmla="*/ 133 h 251"/>
                <a:gd name="T4" fmla="*/ 40 w 253"/>
                <a:gd name="T5" fmla="*/ 124 h 251"/>
                <a:gd name="T6" fmla="*/ 1 w 253"/>
                <a:gd name="T7" fmla="*/ 153 h 251"/>
                <a:gd name="T8" fmla="*/ 4 w 253"/>
                <a:gd name="T9" fmla="*/ 171 h 251"/>
                <a:gd name="T10" fmla="*/ 23 w 253"/>
                <a:gd name="T11" fmla="*/ 194 h 251"/>
                <a:gd name="T12" fmla="*/ 110 w 253"/>
                <a:gd name="T13" fmla="*/ 246 h 251"/>
                <a:gd name="T14" fmla="*/ 127 w 253"/>
                <a:gd name="T15" fmla="*/ 251 h 251"/>
                <a:gd name="T16" fmla="*/ 153 w 253"/>
                <a:gd name="T17" fmla="*/ 239 h 251"/>
                <a:gd name="T18" fmla="*/ 202 w 253"/>
                <a:gd name="T19" fmla="*/ 176 h 251"/>
                <a:gd name="T20" fmla="*/ 229 w 253"/>
                <a:gd name="T21" fmla="*/ 121 h 251"/>
                <a:gd name="T22" fmla="*/ 235 w 253"/>
                <a:gd name="T23" fmla="*/ 87 h 251"/>
                <a:gd name="T24" fmla="*/ 242 w 253"/>
                <a:gd name="T25" fmla="*/ 55 h 251"/>
                <a:gd name="T26" fmla="*/ 252 w 253"/>
                <a:gd name="T27" fmla="*/ 21 h 251"/>
                <a:gd name="T28" fmla="*/ 214 w 253"/>
                <a:gd name="T29" fmla="*/ 28 h 251"/>
                <a:gd name="T30" fmla="*/ 139 w 253"/>
                <a:gd name="T31" fmla="*/ 112 h 251"/>
                <a:gd name="T32" fmla="*/ 111 w 253"/>
                <a:gd name="T33" fmla="*/ 17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51">
                  <a:moveTo>
                    <a:pt x="111" y="171"/>
                  </a:moveTo>
                  <a:cubicBezTo>
                    <a:pt x="97" y="156"/>
                    <a:pt x="80" y="143"/>
                    <a:pt x="62" y="133"/>
                  </a:cubicBezTo>
                  <a:cubicBezTo>
                    <a:pt x="55" y="128"/>
                    <a:pt x="48" y="125"/>
                    <a:pt x="40" y="124"/>
                  </a:cubicBezTo>
                  <a:cubicBezTo>
                    <a:pt x="21" y="121"/>
                    <a:pt x="4" y="135"/>
                    <a:pt x="1" y="153"/>
                  </a:cubicBezTo>
                  <a:cubicBezTo>
                    <a:pt x="0" y="160"/>
                    <a:pt x="1" y="166"/>
                    <a:pt x="4" y="171"/>
                  </a:cubicBezTo>
                  <a:cubicBezTo>
                    <a:pt x="8" y="180"/>
                    <a:pt x="15" y="188"/>
                    <a:pt x="23" y="194"/>
                  </a:cubicBezTo>
                  <a:cubicBezTo>
                    <a:pt x="49" y="216"/>
                    <a:pt x="78" y="233"/>
                    <a:pt x="110" y="246"/>
                  </a:cubicBezTo>
                  <a:cubicBezTo>
                    <a:pt x="115" y="249"/>
                    <a:pt x="121" y="250"/>
                    <a:pt x="127" y="251"/>
                  </a:cubicBezTo>
                  <a:cubicBezTo>
                    <a:pt x="137" y="251"/>
                    <a:pt x="145" y="245"/>
                    <a:pt x="153" y="239"/>
                  </a:cubicBezTo>
                  <a:cubicBezTo>
                    <a:pt x="173" y="222"/>
                    <a:pt x="189" y="199"/>
                    <a:pt x="202" y="176"/>
                  </a:cubicBezTo>
                  <a:cubicBezTo>
                    <a:pt x="213" y="159"/>
                    <a:pt x="223" y="141"/>
                    <a:pt x="229" y="121"/>
                  </a:cubicBezTo>
                  <a:cubicBezTo>
                    <a:pt x="232" y="110"/>
                    <a:pt x="233" y="99"/>
                    <a:pt x="235" y="87"/>
                  </a:cubicBezTo>
                  <a:cubicBezTo>
                    <a:pt x="237" y="76"/>
                    <a:pt x="240" y="66"/>
                    <a:pt x="242" y="55"/>
                  </a:cubicBezTo>
                  <a:cubicBezTo>
                    <a:pt x="245" y="46"/>
                    <a:pt x="253" y="30"/>
                    <a:pt x="252" y="21"/>
                  </a:cubicBezTo>
                  <a:cubicBezTo>
                    <a:pt x="250" y="0"/>
                    <a:pt x="221" y="23"/>
                    <a:pt x="214" y="28"/>
                  </a:cubicBezTo>
                  <a:cubicBezTo>
                    <a:pt x="183" y="51"/>
                    <a:pt x="158" y="79"/>
                    <a:pt x="139" y="112"/>
                  </a:cubicBezTo>
                  <a:cubicBezTo>
                    <a:pt x="128" y="131"/>
                    <a:pt x="119" y="151"/>
                    <a:pt x="111" y="171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36000"/>
                  </a:schemeClr>
                </a:gs>
                <a:gs pos="99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19" name="iṡľíďe"/>
            <p:cNvSpPr/>
            <p:nvPr/>
          </p:nvSpPr>
          <p:spPr bwMode="auto">
            <a:xfrm>
              <a:off x="4066317" y="3022981"/>
              <a:ext cx="161390" cy="137683"/>
            </a:xfrm>
            <a:custGeom>
              <a:avLst/>
              <a:gdLst>
                <a:gd name="T0" fmla="*/ 63 w 85"/>
                <a:gd name="T1" fmla="*/ 30 h 73"/>
                <a:gd name="T2" fmla="*/ 48 w 85"/>
                <a:gd name="T3" fmla="*/ 8 h 73"/>
                <a:gd name="T4" fmla="*/ 45 w 85"/>
                <a:gd name="T5" fmla="*/ 7 h 73"/>
                <a:gd name="T6" fmla="*/ 42 w 85"/>
                <a:gd name="T7" fmla="*/ 10 h 73"/>
                <a:gd name="T8" fmla="*/ 27 w 85"/>
                <a:gd name="T9" fmla="*/ 9 h 73"/>
                <a:gd name="T10" fmla="*/ 13 w 85"/>
                <a:gd name="T11" fmla="*/ 0 h 73"/>
                <a:gd name="T12" fmla="*/ 1 w 85"/>
                <a:gd name="T13" fmla="*/ 12 h 73"/>
                <a:gd name="T14" fmla="*/ 5 w 85"/>
                <a:gd name="T15" fmla="*/ 29 h 73"/>
                <a:gd name="T16" fmla="*/ 12 w 85"/>
                <a:gd name="T17" fmla="*/ 44 h 73"/>
                <a:gd name="T18" fmla="*/ 26 w 85"/>
                <a:gd name="T19" fmla="*/ 61 h 73"/>
                <a:gd name="T20" fmla="*/ 44 w 85"/>
                <a:gd name="T21" fmla="*/ 70 h 73"/>
                <a:gd name="T22" fmla="*/ 64 w 85"/>
                <a:gd name="T23" fmla="*/ 71 h 73"/>
                <a:gd name="T24" fmla="*/ 79 w 85"/>
                <a:gd name="T25" fmla="*/ 59 h 73"/>
                <a:gd name="T26" fmla="*/ 63 w 85"/>
                <a:gd name="T27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73">
                  <a:moveTo>
                    <a:pt x="63" y="30"/>
                  </a:moveTo>
                  <a:cubicBezTo>
                    <a:pt x="58" y="22"/>
                    <a:pt x="53" y="15"/>
                    <a:pt x="48" y="8"/>
                  </a:cubicBezTo>
                  <a:cubicBezTo>
                    <a:pt x="47" y="7"/>
                    <a:pt x="46" y="6"/>
                    <a:pt x="45" y="7"/>
                  </a:cubicBezTo>
                  <a:cubicBezTo>
                    <a:pt x="43" y="7"/>
                    <a:pt x="43" y="9"/>
                    <a:pt x="42" y="10"/>
                  </a:cubicBezTo>
                  <a:cubicBezTo>
                    <a:pt x="39" y="15"/>
                    <a:pt x="31" y="13"/>
                    <a:pt x="27" y="9"/>
                  </a:cubicBezTo>
                  <a:cubicBezTo>
                    <a:pt x="23" y="6"/>
                    <a:pt x="19" y="1"/>
                    <a:pt x="13" y="0"/>
                  </a:cubicBezTo>
                  <a:cubicBezTo>
                    <a:pt x="7" y="1"/>
                    <a:pt x="2" y="5"/>
                    <a:pt x="1" y="12"/>
                  </a:cubicBezTo>
                  <a:cubicBezTo>
                    <a:pt x="0" y="18"/>
                    <a:pt x="2" y="24"/>
                    <a:pt x="5" y="29"/>
                  </a:cubicBezTo>
                  <a:cubicBezTo>
                    <a:pt x="7" y="34"/>
                    <a:pt x="9" y="39"/>
                    <a:pt x="12" y="44"/>
                  </a:cubicBezTo>
                  <a:cubicBezTo>
                    <a:pt x="16" y="50"/>
                    <a:pt x="20" y="56"/>
                    <a:pt x="26" y="61"/>
                  </a:cubicBezTo>
                  <a:cubicBezTo>
                    <a:pt x="31" y="65"/>
                    <a:pt x="37" y="68"/>
                    <a:pt x="44" y="70"/>
                  </a:cubicBezTo>
                  <a:cubicBezTo>
                    <a:pt x="50" y="72"/>
                    <a:pt x="57" y="73"/>
                    <a:pt x="64" y="71"/>
                  </a:cubicBezTo>
                  <a:cubicBezTo>
                    <a:pt x="71" y="70"/>
                    <a:pt x="76" y="66"/>
                    <a:pt x="79" y="59"/>
                  </a:cubicBezTo>
                  <a:cubicBezTo>
                    <a:pt x="85" y="46"/>
                    <a:pt x="69" y="39"/>
                    <a:pt x="63" y="30"/>
                  </a:cubicBezTo>
                  <a:close/>
                </a:path>
              </a:pathLst>
            </a:custGeom>
            <a:solidFill>
              <a:srgbClr val="F3C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îṩḷïďê"/>
            <p:cNvSpPr/>
            <p:nvPr/>
          </p:nvSpPr>
          <p:spPr bwMode="auto">
            <a:xfrm>
              <a:off x="4475718" y="4212892"/>
              <a:ext cx="59267" cy="102123"/>
            </a:xfrm>
            <a:custGeom>
              <a:avLst/>
              <a:gdLst>
                <a:gd name="T0" fmla="*/ 2 w 31"/>
                <a:gd name="T1" fmla="*/ 42 h 54"/>
                <a:gd name="T2" fmla="*/ 3 w 31"/>
                <a:gd name="T3" fmla="*/ 48 h 54"/>
                <a:gd name="T4" fmla="*/ 17 w 31"/>
                <a:gd name="T5" fmla="*/ 53 h 54"/>
                <a:gd name="T6" fmla="*/ 29 w 31"/>
                <a:gd name="T7" fmla="*/ 42 h 54"/>
                <a:gd name="T8" fmla="*/ 31 w 31"/>
                <a:gd name="T9" fmla="*/ 27 h 54"/>
                <a:gd name="T10" fmla="*/ 29 w 31"/>
                <a:gd name="T11" fmla="*/ 13 h 54"/>
                <a:gd name="T12" fmla="*/ 24 w 31"/>
                <a:gd name="T13" fmla="*/ 4 h 54"/>
                <a:gd name="T14" fmla="*/ 3 w 31"/>
                <a:gd name="T15" fmla="*/ 14 h 54"/>
                <a:gd name="T16" fmla="*/ 2 w 31"/>
                <a:gd name="T17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54">
                  <a:moveTo>
                    <a:pt x="2" y="42"/>
                  </a:moveTo>
                  <a:cubicBezTo>
                    <a:pt x="2" y="44"/>
                    <a:pt x="2" y="46"/>
                    <a:pt x="3" y="48"/>
                  </a:cubicBezTo>
                  <a:cubicBezTo>
                    <a:pt x="5" y="53"/>
                    <a:pt x="12" y="54"/>
                    <a:pt x="17" y="53"/>
                  </a:cubicBezTo>
                  <a:cubicBezTo>
                    <a:pt x="23" y="51"/>
                    <a:pt x="27" y="47"/>
                    <a:pt x="29" y="42"/>
                  </a:cubicBezTo>
                  <a:cubicBezTo>
                    <a:pt x="31" y="37"/>
                    <a:pt x="31" y="32"/>
                    <a:pt x="31" y="27"/>
                  </a:cubicBezTo>
                  <a:cubicBezTo>
                    <a:pt x="30" y="22"/>
                    <a:pt x="30" y="17"/>
                    <a:pt x="29" y="13"/>
                  </a:cubicBezTo>
                  <a:cubicBezTo>
                    <a:pt x="29" y="9"/>
                    <a:pt x="27" y="6"/>
                    <a:pt x="24" y="4"/>
                  </a:cubicBezTo>
                  <a:cubicBezTo>
                    <a:pt x="18" y="0"/>
                    <a:pt x="6" y="8"/>
                    <a:pt x="3" y="14"/>
                  </a:cubicBezTo>
                  <a:cubicBezTo>
                    <a:pt x="0" y="22"/>
                    <a:pt x="2" y="33"/>
                    <a:pt x="2" y="42"/>
                  </a:cubicBezTo>
                  <a:close/>
                </a:path>
              </a:pathLst>
            </a:custGeom>
            <a:solidFill>
              <a:srgbClr val="FFC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íS1ide"/>
            <p:cNvSpPr/>
            <p:nvPr/>
          </p:nvSpPr>
          <p:spPr bwMode="auto">
            <a:xfrm>
              <a:off x="4389097" y="4284925"/>
              <a:ext cx="168685" cy="96652"/>
            </a:xfrm>
            <a:custGeom>
              <a:avLst/>
              <a:gdLst>
                <a:gd name="T0" fmla="*/ 71 w 89"/>
                <a:gd name="T1" fmla="*/ 3 h 51"/>
                <a:gd name="T2" fmla="*/ 64 w 89"/>
                <a:gd name="T3" fmla="*/ 8 h 51"/>
                <a:gd name="T4" fmla="*/ 55 w 89"/>
                <a:gd name="T5" fmla="*/ 9 h 51"/>
                <a:gd name="T6" fmla="*/ 47 w 89"/>
                <a:gd name="T7" fmla="*/ 9 h 51"/>
                <a:gd name="T8" fmla="*/ 43 w 89"/>
                <a:gd name="T9" fmla="*/ 12 h 51"/>
                <a:gd name="T10" fmla="*/ 34 w 89"/>
                <a:gd name="T11" fmla="*/ 18 h 51"/>
                <a:gd name="T12" fmla="*/ 20 w 89"/>
                <a:gd name="T13" fmla="*/ 25 h 51"/>
                <a:gd name="T14" fmla="*/ 9 w 89"/>
                <a:gd name="T15" fmla="*/ 33 h 51"/>
                <a:gd name="T16" fmla="*/ 3 w 89"/>
                <a:gd name="T17" fmla="*/ 39 h 51"/>
                <a:gd name="T18" fmla="*/ 1 w 89"/>
                <a:gd name="T19" fmla="*/ 42 h 51"/>
                <a:gd name="T20" fmla="*/ 3 w 89"/>
                <a:gd name="T21" fmla="*/ 48 h 51"/>
                <a:gd name="T22" fmla="*/ 9 w 89"/>
                <a:gd name="T23" fmla="*/ 51 h 51"/>
                <a:gd name="T24" fmla="*/ 17 w 89"/>
                <a:gd name="T25" fmla="*/ 51 h 51"/>
                <a:gd name="T26" fmla="*/ 28 w 89"/>
                <a:gd name="T27" fmla="*/ 50 h 51"/>
                <a:gd name="T28" fmla="*/ 53 w 89"/>
                <a:gd name="T29" fmla="*/ 45 h 51"/>
                <a:gd name="T30" fmla="*/ 78 w 89"/>
                <a:gd name="T31" fmla="*/ 36 h 51"/>
                <a:gd name="T32" fmla="*/ 86 w 89"/>
                <a:gd name="T33" fmla="*/ 32 h 51"/>
                <a:gd name="T34" fmla="*/ 87 w 89"/>
                <a:gd name="T35" fmla="*/ 17 h 51"/>
                <a:gd name="T36" fmla="*/ 84 w 89"/>
                <a:gd name="T37" fmla="*/ 8 h 51"/>
                <a:gd name="T38" fmla="*/ 78 w 89"/>
                <a:gd name="T39" fmla="*/ 0 h 51"/>
                <a:gd name="T40" fmla="*/ 71 w 89"/>
                <a:gd name="T41" fmla="*/ 2 h 51"/>
                <a:gd name="T42" fmla="*/ 71 w 89"/>
                <a:gd name="T43" fmla="*/ 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9" h="51">
                  <a:moveTo>
                    <a:pt x="71" y="3"/>
                  </a:moveTo>
                  <a:cubicBezTo>
                    <a:pt x="69" y="5"/>
                    <a:pt x="67" y="6"/>
                    <a:pt x="64" y="8"/>
                  </a:cubicBezTo>
                  <a:cubicBezTo>
                    <a:pt x="61" y="9"/>
                    <a:pt x="58" y="9"/>
                    <a:pt x="55" y="9"/>
                  </a:cubicBezTo>
                  <a:cubicBezTo>
                    <a:pt x="52" y="8"/>
                    <a:pt x="49" y="8"/>
                    <a:pt x="47" y="9"/>
                  </a:cubicBezTo>
                  <a:cubicBezTo>
                    <a:pt x="45" y="9"/>
                    <a:pt x="44" y="11"/>
                    <a:pt x="43" y="12"/>
                  </a:cubicBezTo>
                  <a:cubicBezTo>
                    <a:pt x="40" y="14"/>
                    <a:pt x="37" y="16"/>
                    <a:pt x="34" y="18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6" y="27"/>
                    <a:pt x="13" y="30"/>
                    <a:pt x="9" y="33"/>
                  </a:cubicBezTo>
                  <a:cubicBezTo>
                    <a:pt x="7" y="34"/>
                    <a:pt x="6" y="37"/>
                    <a:pt x="3" y="39"/>
                  </a:cubicBezTo>
                  <a:cubicBezTo>
                    <a:pt x="2" y="39"/>
                    <a:pt x="2" y="40"/>
                    <a:pt x="1" y="42"/>
                  </a:cubicBezTo>
                  <a:cubicBezTo>
                    <a:pt x="0" y="44"/>
                    <a:pt x="1" y="46"/>
                    <a:pt x="3" y="48"/>
                  </a:cubicBezTo>
                  <a:cubicBezTo>
                    <a:pt x="4" y="49"/>
                    <a:pt x="6" y="50"/>
                    <a:pt x="9" y="51"/>
                  </a:cubicBezTo>
                  <a:cubicBezTo>
                    <a:pt x="11" y="51"/>
                    <a:pt x="14" y="51"/>
                    <a:pt x="17" y="51"/>
                  </a:cubicBezTo>
                  <a:cubicBezTo>
                    <a:pt x="20" y="51"/>
                    <a:pt x="24" y="51"/>
                    <a:pt x="28" y="50"/>
                  </a:cubicBezTo>
                  <a:cubicBezTo>
                    <a:pt x="37" y="49"/>
                    <a:pt x="45" y="47"/>
                    <a:pt x="53" y="45"/>
                  </a:cubicBezTo>
                  <a:cubicBezTo>
                    <a:pt x="62" y="43"/>
                    <a:pt x="70" y="39"/>
                    <a:pt x="78" y="36"/>
                  </a:cubicBezTo>
                  <a:cubicBezTo>
                    <a:pt x="81" y="36"/>
                    <a:pt x="83" y="34"/>
                    <a:pt x="86" y="32"/>
                  </a:cubicBezTo>
                  <a:cubicBezTo>
                    <a:pt x="88" y="27"/>
                    <a:pt x="89" y="22"/>
                    <a:pt x="87" y="17"/>
                  </a:cubicBezTo>
                  <a:cubicBezTo>
                    <a:pt x="86" y="14"/>
                    <a:pt x="85" y="11"/>
                    <a:pt x="84" y="8"/>
                  </a:cubicBezTo>
                  <a:cubicBezTo>
                    <a:pt x="83" y="4"/>
                    <a:pt x="81" y="1"/>
                    <a:pt x="78" y="0"/>
                  </a:cubicBezTo>
                  <a:cubicBezTo>
                    <a:pt x="75" y="0"/>
                    <a:pt x="73" y="1"/>
                    <a:pt x="71" y="2"/>
                  </a:cubicBezTo>
                  <a:lnTo>
                    <a:pt x="71" y="3"/>
                  </a:lnTo>
                  <a:close/>
                </a:path>
              </a:pathLst>
            </a:custGeom>
            <a:solidFill>
              <a:srgbClr val="2E2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îSlíḍê"/>
            <p:cNvSpPr/>
            <p:nvPr/>
          </p:nvSpPr>
          <p:spPr bwMode="auto">
            <a:xfrm>
              <a:off x="4369948" y="3436942"/>
              <a:ext cx="227040" cy="819716"/>
            </a:xfrm>
            <a:custGeom>
              <a:avLst/>
              <a:gdLst>
                <a:gd name="T0" fmla="*/ 5 w 120"/>
                <a:gd name="T1" fmla="*/ 202 h 433"/>
                <a:gd name="T2" fmla="*/ 38 w 120"/>
                <a:gd name="T3" fmla="*/ 393 h 433"/>
                <a:gd name="T4" fmla="*/ 49 w 120"/>
                <a:gd name="T5" fmla="*/ 421 h 433"/>
                <a:gd name="T6" fmla="*/ 76 w 120"/>
                <a:gd name="T7" fmla="*/ 430 h 433"/>
                <a:gd name="T8" fmla="*/ 90 w 120"/>
                <a:gd name="T9" fmla="*/ 410 h 433"/>
                <a:gd name="T10" fmla="*/ 88 w 120"/>
                <a:gd name="T11" fmla="*/ 385 h 433"/>
                <a:gd name="T12" fmla="*/ 93 w 120"/>
                <a:gd name="T13" fmla="*/ 182 h 433"/>
                <a:gd name="T14" fmla="*/ 106 w 120"/>
                <a:gd name="T15" fmla="*/ 117 h 433"/>
                <a:gd name="T16" fmla="*/ 118 w 120"/>
                <a:gd name="T17" fmla="*/ 75 h 433"/>
                <a:gd name="T18" fmla="*/ 37 w 120"/>
                <a:gd name="T19" fmla="*/ 9 h 433"/>
                <a:gd name="T20" fmla="*/ 2 w 120"/>
                <a:gd name="T21" fmla="*/ 110 h 433"/>
                <a:gd name="T22" fmla="*/ 5 w 120"/>
                <a:gd name="T23" fmla="*/ 20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" h="433">
                  <a:moveTo>
                    <a:pt x="5" y="202"/>
                  </a:moveTo>
                  <a:cubicBezTo>
                    <a:pt x="11" y="267"/>
                    <a:pt x="22" y="330"/>
                    <a:pt x="38" y="393"/>
                  </a:cubicBezTo>
                  <a:cubicBezTo>
                    <a:pt x="40" y="403"/>
                    <a:pt x="43" y="413"/>
                    <a:pt x="49" y="421"/>
                  </a:cubicBezTo>
                  <a:cubicBezTo>
                    <a:pt x="55" y="428"/>
                    <a:pt x="66" y="433"/>
                    <a:pt x="76" y="430"/>
                  </a:cubicBezTo>
                  <a:cubicBezTo>
                    <a:pt x="83" y="426"/>
                    <a:pt x="89" y="419"/>
                    <a:pt x="90" y="410"/>
                  </a:cubicBezTo>
                  <a:cubicBezTo>
                    <a:pt x="90" y="402"/>
                    <a:pt x="90" y="393"/>
                    <a:pt x="88" y="385"/>
                  </a:cubicBezTo>
                  <a:cubicBezTo>
                    <a:pt x="78" y="318"/>
                    <a:pt x="84" y="249"/>
                    <a:pt x="93" y="182"/>
                  </a:cubicBezTo>
                  <a:cubicBezTo>
                    <a:pt x="96" y="160"/>
                    <a:pt x="100" y="138"/>
                    <a:pt x="106" y="117"/>
                  </a:cubicBezTo>
                  <a:cubicBezTo>
                    <a:pt x="111" y="103"/>
                    <a:pt x="117" y="89"/>
                    <a:pt x="118" y="75"/>
                  </a:cubicBezTo>
                  <a:cubicBezTo>
                    <a:pt x="120" y="32"/>
                    <a:pt x="78" y="0"/>
                    <a:pt x="37" y="9"/>
                  </a:cubicBezTo>
                  <a:cubicBezTo>
                    <a:pt x="0" y="18"/>
                    <a:pt x="3" y="81"/>
                    <a:pt x="2" y="110"/>
                  </a:cubicBezTo>
                  <a:cubicBezTo>
                    <a:pt x="1" y="141"/>
                    <a:pt x="2" y="172"/>
                    <a:pt x="5" y="202"/>
                  </a:cubicBezTo>
                  <a:close/>
                </a:path>
              </a:pathLst>
            </a:custGeom>
            <a:solidFill>
              <a:srgbClr val="2E2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î$1îḍe"/>
            <p:cNvSpPr/>
            <p:nvPr/>
          </p:nvSpPr>
          <p:spPr bwMode="auto">
            <a:xfrm>
              <a:off x="4369948" y="3436942"/>
              <a:ext cx="227040" cy="819716"/>
            </a:xfrm>
            <a:custGeom>
              <a:avLst/>
              <a:gdLst>
                <a:gd name="T0" fmla="*/ 5 w 120"/>
                <a:gd name="T1" fmla="*/ 202 h 433"/>
                <a:gd name="T2" fmla="*/ 38 w 120"/>
                <a:gd name="T3" fmla="*/ 393 h 433"/>
                <a:gd name="T4" fmla="*/ 49 w 120"/>
                <a:gd name="T5" fmla="*/ 421 h 433"/>
                <a:gd name="T6" fmla="*/ 76 w 120"/>
                <a:gd name="T7" fmla="*/ 430 h 433"/>
                <a:gd name="T8" fmla="*/ 90 w 120"/>
                <a:gd name="T9" fmla="*/ 410 h 433"/>
                <a:gd name="T10" fmla="*/ 88 w 120"/>
                <a:gd name="T11" fmla="*/ 385 h 433"/>
                <a:gd name="T12" fmla="*/ 93 w 120"/>
                <a:gd name="T13" fmla="*/ 182 h 433"/>
                <a:gd name="T14" fmla="*/ 106 w 120"/>
                <a:gd name="T15" fmla="*/ 117 h 433"/>
                <a:gd name="T16" fmla="*/ 118 w 120"/>
                <a:gd name="T17" fmla="*/ 75 h 433"/>
                <a:gd name="T18" fmla="*/ 37 w 120"/>
                <a:gd name="T19" fmla="*/ 9 h 433"/>
                <a:gd name="T20" fmla="*/ 2 w 120"/>
                <a:gd name="T21" fmla="*/ 110 h 433"/>
                <a:gd name="T22" fmla="*/ 5 w 120"/>
                <a:gd name="T23" fmla="*/ 20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" h="433">
                  <a:moveTo>
                    <a:pt x="5" y="202"/>
                  </a:moveTo>
                  <a:cubicBezTo>
                    <a:pt x="11" y="267"/>
                    <a:pt x="22" y="330"/>
                    <a:pt x="38" y="393"/>
                  </a:cubicBezTo>
                  <a:cubicBezTo>
                    <a:pt x="40" y="403"/>
                    <a:pt x="43" y="413"/>
                    <a:pt x="49" y="421"/>
                  </a:cubicBezTo>
                  <a:cubicBezTo>
                    <a:pt x="55" y="428"/>
                    <a:pt x="66" y="433"/>
                    <a:pt x="76" y="430"/>
                  </a:cubicBezTo>
                  <a:cubicBezTo>
                    <a:pt x="83" y="426"/>
                    <a:pt x="89" y="419"/>
                    <a:pt x="90" y="410"/>
                  </a:cubicBezTo>
                  <a:cubicBezTo>
                    <a:pt x="90" y="402"/>
                    <a:pt x="90" y="393"/>
                    <a:pt x="88" y="385"/>
                  </a:cubicBezTo>
                  <a:cubicBezTo>
                    <a:pt x="78" y="318"/>
                    <a:pt x="84" y="249"/>
                    <a:pt x="93" y="182"/>
                  </a:cubicBezTo>
                  <a:cubicBezTo>
                    <a:pt x="96" y="160"/>
                    <a:pt x="100" y="138"/>
                    <a:pt x="106" y="117"/>
                  </a:cubicBezTo>
                  <a:cubicBezTo>
                    <a:pt x="111" y="103"/>
                    <a:pt x="117" y="89"/>
                    <a:pt x="118" y="75"/>
                  </a:cubicBezTo>
                  <a:cubicBezTo>
                    <a:pt x="120" y="32"/>
                    <a:pt x="78" y="0"/>
                    <a:pt x="37" y="9"/>
                  </a:cubicBezTo>
                  <a:cubicBezTo>
                    <a:pt x="0" y="18"/>
                    <a:pt x="3" y="81"/>
                    <a:pt x="2" y="110"/>
                  </a:cubicBezTo>
                  <a:cubicBezTo>
                    <a:pt x="1" y="141"/>
                    <a:pt x="2" y="172"/>
                    <a:pt x="5" y="202"/>
                  </a:cubicBezTo>
                  <a:close/>
                </a:path>
              </a:pathLst>
            </a:custGeom>
            <a:solidFill>
              <a:srgbClr val="231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ïšḻîḑè"/>
            <p:cNvSpPr/>
            <p:nvPr/>
          </p:nvSpPr>
          <p:spPr bwMode="auto">
            <a:xfrm>
              <a:off x="4802146" y="4273983"/>
              <a:ext cx="66562" cy="100299"/>
            </a:xfrm>
            <a:custGeom>
              <a:avLst/>
              <a:gdLst>
                <a:gd name="T0" fmla="*/ 11 w 35"/>
                <a:gd name="T1" fmla="*/ 44 h 53"/>
                <a:gd name="T2" fmla="*/ 14 w 35"/>
                <a:gd name="T3" fmla="*/ 49 h 53"/>
                <a:gd name="T4" fmla="*/ 29 w 35"/>
                <a:gd name="T5" fmla="*/ 47 h 53"/>
                <a:gd name="T6" fmla="*/ 35 w 35"/>
                <a:gd name="T7" fmla="*/ 33 h 53"/>
                <a:gd name="T8" fmla="*/ 30 w 35"/>
                <a:gd name="T9" fmla="*/ 18 h 53"/>
                <a:gd name="T10" fmla="*/ 22 w 35"/>
                <a:gd name="T11" fmla="*/ 6 h 53"/>
                <a:gd name="T12" fmla="*/ 14 w 35"/>
                <a:gd name="T13" fmla="*/ 0 h 53"/>
                <a:gd name="T14" fmla="*/ 0 w 35"/>
                <a:gd name="T15" fmla="*/ 18 h 53"/>
                <a:gd name="T16" fmla="*/ 11 w 35"/>
                <a:gd name="T17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53">
                  <a:moveTo>
                    <a:pt x="11" y="44"/>
                  </a:moveTo>
                  <a:cubicBezTo>
                    <a:pt x="12" y="46"/>
                    <a:pt x="13" y="48"/>
                    <a:pt x="14" y="49"/>
                  </a:cubicBezTo>
                  <a:cubicBezTo>
                    <a:pt x="18" y="53"/>
                    <a:pt x="25" y="51"/>
                    <a:pt x="29" y="47"/>
                  </a:cubicBezTo>
                  <a:cubicBezTo>
                    <a:pt x="33" y="44"/>
                    <a:pt x="35" y="38"/>
                    <a:pt x="35" y="33"/>
                  </a:cubicBezTo>
                  <a:cubicBezTo>
                    <a:pt x="35" y="28"/>
                    <a:pt x="33" y="23"/>
                    <a:pt x="30" y="18"/>
                  </a:cubicBezTo>
                  <a:cubicBezTo>
                    <a:pt x="28" y="14"/>
                    <a:pt x="25" y="10"/>
                    <a:pt x="22" y="6"/>
                  </a:cubicBezTo>
                  <a:cubicBezTo>
                    <a:pt x="21" y="3"/>
                    <a:pt x="18" y="1"/>
                    <a:pt x="14" y="0"/>
                  </a:cubicBezTo>
                  <a:cubicBezTo>
                    <a:pt x="7" y="0"/>
                    <a:pt x="0" y="12"/>
                    <a:pt x="0" y="18"/>
                  </a:cubicBezTo>
                  <a:cubicBezTo>
                    <a:pt x="0" y="27"/>
                    <a:pt x="7" y="36"/>
                    <a:pt x="11" y="44"/>
                  </a:cubicBezTo>
                  <a:close/>
                </a:path>
              </a:pathLst>
            </a:custGeom>
            <a:solidFill>
              <a:srgbClr val="FFC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isļíḓê"/>
            <p:cNvSpPr/>
            <p:nvPr/>
          </p:nvSpPr>
          <p:spPr bwMode="auto">
            <a:xfrm>
              <a:off x="4745614" y="4339633"/>
              <a:ext cx="153184" cy="119447"/>
            </a:xfrm>
            <a:custGeom>
              <a:avLst/>
              <a:gdLst>
                <a:gd name="T0" fmla="*/ 67 w 81"/>
                <a:gd name="T1" fmla="*/ 1 h 63"/>
                <a:gd name="T2" fmla="*/ 60 w 81"/>
                <a:gd name="T3" fmla="*/ 2 h 63"/>
                <a:gd name="T4" fmla="*/ 54 w 81"/>
                <a:gd name="T5" fmla="*/ 8 h 63"/>
                <a:gd name="T6" fmla="*/ 41 w 81"/>
                <a:gd name="T7" fmla="*/ 12 h 63"/>
                <a:gd name="T8" fmla="*/ 34 w 81"/>
                <a:gd name="T9" fmla="*/ 17 h 63"/>
                <a:gd name="T10" fmla="*/ 13 w 81"/>
                <a:gd name="T11" fmla="*/ 38 h 63"/>
                <a:gd name="T12" fmla="*/ 7 w 81"/>
                <a:gd name="T13" fmla="*/ 60 h 63"/>
                <a:gd name="T14" fmla="*/ 20 w 81"/>
                <a:gd name="T15" fmla="*/ 62 h 63"/>
                <a:gd name="T16" fmla="*/ 34 w 81"/>
                <a:gd name="T17" fmla="*/ 57 h 63"/>
                <a:gd name="T18" fmla="*/ 64 w 81"/>
                <a:gd name="T19" fmla="*/ 43 h 63"/>
                <a:gd name="T20" fmla="*/ 75 w 81"/>
                <a:gd name="T21" fmla="*/ 36 h 63"/>
                <a:gd name="T22" fmla="*/ 78 w 81"/>
                <a:gd name="T23" fmla="*/ 16 h 63"/>
                <a:gd name="T24" fmla="*/ 74 w 81"/>
                <a:gd name="T25" fmla="*/ 10 h 63"/>
                <a:gd name="T26" fmla="*/ 67 w 81"/>
                <a:gd name="T2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63">
                  <a:moveTo>
                    <a:pt x="67" y="1"/>
                  </a:moveTo>
                  <a:cubicBezTo>
                    <a:pt x="65" y="0"/>
                    <a:pt x="63" y="0"/>
                    <a:pt x="60" y="2"/>
                  </a:cubicBezTo>
                  <a:cubicBezTo>
                    <a:pt x="58" y="4"/>
                    <a:pt x="56" y="6"/>
                    <a:pt x="54" y="8"/>
                  </a:cubicBezTo>
                  <a:cubicBezTo>
                    <a:pt x="50" y="11"/>
                    <a:pt x="45" y="10"/>
                    <a:pt x="41" y="12"/>
                  </a:cubicBezTo>
                  <a:cubicBezTo>
                    <a:pt x="38" y="13"/>
                    <a:pt x="36" y="15"/>
                    <a:pt x="34" y="17"/>
                  </a:cubicBezTo>
                  <a:cubicBezTo>
                    <a:pt x="26" y="23"/>
                    <a:pt x="19" y="30"/>
                    <a:pt x="13" y="38"/>
                  </a:cubicBezTo>
                  <a:cubicBezTo>
                    <a:pt x="9" y="44"/>
                    <a:pt x="0" y="53"/>
                    <a:pt x="7" y="60"/>
                  </a:cubicBezTo>
                  <a:cubicBezTo>
                    <a:pt x="10" y="63"/>
                    <a:pt x="15" y="63"/>
                    <a:pt x="20" y="62"/>
                  </a:cubicBezTo>
                  <a:cubicBezTo>
                    <a:pt x="25" y="61"/>
                    <a:pt x="29" y="59"/>
                    <a:pt x="34" y="57"/>
                  </a:cubicBezTo>
                  <a:cubicBezTo>
                    <a:pt x="44" y="53"/>
                    <a:pt x="54" y="48"/>
                    <a:pt x="64" y="43"/>
                  </a:cubicBezTo>
                  <a:cubicBezTo>
                    <a:pt x="68" y="41"/>
                    <a:pt x="72" y="39"/>
                    <a:pt x="75" y="36"/>
                  </a:cubicBezTo>
                  <a:cubicBezTo>
                    <a:pt x="79" y="30"/>
                    <a:pt x="81" y="23"/>
                    <a:pt x="78" y="16"/>
                  </a:cubicBezTo>
                  <a:cubicBezTo>
                    <a:pt x="77" y="14"/>
                    <a:pt x="76" y="12"/>
                    <a:pt x="74" y="10"/>
                  </a:cubicBezTo>
                  <a:cubicBezTo>
                    <a:pt x="72" y="7"/>
                    <a:pt x="70" y="2"/>
                    <a:pt x="67" y="1"/>
                  </a:cubicBezTo>
                  <a:close/>
                </a:path>
              </a:pathLst>
            </a:custGeom>
            <a:solidFill>
              <a:srgbClr val="2E2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íśļíḍê"/>
            <p:cNvSpPr/>
            <p:nvPr/>
          </p:nvSpPr>
          <p:spPr bwMode="auto">
            <a:xfrm>
              <a:off x="4510366" y="3435118"/>
              <a:ext cx="342840" cy="895396"/>
            </a:xfrm>
            <a:custGeom>
              <a:avLst/>
              <a:gdLst>
                <a:gd name="T0" fmla="*/ 6 w 181"/>
                <a:gd name="T1" fmla="*/ 41 h 473"/>
                <a:gd name="T2" fmla="*/ 9 w 181"/>
                <a:gd name="T3" fmla="*/ 103 h 473"/>
                <a:gd name="T4" fmla="*/ 32 w 181"/>
                <a:gd name="T5" fmla="*/ 265 h 473"/>
                <a:gd name="T6" fmla="*/ 35 w 181"/>
                <a:gd name="T7" fmla="*/ 291 h 473"/>
                <a:gd name="T8" fmla="*/ 45 w 181"/>
                <a:gd name="T9" fmla="*/ 313 h 473"/>
                <a:gd name="T10" fmla="*/ 127 w 181"/>
                <a:gd name="T11" fmla="*/ 451 h 473"/>
                <a:gd name="T12" fmla="*/ 155 w 181"/>
                <a:gd name="T13" fmla="*/ 473 h 473"/>
                <a:gd name="T14" fmla="*/ 179 w 181"/>
                <a:gd name="T15" fmla="*/ 438 h 473"/>
                <a:gd name="T16" fmla="*/ 158 w 181"/>
                <a:gd name="T17" fmla="*/ 396 h 473"/>
                <a:gd name="T18" fmla="*/ 134 w 181"/>
                <a:gd name="T19" fmla="*/ 327 h 473"/>
                <a:gd name="T20" fmla="*/ 120 w 181"/>
                <a:gd name="T21" fmla="*/ 256 h 473"/>
                <a:gd name="T22" fmla="*/ 148 w 181"/>
                <a:gd name="T23" fmla="*/ 91 h 473"/>
                <a:gd name="T24" fmla="*/ 151 w 181"/>
                <a:gd name="T25" fmla="*/ 60 h 473"/>
                <a:gd name="T26" fmla="*/ 112 w 181"/>
                <a:gd name="T27" fmla="*/ 13 h 473"/>
                <a:gd name="T28" fmla="*/ 6 w 181"/>
                <a:gd name="T29" fmla="*/ 41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473">
                  <a:moveTo>
                    <a:pt x="6" y="41"/>
                  </a:moveTo>
                  <a:cubicBezTo>
                    <a:pt x="0" y="61"/>
                    <a:pt x="5" y="83"/>
                    <a:pt x="9" y="103"/>
                  </a:cubicBezTo>
                  <a:cubicBezTo>
                    <a:pt x="21" y="156"/>
                    <a:pt x="28" y="211"/>
                    <a:pt x="32" y="265"/>
                  </a:cubicBezTo>
                  <a:cubicBezTo>
                    <a:pt x="32" y="274"/>
                    <a:pt x="33" y="283"/>
                    <a:pt x="35" y="291"/>
                  </a:cubicBezTo>
                  <a:cubicBezTo>
                    <a:pt x="38" y="299"/>
                    <a:pt x="41" y="306"/>
                    <a:pt x="45" y="313"/>
                  </a:cubicBezTo>
                  <a:cubicBezTo>
                    <a:pt x="71" y="360"/>
                    <a:pt x="98" y="406"/>
                    <a:pt x="127" y="451"/>
                  </a:cubicBezTo>
                  <a:cubicBezTo>
                    <a:pt x="134" y="461"/>
                    <a:pt x="143" y="473"/>
                    <a:pt x="155" y="473"/>
                  </a:cubicBezTo>
                  <a:cubicBezTo>
                    <a:pt x="171" y="473"/>
                    <a:pt x="181" y="454"/>
                    <a:pt x="179" y="438"/>
                  </a:cubicBezTo>
                  <a:cubicBezTo>
                    <a:pt x="176" y="422"/>
                    <a:pt x="165" y="409"/>
                    <a:pt x="158" y="396"/>
                  </a:cubicBezTo>
                  <a:cubicBezTo>
                    <a:pt x="146" y="375"/>
                    <a:pt x="139" y="351"/>
                    <a:pt x="134" y="327"/>
                  </a:cubicBezTo>
                  <a:cubicBezTo>
                    <a:pt x="128" y="304"/>
                    <a:pt x="122" y="280"/>
                    <a:pt x="120" y="256"/>
                  </a:cubicBezTo>
                  <a:cubicBezTo>
                    <a:pt x="116" y="200"/>
                    <a:pt x="136" y="146"/>
                    <a:pt x="148" y="91"/>
                  </a:cubicBezTo>
                  <a:cubicBezTo>
                    <a:pt x="151" y="81"/>
                    <a:pt x="152" y="70"/>
                    <a:pt x="151" y="60"/>
                  </a:cubicBezTo>
                  <a:cubicBezTo>
                    <a:pt x="149" y="39"/>
                    <a:pt x="132" y="21"/>
                    <a:pt x="112" y="13"/>
                  </a:cubicBezTo>
                  <a:cubicBezTo>
                    <a:pt x="80" y="0"/>
                    <a:pt x="17" y="1"/>
                    <a:pt x="6" y="41"/>
                  </a:cubicBezTo>
                  <a:close/>
                </a:path>
              </a:pathLst>
            </a:custGeom>
            <a:solidFill>
              <a:srgbClr val="2E2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iṩliḍé"/>
            <p:cNvSpPr/>
            <p:nvPr/>
          </p:nvSpPr>
          <p:spPr bwMode="auto">
            <a:xfrm>
              <a:off x="4510366" y="3435118"/>
              <a:ext cx="342840" cy="895396"/>
            </a:xfrm>
            <a:custGeom>
              <a:avLst/>
              <a:gdLst>
                <a:gd name="T0" fmla="*/ 6 w 181"/>
                <a:gd name="T1" fmla="*/ 41 h 473"/>
                <a:gd name="T2" fmla="*/ 9 w 181"/>
                <a:gd name="T3" fmla="*/ 103 h 473"/>
                <a:gd name="T4" fmla="*/ 32 w 181"/>
                <a:gd name="T5" fmla="*/ 265 h 473"/>
                <a:gd name="T6" fmla="*/ 35 w 181"/>
                <a:gd name="T7" fmla="*/ 291 h 473"/>
                <a:gd name="T8" fmla="*/ 45 w 181"/>
                <a:gd name="T9" fmla="*/ 313 h 473"/>
                <a:gd name="T10" fmla="*/ 127 w 181"/>
                <a:gd name="T11" fmla="*/ 451 h 473"/>
                <a:gd name="T12" fmla="*/ 155 w 181"/>
                <a:gd name="T13" fmla="*/ 473 h 473"/>
                <a:gd name="T14" fmla="*/ 179 w 181"/>
                <a:gd name="T15" fmla="*/ 438 h 473"/>
                <a:gd name="T16" fmla="*/ 158 w 181"/>
                <a:gd name="T17" fmla="*/ 396 h 473"/>
                <a:gd name="T18" fmla="*/ 134 w 181"/>
                <a:gd name="T19" fmla="*/ 327 h 473"/>
                <a:gd name="T20" fmla="*/ 120 w 181"/>
                <a:gd name="T21" fmla="*/ 256 h 473"/>
                <a:gd name="T22" fmla="*/ 148 w 181"/>
                <a:gd name="T23" fmla="*/ 91 h 473"/>
                <a:gd name="T24" fmla="*/ 151 w 181"/>
                <a:gd name="T25" fmla="*/ 60 h 473"/>
                <a:gd name="T26" fmla="*/ 112 w 181"/>
                <a:gd name="T27" fmla="*/ 13 h 473"/>
                <a:gd name="T28" fmla="*/ 6 w 181"/>
                <a:gd name="T29" fmla="*/ 41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473">
                  <a:moveTo>
                    <a:pt x="6" y="41"/>
                  </a:moveTo>
                  <a:cubicBezTo>
                    <a:pt x="0" y="61"/>
                    <a:pt x="5" y="83"/>
                    <a:pt x="9" y="103"/>
                  </a:cubicBezTo>
                  <a:cubicBezTo>
                    <a:pt x="21" y="156"/>
                    <a:pt x="28" y="211"/>
                    <a:pt x="32" y="265"/>
                  </a:cubicBezTo>
                  <a:cubicBezTo>
                    <a:pt x="32" y="274"/>
                    <a:pt x="33" y="283"/>
                    <a:pt x="35" y="291"/>
                  </a:cubicBezTo>
                  <a:cubicBezTo>
                    <a:pt x="38" y="299"/>
                    <a:pt x="41" y="306"/>
                    <a:pt x="45" y="313"/>
                  </a:cubicBezTo>
                  <a:cubicBezTo>
                    <a:pt x="71" y="360"/>
                    <a:pt x="98" y="406"/>
                    <a:pt x="127" y="451"/>
                  </a:cubicBezTo>
                  <a:cubicBezTo>
                    <a:pt x="134" y="461"/>
                    <a:pt x="143" y="473"/>
                    <a:pt x="155" y="473"/>
                  </a:cubicBezTo>
                  <a:cubicBezTo>
                    <a:pt x="171" y="473"/>
                    <a:pt x="181" y="454"/>
                    <a:pt x="179" y="438"/>
                  </a:cubicBezTo>
                  <a:cubicBezTo>
                    <a:pt x="176" y="422"/>
                    <a:pt x="165" y="409"/>
                    <a:pt x="158" y="396"/>
                  </a:cubicBezTo>
                  <a:cubicBezTo>
                    <a:pt x="146" y="375"/>
                    <a:pt x="139" y="351"/>
                    <a:pt x="134" y="327"/>
                  </a:cubicBezTo>
                  <a:cubicBezTo>
                    <a:pt x="128" y="304"/>
                    <a:pt x="122" y="280"/>
                    <a:pt x="120" y="256"/>
                  </a:cubicBezTo>
                  <a:cubicBezTo>
                    <a:pt x="116" y="200"/>
                    <a:pt x="136" y="146"/>
                    <a:pt x="148" y="91"/>
                  </a:cubicBezTo>
                  <a:cubicBezTo>
                    <a:pt x="151" y="81"/>
                    <a:pt x="152" y="70"/>
                    <a:pt x="151" y="60"/>
                  </a:cubicBezTo>
                  <a:cubicBezTo>
                    <a:pt x="149" y="39"/>
                    <a:pt x="132" y="21"/>
                    <a:pt x="112" y="13"/>
                  </a:cubicBezTo>
                  <a:cubicBezTo>
                    <a:pt x="80" y="0"/>
                    <a:pt x="17" y="1"/>
                    <a:pt x="6" y="41"/>
                  </a:cubicBezTo>
                  <a:close/>
                </a:path>
              </a:pathLst>
            </a:custGeom>
            <a:solidFill>
              <a:srgbClr val="231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îṧḻîḑé"/>
            <p:cNvSpPr/>
            <p:nvPr/>
          </p:nvSpPr>
          <p:spPr bwMode="auto">
            <a:xfrm>
              <a:off x="4394567" y="2803235"/>
              <a:ext cx="470493" cy="855277"/>
            </a:xfrm>
            <a:custGeom>
              <a:avLst/>
              <a:gdLst>
                <a:gd name="T0" fmla="*/ 83 w 248"/>
                <a:gd name="T1" fmla="*/ 71 h 452"/>
                <a:gd name="T2" fmla="*/ 56 w 248"/>
                <a:gd name="T3" fmla="*/ 135 h 452"/>
                <a:gd name="T4" fmla="*/ 41 w 248"/>
                <a:gd name="T5" fmla="*/ 187 h 452"/>
                <a:gd name="T6" fmla="*/ 22 w 248"/>
                <a:gd name="T7" fmla="*/ 282 h 452"/>
                <a:gd name="T8" fmla="*/ 9 w 248"/>
                <a:gd name="T9" fmla="*/ 369 h 452"/>
                <a:gd name="T10" fmla="*/ 25 w 248"/>
                <a:gd name="T11" fmla="*/ 399 h 452"/>
                <a:gd name="T12" fmla="*/ 160 w 248"/>
                <a:gd name="T13" fmla="*/ 438 h 452"/>
                <a:gd name="T14" fmla="*/ 186 w 248"/>
                <a:gd name="T15" fmla="*/ 425 h 452"/>
                <a:gd name="T16" fmla="*/ 224 w 248"/>
                <a:gd name="T17" fmla="*/ 360 h 452"/>
                <a:gd name="T18" fmla="*/ 232 w 248"/>
                <a:gd name="T19" fmla="*/ 283 h 452"/>
                <a:gd name="T20" fmla="*/ 248 w 248"/>
                <a:gd name="T21" fmla="*/ 153 h 452"/>
                <a:gd name="T22" fmla="*/ 202 w 248"/>
                <a:gd name="T23" fmla="*/ 34 h 452"/>
                <a:gd name="T24" fmla="*/ 83 w 248"/>
                <a:gd name="T25" fmla="*/ 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8" h="452">
                  <a:moveTo>
                    <a:pt x="83" y="71"/>
                  </a:moveTo>
                  <a:cubicBezTo>
                    <a:pt x="71" y="91"/>
                    <a:pt x="63" y="113"/>
                    <a:pt x="56" y="135"/>
                  </a:cubicBezTo>
                  <a:cubicBezTo>
                    <a:pt x="51" y="152"/>
                    <a:pt x="45" y="169"/>
                    <a:pt x="41" y="187"/>
                  </a:cubicBezTo>
                  <a:cubicBezTo>
                    <a:pt x="34" y="218"/>
                    <a:pt x="31" y="251"/>
                    <a:pt x="22" y="282"/>
                  </a:cubicBezTo>
                  <a:cubicBezTo>
                    <a:pt x="14" y="311"/>
                    <a:pt x="0" y="341"/>
                    <a:pt x="9" y="369"/>
                  </a:cubicBezTo>
                  <a:cubicBezTo>
                    <a:pt x="12" y="380"/>
                    <a:pt x="18" y="390"/>
                    <a:pt x="25" y="399"/>
                  </a:cubicBezTo>
                  <a:cubicBezTo>
                    <a:pt x="59" y="437"/>
                    <a:pt x="112" y="452"/>
                    <a:pt x="160" y="438"/>
                  </a:cubicBezTo>
                  <a:cubicBezTo>
                    <a:pt x="169" y="435"/>
                    <a:pt x="178" y="431"/>
                    <a:pt x="186" y="425"/>
                  </a:cubicBezTo>
                  <a:cubicBezTo>
                    <a:pt x="207" y="410"/>
                    <a:pt x="219" y="385"/>
                    <a:pt x="224" y="360"/>
                  </a:cubicBezTo>
                  <a:cubicBezTo>
                    <a:pt x="229" y="335"/>
                    <a:pt x="229" y="309"/>
                    <a:pt x="232" y="283"/>
                  </a:cubicBezTo>
                  <a:cubicBezTo>
                    <a:pt x="236" y="240"/>
                    <a:pt x="247" y="197"/>
                    <a:pt x="248" y="153"/>
                  </a:cubicBezTo>
                  <a:cubicBezTo>
                    <a:pt x="248" y="109"/>
                    <a:pt x="236" y="62"/>
                    <a:pt x="202" y="34"/>
                  </a:cubicBezTo>
                  <a:cubicBezTo>
                    <a:pt x="158" y="0"/>
                    <a:pt x="108" y="30"/>
                    <a:pt x="83" y="71"/>
                  </a:cubicBezTo>
                  <a:close/>
                </a:path>
              </a:pathLst>
            </a:custGeom>
            <a:solidFill>
              <a:srgbClr val="04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iS1îďê"/>
            <p:cNvSpPr/>
            <p:nvPr/>
          </p:nvSpPr>
          <p:spPr bwMode="auto">
            <a:xfrm>
              <a:off x="4391376" y="2801410"/>
              <a:ext cx="470493" cy="855277"/>
            </a:xfrm>
            <a:custGeom>
              <a:avLst/>
              <a:gdLst>
                <a:gd name="T0" fmla="*/ 83 w 248"/>
                <a:gd name="T1" fmla="*/ 71 h 452"/>
                <a:gd name="T2" fmla="*/ 56 w 248"/>
                <a:gd name="T3" fmla="*/ 135 h 452"/>
                <a:gd name="T4" fmla="*/ 41 w 248"/>
                <a:gd name="T5" fmla="*/ 187 h 452"/>
                <a:gd name="T6" fmla="*/ 22 w 248"/>
                <a:gd name="T7" fmla="*/ 282 h 452"/>
                <a:gd name="T8" fmla="*/ 9 w 248"/>
                <a:gd name="T9" fmla="*/ 369 h 452"/>
                <a:gd name="T10" fmla="*/ 25 w 248"/>
                <a:gd name="T11" fmla="*/ 399 h 452"/>
                <a:gd name="T12" fmla="*/ 160 w 248"/>
                <a:gd name="T13" fmla="*/ 438 h 452"/>
                <a:gd name="T14" fmla="*/ 186 w 248"/>
                <a:gd name="T15" fmla="*/ 425 h 452"/>
                <a:gd name="T16" fmla="*/ 224 w 248"/>
                <a:gd name="T17" fmla="*/ 360 h 452"/>
                <a:gd name="T18" fmla="*/ 232 w 248"/>
                <a:gd name="T19" fmla="*/ 283 h 452"/>
                <a:gd name="T20" fmla="*/ 248 w 248"/>
                <a:gd name="T21" fmla="*/ 153 h 452"/>
                <a:gd name="T22" fmla="*/ 202 w 248"/>
                <a:gd name="T23" fmla="*/ 34 h 452"/>
                <a:gd name="T24" fmla="*/ 83 w 248"/>
                <a:gd name="T25" fmla="*/ 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8" h="452">
                  <a:moveTo>
                    <a:pt x="83" y="71"/>
                  </a:moveTo>
                  <a:cubicBezTo>
                    <a:pt x="71" y="91"/>
                    <a:pt x="63" y="113"/>
                    <a:pt x="56" y="135"/>
                  </a:cubicBezTo>
                  <a:cubicBezTo>
                    <a:pt x="51" y="152"/>
                    <a:pt x="45" y="169"/>
                    <a:pt x="41" y="187"/>
                  </a:cubicBezTo>
                  <a:cubicBezTo>
                    <a:pt x="34" y="218"/>
                    <a:pt x="31" y="251"/>
                    <a:pt x="22" y="282"/>
                  </a:cubicBezTo>
                  <a:cubicBezTo>
                    <a:pt x="14" y="311"/>
                    <a:pt x="0" y="341"/>
                    <a:pt x="9" y="369"/>
                  </a:cubicBezTo>
                  <a:cubicBezTo>
                    <a:pt x="12" y="380"/>
                    <a:pt x="18" y="390"/>
                    <a:pt x="25" y="399"/>
                  </a:cubicBezTo>
                  <a:cubicBezTo>
                    <a:pt x="59" y="437"/>
                    <a:pt x="112" y="452"/>
                    <a:pt x="160" y="438"/>
                  </a:cubicBezTo>
                  <a:cubicBezTo>
                    <a:pt x="169" y="435"/>
                    <a:pt x="178" y="431"/>
                    <a:pt x="186" y="425"/>
                  </a:cubicBezTo>
                  <a:cubicBezTo>
                    <a:pt x="207" y="410"/>
                    <a:pt x="219" y="385"/>
                    <a:pt x="224" y="360"/>
                  </a:cubicBezTo>
                  <a:cubicBezTo>
                    <a:pt x="229" y="335"/>
                    <a:pt x="229" y="309"/>
                    <a:pt x="232" y="283"/>
                  </a:cubicBezTo>
                  <a:cubicBezTo>
                    <a:pt x="236" y="240"/>
                    <a:pt x="247" y="197"/>
                    <a:pt x="248" y="153"/>
                  </a:cubicBezTo>
                  <a:cubicBezTo>
                    <a:pt x="248" y="109"/>
                    <a:pt x="236" y="62"/>
                    <a:pt x="202" y="34"/>
                  </a:cubicBezTo>
                  <a:cubicBezTo>
                    <a:pt x="158" y="0"/>
                    <a:pt x="108" y="30"/>
                    <a:pt x="83" y="71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51000"/>
                  </a:schemeClr>
                </a:gs>
                <a:gs pos="99000">
                  <a:schemeClr val="tx1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30" name="ïšľîďê"/>
            <p:cNvSpPr/>
            <p:nvPr/>
          </p:nvSpPr>
          <p:spPr bwMode="auto">
            <a:xfrm>
              <a:off x="4563252" y="2561605"/>
              <a:ext cx="195127" cy="347400"/>
            </a:xfrm>
            <a:custGeom>
              <a:avLst/>
              <a:gdLst>
                <a:gd name="T0" fmla="*/ 6 w 103"/>
                <a:gd name="T1" fmla="*/ 51 h 184"/>
                <a:gd name="T2" fmla="*/ 2 w 103"/>
                <a:gd name="T3" fmla="*/ 92 h 184"/>
                <a:gd name="T4" fmla="*/ 25 w 103"/>
                <a:gd name="T5" fmla="*/ 124 h 184"/>
                <a:gd name="T6" fmla="*/ 40 w 103"/>
                <a:gd name="T7" fmla="*/ 132 h 184"/>
                <a:gd name="T8" fmla="*/ 43 w 103"/>
                <a:gd name="T9" fmla="*/ 147 h 184"/>
                <a:gd name="T10" fmla="*/ 42 w 103"/>
                <a:gd name="T11" fmla="*/ 163 h 184"/>
                <a:gd name="T12" fmla="*/ 41 w 103"/>
                <a:gd name="T13" fmla="*/ 173 h 184"/>
                <a:gd name="T14" fmla="*/ 52 w 103"/>
                <a:gd name="T15" fmla="*/ 183 h 184"/>
                <a:gd name="T16" fmla="*/ 68 w 103"/>
                <a:gd name="T17" fmla="*/ 181 h 184"/>
                <a:gd name="T18" fmla="*/ 96 w 103"/>
                <a:gd name="T19" fmla="*/ 144 h 184"/>
                <a:gd name="T20" fmla="*/ 101 w 103"/>
                <a:gd name="T21" fmla="*/ 96 h 184"/>
                <a:gd name="T22" fmla="*/ 102 w 103"/>
                <a:gd name="T23" fmla="*/ 69 h 184"/>
                <a:gd name="T24" fmla="*/ 74 w 103"/>
                <a:gd name="T25" fmla="*/ 19 h 184"/>
                <a:gd name="T26" fmla="*/ 24 w 103"/>
                <a:gd name="T27" fmla="*/ 9 h 184"/>
                <a:gd name="T28" fmla="*/ 16 w 103"/>
                <a:gd name="T29" fmla="*/ 23 h 184"/>
                <a:gd name="T30" fmla="*/ 6 w 103"/>
                <a:gd name="T31" fmla="*/ 5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3" h="184">
                  <a:moveTo>
                    <a:pt x="6" y="51"/>
                  </a:moveTo>
                  <a:cubicBezTo>
                    <a:pt x="3" y="65"/>
                    <a:pt x="0" y="79"/>
                    <a:pt x="2" y="92"/>
                  </a:cubicBezTo>
                  <a:cubicBezTo>
                    <a:pt x="4" y="106"/>
                    <a:pt x="12" y="119"/>
                    <a:pt x="25" y="124"/>
                  </a:cubicBezTo>
                  <a:cubicBezTo>
                    <a:pt x="30" y="126"/>
                    <a:pt x="36" y="127"/>
                    <a:pt x="40" y="132"/>
                  </a:cubicBezTo>
                  <a:cubicBezTo>
                    <a:pt x="43" y="136"/>
                    <a:pt x="44" y="142"/>
                    <a:pt x="43" y="147"/>
                  </a:cubicBezTo>
                  <a:cubicBezTo>
                    <a:pt x="43" y="153"/>
                    <a:pt x="42" y="158"/>
                    <a:pt x="42" y="163"/>
                  </a:cubicBezTo>
                  <a:cubicBezTo>
                    <a:pt x="41" y="166"/>
                    <a:pt x="41" y="170"/>
                    <a:pt x="41" y="173"/>
                  </a:cubicBezTo>
                  <a:cubicBezTo>
                    <a:pt x="43" y="178"/>
                    <a:pt x="47" y="182"/>
                    <a:pt x="52" y="183"/>
                  </a:cubicBezTo>
                  <a:cubicBezTo>
                    <a:pt x="58" y="184"/>
                    <a:pt x="63" y="184"/>
                    <a:pt x="68" y="181"/>
                  </a:cubicBezTo>
                  <a:cubicBezTo>
                    <a:pt x="83" y="175"/>
                    <a:pt x="92" y="159"/>
                    <a:pt x="96" y="144"/>
                  </a:cubicBezTo>
                  <a:cubicBezTo>
                    <a:pt x="100" y="128"/>
                    <a:pt x="100" y="112"/>
                    <a:pt x="101" y="96"/>
                  </a:cubicBezTo>
                  <a:cubicBezTo>
                    <a:pt x="102" y="87"/>
                    <a:pt x="103" y="78"/>
                    <a:pt x="102" y="69"/>
                  </a:cubicBezTo>
                  <a:cubicBezTo>
                    <a:pt x="101" y="49"/>
                    <a:pt x="91" y="30"/>
                    <a:pt x="74" y="19"/>
                  </a:cubicBezTo>
                  <a:cubicBezTo>
                    <a:pt x="63" y="10"/>
                    <a:pt x="38" y="0"/>
                    <a:pt x="24" y="9"/>
                  </a:cubicBezTo>
                  <a:cubicBezTo>
                    <a:pt x="19" y="12"/>
                    <a:pt x="18" y="17"/>
                    <a:pt x="16" y="23"/>
                  </a:cubicBezTo>
                  <a:cubicBezTo>
                    <a:pt x="12" y="32"/>
                    <a:pt x="9" y="42"/>
                    <a:pt x="6" y="51"/>
                  </a:cubicBezTo>
                  <a:close/>
                </a:path>
              </a:pathLst>
            </a:custGeom>
            <a:solidFill>
              <a:srgbClr val="F3C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îślíde"/>
            <p:cNvSpPr/>
            <p:nvPr/>
          </p:nvSpPr>
          <p:spPr bwMode="auto">
            <a:xfrm>
              <a:off x="4593342" y="2475895"/>
              <a:ext cx="238894" cy="299073"/>
            </a:xfrm>
            <a:custGeom>
              <a:avLst/>
              <a:gdLst>
                <a:gd name="T0" fmla="*/ 16 w 126"/>
                <a:gd name="T1" fmla="*/ 3 h 158"/>
                <a:gd name="T2" fmla="*/ 2 w 126"/>
                <a:gd name="T3" fmla="*/ 16 h 158"/>
                <a:gd name="T4" fmla="*/ 2 w 126"/>
                <a:gd name="T5" fmla="*/ 35 h 158"/>
                <a:gd name="T6" fmla="*/ 22 w 126"/>
                <a:gd name="T7" fmla="*/ 73 h 158"/>
                <a:gd name="T8" fmla="*/ 41 w 126"/>
                <a:gd name="T9" fmla="*/ 92 h 158"/>
                <a:gd name="T10" fmla="*/ 46 w 126"/>
                <a:gd name="T11" fmla="*/ 108 h 158"/>
                <a:gd name="T12" fmla="*/ 48 w 126"/>
                <a:gd name="T13" fmla="*/ 112 h 158"/>
                <a:gd name="T14" fmla="*/ 54 w 126"/>
                <a:gd name="T15" fmla="*/ 110 h 158"/>
                <a:gd name="T16" fmla="*/ 65 w 126"/>
                <a:gd name="T17" fmla="*/ 105 h 158"/>
                <a:gd name="T18" fmla="*/ 71 w 126"/>
                <a:gd name="T19" fmla="*/ 117 h 158"/>
                <a:gd name="T20" fmla="*/ 65 w 126"/>
                <a:gd name="T21" fmla="*/ 131 h 158"/>
                <a:gd name="T22" fmla="*/ 61 w 126"/>
                <a:gd name="T23" fmla="*/ 135 h 158"/>
                <a:gd name="T24" fmla="*/ 64 w 126"/>
                <a:gd name="T25" fmla="*/ 141 h 158"/>
                <a:gd name="T26" fmla="*/ 66 w 126"/>
                <a:gd name="T27" fmla="*/ 150 h 158"/>
                <a:gd name="T28" fmla="*/ 70 w 126"/>
                <a:gd name="T29" fmla="*/ 158 h 158"/>
                <a:gd name="T30" fmla="*/ 77 w 126"/>
                <a:gd name="T31" fmla="*/ 156 h 158"/>
                <a:gd name="T32" fmla="*/ 96 w 126"/>
                <a:gd name="T33" fmla="*/ 136 h 158"/>
                <a:gd name="T34" fmla="*/ 110 w 126"/>
                <a:gd name="T35" fmla="*/ 125 h 158"/>
                <a:gd name="T36" fmla="*/ 125 w 126"/>
                <a:gd name="T37" fmla="*/ 91 h 158"/>
                <a:gd name="T38" fmla="*/ 105 w 126"/>
                <a:gd name="T39" fmla="*/ 61 h 158"/>
                <a:gd name="T40" fmla="*/ 85 w 126"/>
                <a:gd name="T41" fmla="*/ 54 h 158"/>
                <a:gd name="T42" fmla="*/ 68 w 126"/>
                <a:gd name="T43" fmla="*/ 31 h 158"/>
                <a:gd name="T44" fmla="*/ 45 w 126"/>
                <a:gd name="T45" fmla="*/ 13 h 158"/>
                <a:gd name="T46" fmla="*/ 16 w 126"/>
                <a:gd name="T47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6" h="158">
                  <a:moveTo>
                    <a:pt x="16" y="3"/>
                  </a:moveTo>
                  <a:cubicBezTo>
                    <a:pt x="10" y="5"/>
                    <a:pt x="4" y="10"/>
                    <a:pt x="2" y="16"/>
                  </a:cubicBezTo>
                  <a:cubicBezTo>
                    <a:pt x="0" y="22"/>
                    <a:pt x="0" y="29"/>
                    <a:pt x="2" y="35"/>
                  </a:cubicBezTo>
                  <a:cubicBezTo>
                    <a:pt x="4" y="50"/>
                    <a:pt x="11" y="63"/>
                    <a:pt x="22" y="73"/>
                  </a:cubicBezTo>
                  <a:cubicBezTo>
                    <a:pt x="28" y="79"/>
                    <a:pt x="36" y="84"/>
                    <a:pt x="41" y="92"/>
                  </a:cubicBezTo>
                  <a:cubicBezTo>
                    <a:pt x="44" y="97"/>
                    <a:pt x="45" y="102"/>
                    <a:pt x="46" y="108"/>
                  </a:cubicBezTo>
                  <a:cubicBezTo>
                    <a:pt x="46" y="109"/>
                    <a:pt x="46" y="111"/>
                    <a:pt x="48" y="112"/>
                  </a:cubicBezTo>
                  <a:cubicBezTo>
                    <a:pt x="50" y="113"/>
                    <a:pt x="52" y="112"/>
                    <a:pt x="54" y="110"/>
                  </a:cubicBezTo>
                  <a:cubicBezTo>
                    <a:pt x="57" y="107"/>
                    <a:pt x="61" y="104"/>
                    <a:pt x="65" y="105"/>
                  </a:cubicBezTo>
                  <a:cubicBezTo>
                    <a:pt x="69" y="106"/>
                    <a:pt x="71" y="112"/>
                    <a:pt x="71" y="117"/>
                  </a:cubicBezTo>
                  <a:cubicBezTo>
                    <a:pt x="72" y="122"/>
                    <a:pt x="69" y="128"/>
                    <a:pt x="65" y="131"/>
                  </a:cubicBezTo>
                  <a:cubicBezTo>
                    <a:pt x="63" y="132"/>
                    <a:pt x="61" y="133"/>
                    <a:pt x="61" y="135"/>
                  </a:cubicBezTo>
                  <a:cubicBezTo>
                    <a:pt x="60" y="137"/>
                    <a:pt x="63" y="139"/>
                    <a:pt x="64" y="141"/>
                  </a:cubicBezTo>
                  <a:cubicBezTo>
                    <a:pt x="66" y="144"/>
                    <a:pt x="66" y="147"/>
                    <a:pt x="66" y="150"/>
                  </a:cubicBezTo>
                  <a:cubicBezTo>
                    <a:pt x="66" y="153"/>
                    <a:pt x="67" y="156"/>
                    <a:pt x="70" y="158"/>
                  </a:cubicBezTo>
                  <a:cubicBezTo>
                    <a:pt x="73" y="158"/>
                    <a:pt x="75" y="158"/>
                    <a:pt x="77" y="156"/>
                  </a:cubicBezTo>
                  <a:cubicBezTo>
                    <a:pt x="85" y="151"/>
                    <a:pt x="89" y="142"/>
                    <a:pt x="96" y="136"/>
                  </a:cubicBezTo>
                  <a:cubicBezTo>
                    <a:pt x="100" y="132"/>
                    <a:pt x="106" y="129"/>
                    <a:pt x="110" y="125"/>
                  </a:cubicBezTo>
                  <a:cubicBezTo>
                    <a:pt x="120" y="116"/>
                    <a:pt x="126" y="104"/>
                    <a:pt x="125" y="91"/>
                  </a:cubicBezTo>
                  <a:cubicBezTo>
                    <a:pt x="124" y="78"/>
                    <a:pt x="117" y="66"/>
                    <a:pt x="105" y="61"/>
                  </a:cubicBezTo>
                  <a:cubicBezTo>
                    <a:pt x="98" y="58"/>
                    <a:pt x="91" y="57"/>
                    <a:pt x="85" y="54"/>
                  </a:cubicBezTo>
                  <a:cubicBezTo>
                    <a:pt x="77" y="49"/>
                    <a:pt x="73" y="39"/>
                    <a:pt x="68" y="31"/>
                  </a:cubicBezTo>
                  <a:cubicBezTo>
                    <a:pt x="63" y="22"/>
                    <a:pt x="55" y="16"/>
                    <a:pt x="45" y="13"/>
                  </a:cubicBezTo>
                  <a:cubicBezTo>
                    <a:pt x="35" y="10"/>
                    <a:pt x="27" y="0"/>
                    <a:pt x="16" y="3"/>
                  </a:cubicBezTo>
                  <a:close/>
                </a:path>
              </a:pathLst>
            </a:custGeom>
            <a:solidFill>
              <a:srgbClr val="452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íśḷiḍê"/>
            <p:cNvSpPr/>
            <p:nvPr/>
          </p:nvSpPr>
          <p:spPr bwMode="auto">
            <a:xfrm>
              <a:off x="4709141" y="2905358"/>
              <a:ext cx="275366" cy="827011"/>
            </a:xfrm>
            <a:custGeom>
              <a:avLst/>
              <a:gdLst>
                <a:gd name="T0" fmla="*/ 54 w 145"/>
                <a:gd name="T1" fmla="*/ 0 h 437"/>
                <a:gd name="T2" fmla="*/ 127 w 145"/>
                <a:gd name="T3" fmla="*/ 220 h 437"/>
                <a:gd name="T4" fmla="*/ 124 w 145"/>
                <a:gd name="T5" fmla="*/ 417 h 437"/>
                <a:gd name="T6" fmla="*/ 77 w 145"/>
                <a:gd name="T7" fmla="*/ 416 h 437"/>
                <a:gd name="T8" fmla="*/ 33 w 145"/>
                <a:gd name="T9" fmla="*/ 157 h 437"/>
                <a:gd name="T10" fmla="*/ 54 w 145"/>
                <a:gd name="T11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437">
                  <a:moveTo>
                    <a:pt x="54" y="0"/>
                  </a:moveTo>
                  <a:cubicBezTo>
                    <a:pt x="54" y="0"/>
                    <a:pt x="109" y="72"/>
                    <a:pt x="127" y="220"/>
                  </a:cubicBezTo>
                  <a:cubicBezTo>
                    <a:pt x="145" y="369"/>
                    <a:pt x="124" y="417"/>
                    <a:pt x="124" y="417"/>
                  </a:cubicBezTo>
                  <a:cubicBezTo>
                    <a:pt x="124" y="417"/>
                    <a:pt x="86" y="437"/>
                    <a:pt x="77" y="416"/>
                  </a:cubicBezTo>
                  <a:cubicBezTo>
                    <a:pt x="68" y="394"/>
                    <a:pt x="66" y="199"/>
                    <a:pt x="33" y="157"/>
                  </a:cubicBezTo>
                  <a:cubicBezTo>
                    <a:pt x="0" y="115"/>
                    <a:pt x="24" y="10"/>
                    <a:pt x="54" y="0"/>
                  </a:cubicBezTo>
                  <a:close/>
                </a:path>
              </a:pathLst>
            </a:custGeom>
            <a:solidFill>
              <a:srgbClr val="046A38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ïŝļíďê"/>
            <p:cNvSpPr/>
            <p:nvPr/>
          </p:nvSpPr>
          <p:spPr bwMode="auto">
            <a:xfrm>
              <a:off x="4706349" y="2905896"/>
              <a:ext cx="275366" cy="827011"/>
            </a:xfrm>
            <a:custGeom>
              <a:avLst/>
              <a:gdLst>
                <a:gd name="T0" fmla="*/ 54 w 145"/>
                <a:gd name="T1" fmla="*/ 0 h 437"/>
                <a:gd name="T2" fmla="*/ 127 w 145"/>
                <a:gd name="T3" fmla="*/ 220 h 437"/>
                <a:gd name="T4" fmla="*/ 124 w 145"/>
                <a:gd name="T5" fmla="*/ 417 h 437"/>
                <a:gd name="T6" fmla="*/ 77 w 145"/>
                <a:gd name="T7" fmla="*/ 416 h 437"/>
                <a:gd name="T8" fmla="*/ 33 w 145"/>
                <a:gd name="T9" fmla="*/ 157 h 437"/>
                <a:gd name="T10" fmla="*/ 54 w 145"/>
                <a:gd name="T11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437">
                  <a:moveTo>
                    <a:pt x="54" y="0"/>
                  </a:moveTo>
                  <a:cubicBezTo>
                    <a:pt x="54" y="0"/>
                    <a:pt x="109" y="72"/>
                    <a:pt x="127" y="220"/>
                  </a:cubicBezTo>
                  <a:cubicBezTo>
                    <a:pt x="145" y="369"/>
                    <a:pt x="124" y="417"/>
                    <a:pt x="124" y="417"/>
                  </a:cubicBezTo>
                  <a:cubicBezTo>
                    <a:pt x="124" y="417"/>
                    <a:pt x="86" y="437"/>
                    <a:pt x="77" y="416"/>
                  </a:cubicBezTo>
                  <a:cubicBezTo>
                    <a:pt x="68" y="394"/>
                    <a:pt x="66" y="199"/>
                    <a:pt x="33" y="157"/>
                  </a:cubicBezTo>
                  <a:cubicBezTo>
                    <a:pt x="0" y="115"/>
                    <a:pt x="24" y="10"/>
                    <a:pt x="54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99000">
                  <a:schemeClr val="tx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34" name="íŝľïḍê"/>
            <p:cNvSpPr/>
            <p:nvPr/>
          </p:nvSpPr>
          <p:spPr bwMode="auto">
            <a:xfrm>
              <a:off x="4844089" y="3665806"/>
              <a:ext cx="94828" cy="189656"/>
            </a:xfrm>
            <a:custGeom>
              <a:avLst/>
              <a:gdLst>
                <a:gd name="T0" fmla="*/ 1 w 50"/>
                <a:gd name="T1" fmla="*/ 54 h 100"/>
                <a:gd name="T2" fmla="*/ 3 w 50"/>
                <a:gd name="T3" fmla="*/ 62 h 100"/>
                <a:gd name="T4" fmla="*/ 11 w 50"/>
                <a:gd name="T5" fmla="*/ 62 h 100"/>
                <a:gd name="T6" fmla="*/ 11 w 50"/>
                <a:gd name="T7" fmla="*/ 64 h 100"/>
                <a:gd name="T8" fmla="*/ 7 w 50"/>
                <a:gd name="T9" fmla="*/ 89 h 100"/>
                <a:gd name="T10" fmla="*/ 5 w 50"/>
                <a:gd name="T11" fmla="*/ 95 h 100"/>
                <a:gd name="T12" fmla="*/ 16 w 50"/>
                <a:gd name="T13" fmla="*/ 99 h 100"/>
                <a:gd name="T14" fmla="*/ 46 w 50"/>
                <a:gd name="T15" fmla="*/ 66 h 100"/>
                <a:gd name="T16" fmla="*/ 48 w 50"/>
                <a:gd name="T17" fmla="*/ 21 h 100"/>
                <a:gd name="T18" fmla="*/ 43 w 50"/>
                <a:gd name="T19" fmla="*/ 7 h 100"/>
                <a:gd name="T20" fmla="*/ 18 w 50"/>
                <a:gd name="T21" fmla="*/ 12 h 100"/>
                <a:gd name="T22" fmla="*/ 1 w 50"/>
                <a:gd name="T23" fmla="*/ 5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100">
                  <a:moveTo>
                    <a:pt x="1" y="54"/>
                  </a:moveTo>
                  <a:cubicBezTo>
                    <a:pt x="0" y="57"/>
                    <a:pt x="0" y="61"/>
                    <a:pt x="3" y="62"/>
                  </a:cubicBezTo>
                  <a:cubicBezTo>
                    <a:pt x="6" y="62"/>
                    <a:pt x="9" y="60"/>
                    <a:pt x="11" y="62"/>
                  </a:cubicBezTo>
                  <a:cubicBezTo>
                    <a:pt x="11" y="62"/>
                    <a:pt x="11" y="63"/>
                    <a:pt x="11" y="64"/>
                  </a:cubicBezTo>
                  <a:cubicBezTo>
                    <a:pt x="12" y="72"/>
                    <a:pt x="10" y="81"/>
                    <a:pt x="7" y="89"/>
                  </a:cubicBezTo>
                  <a:cubicBezTo>
                    <a:pt x="5" y="91"/>
                    <a:pt x="5" y="93"/>
                    <a:pt x="5" y="95"/>
                  </a:cubicBezTo>
                  <a:cubicBezTo>
                    <a:pt x="6" y="99"/>
                    <a:pt x="12" y="100"/>
                    <a:pt x="16" y="99"/>
                  </a:cubicBezTo>
                  <a:cubicBezTo>
                    <a:pt x="31" y="94"/>
                    <a:pt x="41" y="81"/>
                    <a:pt x="46" y="66"/>
                  </a:cubicBezTo>
                  <a:cubicBezTo>
                    <a:pt x="50" y="51"/>
                    <a:pt x="50" y="36"/>
                    <a:pt x="48" y="21"/>
                  </a:cubicBezTo>
                  <a:cubicBezTo>
                    <a:pt x="48" y="16"/>
                    <a:pt x="46" y="11"/>
                    <a:pt x="43" y="7"/>
                  </a:cubicBezTo>
                  <a:cubicBezTo>
                    <a:pt x="36" y="0"/>
                    <a:pt x="23" y="4"/>
                    <a:pt x="18" y="12"/>
                  </a:cubicBezTo>
                  <a:cubicBezTo>
                    <a:pt x="11" y="25"/>
                    <a:pt x="6" y="40"/>
                    <a:pt x="1" y="54"/>
                  </a:cubicBezTo>
                  <a:close/>
                </a:path>
              </a:pathLst>
            </a:custGeom>
            <a:solidFill>
              <a:srgbClr val="F3C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ïṣľîḍé"/>
            <p:cNvSpPr/>
            <p:nvPr/>
          </p:nvSpPr>
          <p:spPr bwMode="auto">
            <a:xfrm>
              <a:off x="3240218" y="1882309"/>
              <a:ext cx="604529" cy="60361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2225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íṩļíḑe"/>
            <p:cNvSpPr/>
            <p:nvPr/>
          </p:nvSpPr>
          <p:spPr bwMode="auto">
            <a:xfrm>
              <a:off x="4225883" y="1613325"/>
              <a:ext cx="606352" cy="60361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2225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íśḷïdè"/>
            <p:cNvSpPr/>
            <p:nvPr/>
          </p:nvSpPr>
          <p:spPr bwMode="auto">
            <a:xfrm>
              <a:off x="5287228" y="2222413"/>
              <a:ext cx="607264" cy="60544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2225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íṣḻîde"/>
            <p:cNvSpPr/>
            <p:nvPr/>
          </p:nvSpPr>
          <p:spPr bwMode="auto">
            <a:xfrm>
              <a:off x="5255314" y="3301083"/>
              <a:ext cx="606352" cy="60361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2225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íṧḻíḑè"/>
            <p:cNvSpPr/>
            <p:nvPr/>
          </p:nvSpPr>
          <p:spPr bwMode="auto">
            <a:xfrm>
              <a:off x="5411689" y="2362375"/>
              <a:ext cx="358341" cy="325516"/>
            </a:xfrm>
            <a:custGeom>
              <a:avLst/>
              <a:gdLst>
                <a:gd name="T0" fmla="*/ 50 w 189"/>
                <a:gd name="T1" fmla="*/ 17 h 172"/>
                <a:gd name="T2" fmla="*/ 123 w 189"/>
                <a:gd name="T3" fmla="*/ 1 h 172"/>
                <a:gd name="T4" fmla="*/ 139 w 189"/>
                <a:gd name="T5" fmla="*/ 29 h 172"/>
                <a:gd name="T6" fmla="*/ 178 w 189"/>
                <a:gd name="T7" fmla="*/ 29 h 172"/>
                <a:gd name="T8" fmla="*/ 189 w 189"/>
                <a:gd name="T9" fmla="*/ 108 h 172"/>
                <a:gd name="T10" fmla="*/ 183 w 189"/>
                <a:gd name="T11" fmla="*/ 129 h 172"/>
                <a:gd name="T12" fmla="*/ 171 w 189"/>
                <a:gd name="T13" fmla="*/ 171 h 172"/>
                <a:gd name="T14" fmla="*/ 6 w 189"/>
                <a:gd name="T15" fmla="*/ 159 h 172"/>
                <a:gd name="T16" fmla="*/ 3 w 189"/>
                <a:gd name="T17" fmla="*/ 116 h 172"/>
                <a:gd name="T18" fmla="*/ 0 w 189"/>
                <a:gd name="T19" fmla="*/ 41 h 172"/>
                <a:gd name="T20" fmla="*/ 48 w 189"/>
                <a:gd name="T21" fmla="*/ 29 h 172"/>
                <a:gd name="T22" fmla="*/ 108 w 189"/>
                <a:gd name="T23" fmla="*/ 121 h 172"/>
                <a:gd name="T24" fmla="*/ 178 w 189"/>
                <a:gd name="T25" fmla="*/ 113 h 172"/>
                <a:gd name="T26" fmla="*/ 183 w 189"/>
                <a:gd name="T27" fmla="*/ 43 h 172"/>
                <a:gd name="T28" fmla="*/ 13 w 189"/>
                <a:gd name="T29" fmla="*/ 35 h 172"/>
                <a:gd name="T30" fmla="*/ 6 w 189"/>
                <a:gd name="T31" fmla="*/ 105 h 172"/>
                <a:gd name="T32" fmla="*/ 12 w 189"/>
                <a:gd name="T33" fmla="*/ 113 h 172"/>
                <a:gd name="T34" fmla="*/ 81 w 189"/>
                <a:gd name="T35" fmla="*/ 122 h 172"/>
                <a:gd name="T36" fmla="*/ 108 w 189"/>
                <a:gd name="T37" fmla="*/ 121 h 172"/>
                <a:gd name="T38" fmla="*/ 117 w 189"/>
                <a:gd name="T39" fmla="*/ 127 h 172"/>
                <a:gd name="T40" fmla="*/ 96 w 189"/>
                <a:gd name="T41" fmla="*/ 146 h 172"/>
                <a:gd name="T42" fmla="*/ 67 w 189"/>
                <a:gd name="T43" fmla="*/ 126 h 172"/>
                <a:gd name="T44" fmla="*/ 12 w 189"/>
                <a:gd name="T45" fmla="*/ 119 h 172"/>
                <a:gd name="T46" fmla="*/ 22 w 189"/>
                <a:gd name="T47" fmla="*/ 165 h 172"/>
                <a:gd name="T48" fmla="*/ 171 w 189"/>
                <a:gd name="T49" fmla="*/ 165 h 172"/>
                <a:gd name="T50" fmla="*/ 176 w 189"/>
                <a:gd name="T51" fmla="*/ 119 h 172"/>
                <a:gd name="T52" fmla="*/ 68 w 189"/>
                <a:gd name="T53" fmla="*/ 7 h 172"/>
                <a:gd name="T54" fmla="*/ 57 w 189"/>
                <a:gd name="T55" fmla="*/ 27 h 172"/>
                <a:gd name="T56" fmla="*/ 62 w 189"/>
                <a:gd name="T57" fmla="*/ 27 h 172"/>
                <a:gd name="T58" fmla="*/ 73 w 189"/>
                <a:gd name="T59" fmla="*/ 13 h 172"/>
                <a:gd name="T60" fmla="*/ 124 w 189"/>
                <a:gd name="T61" fmla="*/ 15 h 172"/>
                <a:gd name="T62" fmla="*/ 128 w 189"/>
                <a:gd name="T63" fmla="*/ 29 h 172"/>
                <a:gd name="T64" fmla="*/ 121 w 189"/>
                <a:gd name="T65" fmla="*/ 7 h 172"/>
                <a:gd name="T66" fmla="*/ 119 w 189"/>
                <a:gd name="T67" fmla="*/ 20 h 172"/>
                <a:gd name="T68" fmla="*/ 69 w 189"/>
                <a:gd name="T69" fmla="*/ 29 h 172"/>
                <a:gd name="T70" fmla="*/ 119 w 189"/>
                <a:gd name="T71" fmla="*/ 20 h 172"/>
                <a:gd name="T72" fmla="*/ 88 w 189"/>
                <a:gd name="T73" fmla="*/ 127 h 172"/>
                <a:gd name="T74" fmla="*/ 95 w 189"/>
                <a:gd name="T75" fmla="*/ 140 h 172"/>
                <a:gd name="T76" fmla="*/ 101 w 189"/>
                <a:gd name="T77" fmla="*/ 120 h 172"/>
                <a:gd name="T78" fmla="*/ 88 w 189"/>
                <a:gd name="T79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9" h="172">
                  <a:moveTo>
                    <a:pt x="50" y="28"/>
                  </a:moveTo>
                  <a:cubicBezTo>
                    <a:pt x="50" y="25"/>
                    <a:pt x="50" y="21"/>
                    <a:pt x="50" y="17"/>
                  </a:cubicBezTo>
                  <a:cubicBezTo>
                    <a:pt x="51" y="8"/>
                    <a:pt x="56" y="1"/>
                    <a:pt x="66" y="1"/>
                  </a:cubicBezTo>
                  <a:cubicBezTo>
                    <a:pt x="85" y="0"/>
                    <a:pt x="104" y="0"/>
                    <a:pt x="123" y="1"/>
                  </a:cubicBezTo>
                  <a:cubicBezTo>
                    <a:pt x="133" y="1"/>
                    <a:pt x="138" y="8"/>
                    <a:pt x="139" y="18"/>
                  </a:cubicBezTo>
                  <a:cubicBezTo>
                    <a:pt x="139" y="21"/>
                    <a:pt x="139" y="25"/>
                    <a:pt x="139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72" y="29"/>
                    <a:pt x="175" y="29"/>
                    <a:pt x="178" y="29"/>
                  </a:cubicBezTo>
                  <a:cubicBezTo>
                    <a:pt x="186" y="30"/>
                    <a:pt x="189" y="33"/>
                    <a:pt x="189" y="40"/>
                  </a:cubicBezTo>
                  <a:cubicBezTo>
                    <a:pt x="189" y="63"/>
                    <a:pt x="189" y="85"/>
                    <a:pt x="189" y="108"/>
                  </a:cubicBezTo>
                  <a:cubicBezTo>
                    <a:pt x="189" y="110"/>
                    <a:pt x="189" y="113"/>
                    <a:pt x="187" y="114"/>
                  </a:cubicBezTo>
                  <a:cubicBezTo>
                    <a:pt x="182" y="118"/>
                    <a:pt x="183" y="124"/>
                    <a:pt x="183" y="129"/>
                  </a:cubicBezTo>
                  <a:cubicBezTo>
                    <a:pt x="183" y="139"/>
                    <a:pt x="183" y="149"/>
                    <a:pt x="183" y="159"/>
                  </a:cubicBezTo>
                  <a:cubicBezTo>
                    <a:pt x="183" y="168"/>
                    <a:pt x="179" y="171"/>
                    <a:pt x="171" y="171"/>
                  </a:cubicBezTo>
                  <a:cubicBezTo>
                    <a:pt x="120" y="172"/>
                    <a:pt x="69" y="172"/>
                    <a:pt x="18" y="171"/>
                  </a:cubicBezTo>
                  <a:cubicBezTo>
                    <a:pt x="9" y="171"/>
                    <a:pt x="6" y="168"/>
                    <a:pt x="6" y="159"/>
                  </a:cubicBezTo>
                  <a:cubicBezTo>
                    <a:pt x="6" y="147"/>
                    <a:pt x="6" y="135"/>
                    <a:pt x="6" y="124"/>
                  </a:cubicBezTo>
                  <a:cubicBezTo>
                    <a:pt x="5" y="121"/>
                    <a:pt x="4" y="118"/>
                    <a:pt x="3" y="116"/>
                  </a:cubicBezTo>
                  <a:cubicBezTo>
                    <a:pt x="2" y="113"/>
                    <a:pt x="0" y="110"/>
                    <a:pt x="0" y="106"/>
                  </a:cubicBezTo>
                  <a:cubicBezTo>
                    <a:pt x="0" y="85"/>
                    <a:pt x="0" y="63"/>
                    <a:pt x="0" y="41"/>
                  </a:cubicBezTo>
                  <a:cubicBezTo>
                    <a:pt x="0" y="32"/>
                    <a:pt x="3" y="29"/>
                    <a:pt x="12" y="29"/>
                  </a:cubicBezTo>
                  <a:cubicBezTo>
                    <a:pt x="24" y="29"/>
                    <a:pt x="36" y="29"/>
                    <a:pt x="48" y="29"/>
                  </a:cubicBezTo>
                  <a:cubicBezTo>
                    <a:pt x="48" y="29"/>
                    <a:pt x="49" y="29"/>
                    <a:pt x="50" y="28"/>
                  </a:cubicBezTo>
                  <a:close/>
                  <a:moveTo>
                    <a:pt x="108" y="121"/>
                  </a:moveTo>
                  <a:cubicBezTo>
                    <a:pt x="109" y="122"/>
                    <a:pt x="109" y="122"/>
                    <a:pt x="110" y="122"/>
                  </a:cubicBezTo>
                  <a:cubicBezTo>
                    <a:pt x="178" y="113"/>
                    <a:pt x="178" y="113"/>
                    <a:pt x="178" y="113"/>
                  </a:cubicBezTo>
                  <a:cubicBezTo>
                    <a:pt x="182" y="112"/>
                    <a:pt x="183" y="109"/>
                    <a:pt x="183" y="105"/>
                  </a:cubicBezTo>
                  <a:cubicBezTo>
                    <a:pt x="183" y="84"/>
                    <a:pt x="183" y="64"/>
                    <a:pt x="183" y="43"/>
                  </a:cubicBezTo>
                  <a:cubicBezTo>
                    <a:pt x="183" y="38"/>
                    <a:pt x="182" y="35"/>
                    <a:pt x="176" y="35"/>
                  </a:cubicBezTo>
                  <a:cubicBezTo>
                    <a:pt x="122" y="36"/>
                    <a:pt x="67" y="36"/>
                    <a:pt x="13" y="35"/>
                  </a:cubicBezTo>
                  <a:cubicBezTo>
                    <a:pt x="7" y="35"/>
                    <a:pt x="6" y="38"/>
                    <a:pt x="6" y="43"/>
                  </a:cubicBezTo>
                  <a:cubicBezTo>
                    <a:pt x="6" y="64"/>
                    <a:pt x="6" y="84"/>
                    <a:pt x="6" y="105"/>
                  </a:cubicBezTo>
                  <a:cubicBezTo>
                    <a:pt x="5" y="109"/>
                    <a:pt x="7" y="112"/>
                    <a:pt x="11" y="113"/>
                  </a:cubicBezTo>
                  <a:cubicBezTo>
                    <a:pt x="11" y="113"/>
                    <a:pt x="12" y="113"/>
                    <a:pt x="12" y="113"/>
                  </a:cubicBezTo>
                  <a:cubicBezTo>
                    <a:pt x="26" y="114"/>
                    <a:pt x="40" y="117"/>
                    <a:pt x="54" y="118"/>
                  </a:cubicBezTo>
                  <a:cubicBezTo>
                    <a:pt x="63" y="120"/>
                    <a:pt x="72" y="121"/>
                    <a:pt x="81" y="122"/>
                  </a:cubicBezTo>
                  <a:cubicBezTo>
                    <a:pt x="84" y="110"/>
                    <a:pt x="85" y="108"/>
                    <a:pt x="95" y="108"/>
                  </a:cubicBezTo>
                  <a:cubicBezTo>
                    <a:pt x="103" y="108"/>
                    <a:pt x="105" y="110"/>
                    <a:pt x="108" y="121"/>
                  </a:cubicBezTo>
                  <a:close/>
                  <a:moveTo>
                    <a:pt x="176" y="119"/>
                  </a:moveTo>
                  <a:cubicBezTo>
                    <a:pt x="156" y="122"/>
                    <a:pt x="136" y="125"/>
                    <a:pt x="117" y="127"/>
                  </a:cubicBezTo>
                  <a:cubicBezTo>
                    <a:pt x="110" y="128"/>
                    <a:pt x="106" y="129"/>
                    <a:pt x="107" y="137"/>
                  </a:cubicBezTo>
                  <a:cubicBezTo>
                    <a:pt x="107" y="143"/>
                    <a:pt x="102" y="146"/>
                    <a:pt x="96" y="146"/>
                  </a:cubicBezTo>
                  <a:cubicBezTo>
                    <a:pt x="90" y="146"/>
                    <a:pt x="83" y="146"/>
                    <a:pt x="83" y="139"/>
                  </a:cubicBezTo>
                  <a:cubicBezTo>
                    <a:pt x="83" y="127"/>
                    <a:pt x="75" y="127"/>
                    <a:pt x="67" y="126"/>
                  </a:cubicBezTo>
                  <a:cubicBezTo>
                    <a:pt x="64" y="126"/>
                    <a:pt x="60" y="125"/>
                    <a:pt x="57" y="125"/>
                  </a:cubicBezTo>
                  <a:cubicBezTo>
                    <a:pt x="12" y="119"/>
                    <a:pt x="12" y="119"/>
                    <a:pt x="12" y="119"/>
                  </a:cubicBezTo>
                  <a:cubicBezTo>
                    <a:pt x="12" y="132"/>
                    <a:pt x="13" y="144"/>
                    <a:pt x="12" y="155"/>
                  </a:cubicBezTo>
                  <a:cubicBezTo>
                    <a:pt x="12" y="163"/>
                    <a:pt x="14" y="165"/>
                    <a:pt x="22" y="165"/>
                  </a:cubicBezTo>
                  <a:cubicBezTo>
                    <a:pt x="65" y="165"/>
                    <a:pt x="108" y="165"/>
                    <a:pt x="151" y="165"/>
                  </a:cubicBezTo>
                  <a:cubicBezTo>
                    <a:pt x="157" y="165"/>
                    <a:pt x="164" y="165"/>
                    <a:pt x="171" y="165"/>
                  </a:cubicBezTo>
                  <a:cubicBezTo>
                    <a:pt x="175" y="165"/>
                    <a:pt x="177" y="164"/>
                    <a:pt x="177" y="159"/>
                  </a:cubicBezTo>
                  <a:cubicBezTo>
                    <a:pt x="176" y="146"/>
                    <a:pt x="176" y="133"/>
                    <a:pt x="176" y="119"/>
                  </a:cubicBezTo>
                  <a:close/>
                  <a:moveTo>
                    <a:pt x="94" y="7"/>
                  </a:moveTo>
                  <a:cubicBezTo>
                    <a:pt x="86" y="7"/>
                    <a:pt x="77" y="7"/>
                    <a:pt x="68" y="7"/>
                  </a:cubicBezTo>
                  <a:cubicBezTo>
                    <a:pt x="61" y="8"/>
                    <a:pt x="55" y="15"/>
                    <a:pt x="55" y="22"/>
                  </a:cubicBezTo>
                  <a:cubicBezTo>
                    <a:pt x="55" y="24"/>
                    <a:pt x="56" y="26"/>
                    <a:pt x="57" y="27"/>
                  </a:cubicBezTo>
                  <a:cubicBezTo>
                    <a:pt x="57" y="28"/>
                    <a:pt x="58" y="29"/>
                    <a:pt x="60" y="29"/>
                  </a:cubicBezTo>
                  <a:cubicBezTo>
                    <a:pt x="61" y="29"/>
                    <a:pt x="62" y="28"/>
                    <a:pt x="62" y="27"/>
                  </a:cubicBezTo>
                  <a:cubicBezTo>
                    <a:pt x="63" y="26"/>
                    <a:pt x="63" y="24"/>
                    <a:pt x="63" y="23"/>
                  </a:cubicBezTo>
                  <a:cubicBezTo>
                    <a:pt x="63" y="13"/>
                    <a:pt x="63" y="13"/>
                    <a:pt x="73" y="13"/>
                  </a:cubicBezTo>
                  <a:cubicBezTo>
                    <a:pt x="85" y="13"/>
                    <a:pt x="98" y="13"/>
                    <a:pt x="111" y="13"/>
                  </a:cubicBezTo>
                  <a:cubicBezTo>
                    <a:pt x="115" y="13"/>
                    <a:pt x="121" y="13"/>
                    <a:pt x="124" y="15"/>
                  </a:cubicBezTo>
                  <a:cubicBezTo>
                    <a:pt x="126" y="16"/>
                    <a:pt x="125" y="22"/>
                    <a:pt x="126" y="26"/>
                  </a:cubicBezTo>
                  <a:cubicBezTo>
                    <a:pt x="126" y="27"/>
                    <a:pt x="127" y="29"/>
                    <a:pt x="128" y="29"/>
                  </a:cubicBezTo>
                  <a:cubicBezTo>
                    <a:pt x="130" y="29"/>
                    <a:pt x="131" y="28"/>
                    <a:pt x="132" y="27"/>
                  </a:cubicBezTo>
                  <a:cubicBezTo>
                    <a:pt x="137" y="19"/>
                    <a:pt x="130" y="7"/>
                    <a:pt x="121" y="7"/>
                  </a:cubicBezTo>
                  <a:cubicBezTo>
                    <a:pt x="112" y="7"/>
                    <a:pt x="103" y="7"/>
                    <a:pt x="94" y="7"/>
                  </a:cubicBezTo>
                  <a:close/>
                  <a:moveTo>
                    <a:pt x="119" y="20"/>
                  </a:moveTo>
                  <a:cubicBezTo>
                    <a:pt x="69" y="20"/>
                    <a:pt x="69" y="20"/>
                    <a:pt x="69" y="20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119" y="29"/>
                    <a:pt x="119" y="29"/>
                    <a:pt x="119" y="29"/>
                  </a:cubicBezTo>
                  <a:lnTo>
                    <a:pt x="119" y="20"/>
                  </a:lnTo>
                  <a:close/>
                  <a:moveTo>
                    <a:pt x="88" y="127"/>
                  </a:moveTo>
                  <a:cubicBezTo>
                    <a:pt x="88" y="127"/>
                    <a:pt x="88" y="127"/>
                    <a:pt x="88" y="127"/>
                  </a:cubicBezTo>
                  <a:cubicBezTo>
                    <a:pt x="88" y="128"/>
                    <a:pt x="88" y="130"/>
                    <a:pt x="88" y="132"/>
                  </a:cubicBezTo>
                  <a:cubicBezTo>
                    <a:pt x="88" y="137"/>
                    <a:pt x="88" y="140"/>
                    <a:pt x="95" y="140"/>
                  </a:cubicBezTo>
                  <a:cubicBezTo>
                    <a:pt x="101" y="140"/>
                    <a:pt x="101" y="136"/>
                    <a:pt x="101" y="132"/>
                  </a:cubicBezTo>
                  <a:cubicBezTo>
                    <a:pt x="101" y="128"/>
                    <a:pt x="101" y="124"/>
                    <a:pt x="101" y="120"/>
                  </a:cubicBezTo>
                  <a:cubicBezTo>
                    <a:pt x="101" y="116"/>
                    <a:pt x="98" y="114"/>
                    <a:pt x="95" y="115"/>
                  </a:cubicBezTo>
                  <a:cubicBezTo>
                    <a:pt x="92" y="115"/>
                    <a:pt x="90" y="117"/>
                    <a:pt x="88" y="120"/>
                  </a:cubicBezTo>
                  <a:cubicBezTo>
                    <a:pt x="87" y="121"/>
                    <a:pt x="88" y="124"/>
                    <a:pt x="88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îšḷiḓe"/>
            <p:cNvSpPr/>
            <p:nvPr/>
          </p:nvSpPr>
          <p:spPr bwMode="auto">
            <a:xfrm>
              <a:off x="4332513" y="1720462"/>
              <a:ext cx="393094" cy="389341"/>
            </a:xfrm>
            <a:custGeom>
              <a:avLst/>
              <a:gdLst>
                <a:gd name="connsiteX0" fmla="*/ 197126 w 559228"/>
                <a:gd name="connsiteY0" fmla="*/ 432230 h 553890"/>
                <a:gd name="connsiteX1" fmla="*/ 167422 w 559228"/>
                <a:gd name="connsiteY1" fmla="*/ 453783 h 553890"/>
                <a:gd name="connsiteX2" fmla="*/ 213328 w 559228"/>
                <a:gd name="connsiteY2" fmla="*/ 529218 h 553890"/>
                <a:gd name="connsiteX3" fmla="*/ 197126 w 559228"/>
                <a:gd name="connsiteY3" fmla="*/ 432230 h 553890"/>
                <a:gd name="connsiteX4" fmla="*/ 21603 w 559228"/>
                <a:gd name="connsiteY4" fmla="*/ 340629 h 553890"/>
                <a:gd name="connsiteX5" fmla="*/ 102613 w 559228"/>
                <a:gd name="connsiteY5" fmla="*/ 389124 h 553890"/>
                <a:gd name="connsiteX6" fmla="*/ 124216 w 559228"/>
                <a:gd name="connsiteY6" fmla="*/ 356794 h 553890"/>
                <a:gd name="connsiteX7" fmla="*/ 21603 w 559228"/>
                <a:gd name="connsiteY7" fmla="*/ 340629 h 553890"/>
                <a:gd name="connsiteX8" fmla="*/ 456360 w 559228"/>
                <a:gd name="connsiteY8" fmla="*/ 211312 h 553890"/>
                <a:gd name="connsiteX9" fmla="*/ 399652 w 559228"/>
                <a:gd name="connsiteY9" fmla="*/ 257112 h 553890"/>
                <a:gd name="connsiteX10" fmla="*/ 499566 w 559228"/>
                <a:gd name="connsiteY10" fmla="*/ 429535 h 553890"/>
                <a:gd name="connsiteX11" fmla="*/ 456360 w 559228"/>
                <a:gd name="connsiteY11" fmla="*/ 211312 h 553890"/>
                <a:gd name="connsiteX12" fmla="*/ 468506 w 559228"/>
                <a:gd name="connsiteY12" fmla="*/ 48309 h 553890"/>
                <a:gd name="connsiteX13" fmla="*/ 507097 w 559228"/>
                <a:gd name="connsiteY13" fmla="*/ 77369 h 553890"/>
                <a:gd name="connsiteX14" fmla="*/ 509787 w 559228"/>
                <a:gd name="connsiteY14" fmla="*/ 96156 h 553890"/>
                <a:gd name="connsiteX15" fmla="*/ 509787 w 559228"/>
                <a:gd name="connsiteY15" fmla="*/ 106891 h 553890"/>
                <a:gd name="connsiteX16" fmla="*/ 496335 w 559228"/>
                <a:gd name="connsiteY16" fmla="*/ 120310 h 553890"/>
                <a:gd name="connsiteX17" fmla="*/ 490954 w 559228"/>
                <a:gd name="connsiteY17" fmla="*/ 101524 h 553890"/>
                <a:gd name="connsiteX18" fmla="*/ 453289 w 559228"/>
                <a:gd name="connsiteY18" fmla="*/ 66634 h 553890"/>
                <a:gd name="connsiteX19" fmla="*/ 437146 w 559228"/>
                <a:gd name="connsiteY19" fmla="*/ 63950 h 553890"/>
                <a:gd name="connsiteX20" fmla="*/ 450598 w 559228"/>
                <a:gd name="connsiteY20" fmla="*/ 50531 h 553890"/>
                <a:gd name="connsiteX21" fmla="*/ 468506 w 559228"/>
                <a:gd name="connsiteY21" fmla="*/ 48309 h 553890"/>
                <a:gd name="connsiteX22" fmla="*/ 153920 w 559228"/>
                <a:gd name="connsiteY22" fmla="*/ 46970 h 553890"/>
                <a:gd name="connsiteX23" fmla="*/ 124216 w 559228"/>
                <a:gd name="connsiteY23" fmla="*/ 55053 h 553890"/>
                <a:gd name="connsiteX24" fmla="*/ 299739 w 559228"/>
                <a:gd name="connsiteY24" fmla="*/ 157429 h 553890"/>
                <a:gd name="connsiteX25" fmla="*/ 348346 w 559228"/>
                <a:gd name="connsiteY25" fmla="*/ 100853 h 553890"/>
                <a:gd name="connsiteX26" fmla="*/ 153920 w 559228"/>
                <a:gd name="connsiteY26" fmla="*/ 46970 h 553890"/>
                <a:gd name="connsiteX27" fmla="*/ 513068 w 559228"/>
                <a:gd name="connsiteY27" fmla="*/ 17335 h 553890"/>
                <a:gd name="connsiteX28" fmla="*/ 405053 w 559228"/>
                <a:gd name="connsiteY28" fmla="*/ 63135 h 553890"/>
                <a:gd name="connsiteX29" fmla="*/ 170122 w 559228"/>
                <a:gd name="connsiteY29" fmla="*/ 335241 h 553890"/>
                <a:gd name="connsiteX30" fmla="*/ 110714 w 559228"/>
                <a:gd name="connsiteY30" fmla="*/ 418759 h 553890"/>
                <a:gd name="connsiteX31" fmla="*/ 110714 w 559228"/>
                <a:gd name="connsiteY31" fmla="*/ 445700 h 553890"/>
                <a:gd name="connsiteX32" fmla="*/ 137718 w 559228"/>
                <a:gd name="connsiteY32" fmla="*/ 445700 h 553890"/>
                <a:gd name="connsiteX33" fmla="*/ 194425 w 559228"/>
                <a:gd name="connsiteY33" fmla="*/ 410677 h 553890"/>
                <a:gd name="connsiteX34" fmla="*/ 499566 w 559228"/>
                <a:gd name="connsiteY34" fmla="*/ 146653 h 553890"/>
                <a:gd name="connsiteX35" fmla="*/ 540071 w 559228"/>
                <a:gd name="connsiteY35" fmla="*/ 57747 h 553890"/>
                <a:gd name="connsiteX36" fmla="*/ 513068 w 559228"/>
                <a:gd name="connsiteY36" fmla="*/ 17335 h 553890"/>
                <a:gd name="connsiteX37" fmla="*/ 518469 w 559228"/>
                <a:gd name="connsiteY37" fmla="*/ 1170 h 553890"/>
                <a:gd name="connsiteX38" fmla="*/ 558974 w 559228"/>
                <a:gd name="connsiteY38" fmla="*/ 44276 h 553890"/>
                <a:gd name="connsiteX39" fmla="*/ 507667 w 559228"/>
                <a:gd name="connsiteY39" fmla="*/ 162818 h 553890"/>
                <a:gd name="connsiteX40" fmla="*/ 477963 w 559228"/>
                <a:gd name="connsiteY40" fmla="*/ 189759 h 553890"/>
                <a:gd name="connsiteX41" fmla="*/ 523869 w 559228"/>
                <a:gd name="connsiteY41" fmla="*/ 340629 h 553890"/>
                <a:gd name="connsiteX42" fmla="*/ 526570 w 559228"/>
                <a:gd name="connsiteY42" fmla="*/ 410677 h 553890"/>
                <a:gd name="connsiteX43" fmla="*/ 515768 w 559228"/>
                <a:gd name="connsiteY43" fmla="*/ 437618 h 553890"/>
                <a:gd name="connsiteX44" fmla="*/ 480664 w 559228"/>
                <a:gd name="connsiteY44" fmla="*/ 434924 h 553890"/>
                <a:gd name="connsiteX45" fmla="*/ 386151 w 559228"/>
                <a:gd name="connsiteY45" fmla="*/ 270582 h 553890"/>
                <a:gd name="connsiteX46" fmla="*/ 218729 w 559228"/>
                <a:gd name="connsiteY46" fmla="*/ 416065 h 553890"/>
                <a:gd name="connsiteX47" fmla="*/ 237631 w 559228"/>
                <a:gd name="connsiteY47" fmla="*/ 507665 h 553890"/>
                <a:gd name="connsiteX48" fmla="*/ 234931 w 559228"/>
                <a:gd name="connsiteY48" fmla="*/ 534606 h 553890"/>
                <a:gd name="connsiteX49" fmla="*/ 216028 w 559228"/>
                <a:gd name="connsiteY49" fmla="*/ 553465 h 553890"/>
                <a:gd name="connsiteX50" fmla="*/ 197126 w 559228"/>
                <a:gd name="connsiteY50" fmla="*/ 539994 h 553890"/>
                <a:gd name="connsiteX51" fmla="*/ 153920 w 559228"/>
                <a:gd name="connsiteY51" fmla="*/ 464559 h 553890"/>
                <a:gd name="connsiteX52" fmla="*/ 91812 w 559228"/>
                <a:gd name="connsiteY52" fmla="*/ 405288 h 553890"/>
                <a:gd name="connsiteX53" fmla="*/ 18902 w 559228"/>
                <a:gd name="connsiteY53" fmla="*/ 362182 h 553890"/>
                <a:gd name="connsiteX54" fmla="*/ 0 w 559228"/>
                <a:gd name="connsiteY54" fmla="*/ 340629 h 553890"/>
                <a:gd name="connsiteX55" fmla="*/ 29704 w 559228"/>
                <a:gd name="connsiteY55" fmla="*/ 321771 h 553890"/>
                <a:gd name="connsiteX56" fmla="*/ 124216 w 559228"/>
                <a:gd name="connsiteY56" fmla="*/ 337935 h 553890"/>
                <a:gd name="connsiteX57" fmla="*/ 137718 w 559228"/>
                <a:gd name="connsiteY57" fmla="*/ 343324 h 553890"/>
                <a:gd name="connsiteX58" fmla="*/ 286237 w 559228"/>
                <a:gd name="connsiteY58" fmla="*/ 173594 h 553890"/>
                <a:gd name="connsiteX59" fmla="*/ 191725 w 559228"/>
                <a:gd name="connsiteY59" fmla="*/ 117017 h 553890"/>
                <a:gd name="connsiteX60" fmla="*/ 116115 w 559228"/>
                <a:gd name="connsiteY60" fmla="*/ 73912 h 553890"/>
                <a:gd name="connsiteX61" fmla="*/ 110714 w 559228"/>
                <a:gd name="connsiteY61" fmla="*/ 49664 h 553890"/>
                <a:gd name="connsiteX62" fmla="*/ 153920 w 559228"/>
                <a:gd name="connsiteY62" fmla="*/ 30805 h 553890"/>
                <a:gd name="connsiteX63" fmla="*/ 356447 w 559228"/>
                <a:gd name="connsiteY63" fmla="*/ 84688 h 553890"/>
                <a:gd name="connsiteX64" fmla="*/ 407753 w 559228"/>
                <a:gd name="connsiteY64" fmla="*/ 36194 h 553890"/>
                <a:gd name="connsiteX65" fmla="*/ 518469 w 559228"/>
                <a:gd name="connsiteY65" fmla="*/ 1170 h 553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59228" h="553890">
                  <a:moveTo>
                    <a:pt x="197126" y="432230"/>
                  </a:moveTo>
                  <a:cubicBezTo>
                    <a:pt x="167422" y="453783"/>
                    <a:pt x="167422" y="453783"/>
                    <a:pt x="167422" y="453783"/>
                  </a:cubicBezTo>
                  <a:lnTo>
                    <a:pt x="213328" y="529218"/>
                  </a:lnTo>
                  <a:cubicBezTo>
                    <a:pt x="221429" y="496888"/>
                    <a:pt x="216028" y="461865"/>
                    <a:pt x="197126" y="432230"/>
                  </a:cubicBezTo>
                  <a:close/>
                  <a:moveTo>
                    <a:pt x="21603" y="340629"/>
                  </a:moveTo>
                  <a:cubicBezTo>
                    <a:pt x="102613" y="389124"/>
                    <a:pt x="102613" y="389124"/>
                    <a:pt x="102613" y="389124"/>
                  </a:cubicBezTo>
                  <a:lnTo>
                    <a:pt x="124216" y="356794"/>
                  </a:lnTo>
                  <a:cubicBezTo>
                    <a:pt x="91812" y="340629"/>
                    <a:pt x="56707" y="335241"/>
                    <a:pt x="21603" y="340629"/>
                  </a:cubicBezTo>
                  <a:close/>
                  <a:moveTo>
                    <a:pt x="456360" y="211312"/>
                  </a:moveTo>
                  <a:cubicBezTo>
                    <a:pt x="399652" y="257112"/>
                    <a:pt x="399652" y="257112"/>
                    <a:pt x="399652" y="257112"/>
                  </a:cubicBezTo>
                  <a:lnTo>
                    <a:pt x="499566" y="429535"/>
                  </a:lnTo>
                  <a:cubicBezTo>
                    <a:pt x="526570" y="391818"/>
                    <a:pt x="499566" y="262500"/>
                    <a:pt x="456360" y="211312"/>
                  </a:cubicBezTo>
                  <a:close/>
                  <a:moveTo>
                    <a:pt x="468506" y="48309"/>
                  </a:moveTo>
                  <a:cubicBezTo>
                    <a:pt x="485910" y="49693"/>
                    <a:pt x="501044" y="61267"/>
                    <a:pt x="507097" y="77369"/>
                  </a:cubicBezTo>
                  <a:cubicBezTo>
                    <a:pt x="509787" y="82737"/>
                    <a:pt x="509787" y="88105"/>
                    <a:pt x="509787" y="96156"/>
                  </a:cubicBezTo>
                  <a:cubicBezTo>
                    <a:pt x="509787" y="98840"/>
                    <a:pt x="509787" y="101524"/>
                    <a:pt x="509787" y="106891"/>
                  </a:cubicBezTo>
                  <a:cubicBezTo>
                    <a:pt x="504406" y="112259"/>
                    <a:pt x="499026" y="114942"/>
                    <a:pt x="496335" y="120310"/>
                  </a:cubicBezTo>
                  <a:cubicBezTo>
                    <a:pt x="493645" y="114942"/>
                    <a:pt x="490954" y="109575"/>
                    <a:pt x="490954" y="101524"/>
                  </a:cubicBezTo>
                  <a:cubicBezTo>
                    <a:pt x="493645" y="77369"/>
                    <a:pt x="480193" y="63950"/>
                    <a:pt x="453289" y="66634"/>
                  </a:cubicBezTo>
                  <a:cubicBezTo>
                    <a:pt x="447908" y="66634"/>
                    <a:pt x="442527" y="66634"/>
                    <a:pt x="437146" y="63950"/>
                  </a:cubicBezTo>
                  <a:cubicBezTo>
                    <a:pt x="442527" y="58583"/>
                    <a:pt x="445217" y="53215"/>
                    <a:pt x="450598" y="50531"/>
                  </a:cubicBezTo>
                  <a:cubicBezTo>
                    <a:pt x="456652" y="48519"/>
                    <a:pt x="462705" y="47848"/>
                    <a:pt x="468506" y="48309"/>
                  </a:cubicBezTo>
                  <a:close/>
                  <a:moveTo>
                    <a:pt x="153920" y="46970"/>
                  </a:moveTo>
                  <a:cubicBezTo>
                    <a:pt x="143119" y="49664"/>
                    <a:pt x="132317" y="52359"/>
                    <a:pt x="124216" y="55053"/>
                  </a:cubicBezTo>
                  <a:cubicBezTo>
                    <a:pt x="299739" y="157429"/>
                    <a:pt x="299739" y="157429"/>
                    <a:pt x="299739" y="157429"/>
                  </a:cubicBezTo>
                  <a:lnTo>
                    <a:pt x="348346" y="100853"/>
                  </a:lnTo>
                  <a:cubicBezTo>
                    <a:pt x="288938" y="63135"/>
                    <a:pt x="221429" y="44276"/>
                    <a:pt x="153920" y="46970"/>
                  </a:cubicBezTo>
                  <a:close/>
                  <a:moveTo>
                    <a:pt x="513068" y="17335"/>
                  </a:moveTo>
                  <a:cubicBezTo>
                    <a:pt x="472562" y="14641"/>
                    <a:pt x="432057" y="33500"/>
                    <a:pt x="405053" y="63135"/>
                  </a:cubicBezTo>
                  <a:cubicBezTo>
                    <a:pt x="326743" y="154735"/>
                    <a:pt x="248432" y="243641"/>
                    <a:pt x="170122" y="335241"/>
                  </a:cubicBezTo>
                  <a:cubicBezTo>
                    <a:pt x="148519" y="362182"/>
                    <a:pt x="126916" y="389124"/>
                    <a:pt x="110714" y="418759"/>
                  </a:cubicBezTo>
                  <a:cubicBezTo>
                    <a:pt x="105314" y="426841"/>
                    <a:pt x="105314" y="437618"/>
                    <a:pt x="110714" y="445700"/>
                  </a:cubicBezTo>
                  <a:cubicBezTo>
                    <a:pt x="118815" y="451088"/>
                    <a:pt x="129617" y="451088"/>
                    <a:pt x="137718" y="445700"/>
                  </a:cubicBezTo>
                  <a:cubicBezTo>
                    <a:pt x="156620" y="437618"/>
                    <a:pt x="175523" y="424147"/>
                    <a:pt x="194425" y="410677"/>
                  </a:cubicBezTo>
                  <a:cubicBezTo>
                    <a:pt x="297039" y="324465"/>
                    <a:pt x="396952" y="235559"/>
                    <a:pt x="499566" y="146653"/>
                  </a:cubicBezTo>
                  <a:cubicBezTo>
                    <a:pt x="523869" y="125100"/>
                    <a:pt x="540071" y="92770"/>
                    <a:pt x="540071" y="57747"/>
                  </a:cubicBezTo>
                  <a:cubicBezTo>
                    <a:pt x="537371" y="36194"/>
                    <a:pt x="542772" y="20029"/>
                    <a:pt x="513068" y="17335"/>
                  </a:cubicBezTo>
                  <a:close/>
                  <a:moveTo>
                    <a:pt x="518469" y="1170"/>
                  </a:moveTo>
                  <a:cubicBezTo>
                    <a:pt x="548172" y="3864"/>
                    <a:pt x="556274" y="11947"/>
                    <a:pt x="558974" y="44276"/>
                  </a:cubicBezTo>
                  <a:cubicBezTo>
                    <a:pt x="561674" y="87382"/>
                    <a:pt x="542772" y="133182"/>
                    <a:pt x="507667" y="162818"/>
                  </a:cubicBezTo>
                  <a:cubicBezTo>
                    <a:pt x="496866" y="173594"/>
                    <a:pt x="486064" y="184370"/>
                    <a:pt x="477963" y="189759"/>
                  </a:cubicBezTo>
                  <a:cubicBezTo>
                    <a:pt x="494165" y="243641"/>
                    <a:pt x="513068" y="289441"/>
                    <a:pt x="523869" y="340629"/>
                  </a:cubicBezTo>
                  <a:cubicBezTo>
                    <a:pt x="529270" y="364877"/>
                    <a:pt x="529270" y="386430"/>
                    <a:pt x="526570" y="410677"/>
                  </a:cubicBezTo>
                  <a:cubicBezTo>
                    <a:pt x="526570" y="421453"/>
                    <a:pt x="523869" y="432230"/>
                    <a:pt x="515768" y="437618"/>
                  </a:cubicBezTo>
                  <a:cubicBezTo>
                    <a:pt x="502266" y="456477"/>
                    <a:pt x="491465" y="456477"/>
                    <a:pt x="480664" y="434924"/>
                  </a:cubicBezTo>
                  <a:cubicBezTo>
                    <a:pt x="448259" y="381041"/>
                    <a:pt x="418555" y="327159"/>
                    <a:pt x="386151" y="270582"/>
                  </a:cubicBezTo>
                  <a:cubicBezTo>
                    <a:pt x="218729" y="416065"/>
                    <a:pt x="218729" y="416065"/>
                    <a:pt x="218729" y="416065"/>
                  </a:cubicBezTo>
                  <a:cubicBezTo>
                    <a:pt x="224129" y="448394"/>
                    <a:pt x="232230" y="478030"/>
                    <a:pt x="237631" y="507665"/>
                  </a:cubicBezTo>
                  <a:cubicBezTo>
                    <a:pt x="237631" y="518441"/>
                    <a:pt x="237631" y="526524"/>
                    <a:pt x="234931" y="534606"/>
                  </a:cubicBezTo>
                  <a:cubicBezTo>
                    <a:pt x="229530" y="542688"/>
                    <a:pt x="224129" y="550771"/>
                    <a:pt x="216028" y="553465"/>
                  </a:cubicBezTo>
                  <a:cubicBezTo>
                    <a:pt x="210628" y="556159"/>
                    <a:pt x="202526" y="545383"/>
                    <a:pt x="197126" y="539994"/>
                  </a:cubicBezTo>
                  <a:cubicBezTo>
                    <a:pt x="180924" y="515747"/>
                    <a:pt x="167422" y="488806"/>
                    <a:pt x="153920" y="464559"/>
                  </a:cubicBezTo>
                  <a:cubicBezTo>
                    <a:pt x="91812" y="475335"/>
                    <a:pt x="75610" y="459171"/>
                    <a:pt x="91812" y="405288"/>
                  </a:cubicBezTo>
                  <a:cubicBezTo>
                    <a:pt x="67509" y="389124"/>
                    <a:pt x="43205" y="375653"/>
                    <a:pt x="18902" y="362182"/>
                  </a:cubicBezTo>
                  <a:cubicBezTo>
                    <a:pt x="10801" y="354100"/>
                    <a:pt x="5400" y="348712"/>
                    <a:pt x="0" y="340629"/>
                  </a:cubicBezTo>
                  <a:cubicBezTo>
                    <a:pt x="10801" y="335241"/>
                    <a:pt x="18902" y="321771"/>
                    <a:pt x="29704" y="321771"/>
                  </a:cubicBezTo>
                  <a:cubicBezTo>
                    <a:pt x="62108" y="324465"/>
                    <a:pt x="91812" y="332547"/>
                    <a:pt x="124216" y="337935"/>
                  </a:cubicBezTo>
                  <a:cubicBezTo>
                    <a:pt x="129617" y="337935"/>
                    <a:pt x="132317" y="340629"/>
                    <a:pt x="137718" y="343324"/>
                  </a:cubicBezTo>
                  <a:cubicBezTo>
                    <a:pt x="186324" y="286747"/>
                    <a:pt x="234931" y="230171"/>
                    <a:pt x="286237" y="173594"/>
                  </a:cubicBezTo>
                  <a:cubicBezTo>
                    <a:pt x="191725" y="117017"/>
                    <a:pt x="191725" y="117017"/>
                    <a:pt x="191725" y="117017"/>
                  </a:cubicBezTo>
                  <a:cubicBezTo>
                    <a:pt x="164721" y="103547"/>
                    <a:pt x="140418" y="87382"/>
                    <a:pt x="116115" y="73912"/>
                  </a:cubicBezTo>
                  <a:cubicBezTo>
                    <a:pt x="102613" y="68523"/>
                    <a:pt x="99913" y="57747"/>
                    <a:pt x="110714" y="49664"/>
                  </a:cubicBezTo>
                  <a:cubicBezTo>
                    <a:pt x="124216" y="38888"/>
                    <a:pt x="137718" y="33500"/>
                    <a:pt x="153920" y="30805"/>
                  </a:cubicBezTo>
                  <a:cubicBezTo>
                    <a:pt x="226830" y="25417"/>
                    <a:pt x="297039" y="44276"/>
                    <a:pt x="356447" y="84688"/>
                  </a:cubicBezTo>
                  <a:cubicBezTo>
                    <a:pt x="375349" y="68523"/>
                    <a:pt x="391551" y="52359"/>
                    <a:pt x="407753" y="36194"/>
                  </a:cubicBezTo>
                  <a:cubicBezTo>
                    <a:pt x="437458" y="9253"/>
                    <a:pt x="477963" y="-4218"/>
                    <a:pt x="518469" y="11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anchor="ctr">
              <a:no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íṩ1îďé"/>
            <p:cNvSpPr/>
            <p:nvPr/>
          </p:nvSpPr>
          <p:spPr bwMode="auto">
            <a:xfrm>
              <a:off x="3352866" y="1988264"/>
              <a:ext cx="379234" cy="391705"/>
            </a:xfrm>
            <a:custGeom>
              <a:avLst/>
              <a:gdLst>
                <a:gd name="connsiteX0" fmla="*/ 426123 w 588992"/>
                <a:gd name="connsiteY0" fmla="*/ 460561 h 608362"/>
                <a:gd name="connsiteX1" fmla="*/ 318216 w 588992"/>
                <a:gd name="connsiteY1" fmla="*/ 508976 h 608362"/>
                <a:gd name="connsiteX2" fmla="*/ 302031 w 588992"/>
                <a:gd name="connsiteY2" fmla="*/ 519735 h 608362"/>
                <a:gd name="connsiteX3" fmla="*/ 285845 w 588992"/>
                <a:gd name="connsiteY3" fmla="*/ 519735 h 608362"/>
                <a:gd name="connsiteX4" fmla="*/ 264263 w 588992"/>
                <a:gd name="connsiteY4" fmla="*/ 508976 h 608362"/>
                <a:gd name="connsiteX5" fmla="*/ 183334 w 588992"/>
                <a:gd name="connsiteY5" fmla="*/ 482079 h 608362"/>
                <a:gd name="connsiteX6" fmla="*/ 164450 w 588992"/>
                <a:gd name="connsiteY6" fmla="*/ 463251 h 608362"/>
                <a:gd name="connsiteX7" fmla="*/ 164450 w 588992"/>
                <a:gd name="connsiteY7" fmla="*/ 546632 h 608362"/>
                <a:gd name="connsiteX8" fmla="*/ 426123 w 588992"/>
                <a:gd name="connsiteY8" fmla="*/ 546632 h 608362"/>
                <a:gd name="connsiteX9" fmla="*/ 167148 w 588992"/>
                <a:gd name="connsiteY9" fmla="*/ 406767 h 608362"/>
                <a:gd name="connsiteX10" fmla="*/ 237287 w 588992"/>
                <a:gd name="connsiteY10" fmla="*/ 484769 h 608362"/>
                <a:gd name="connsiteX11" fmla="*/ 288542 w 588992"/>
                <a:gd name="connsiteY11" fmla="*/ 471320 h 608362"/>
                <a:gd name="connsiteX12" fmla="*/ 299333 w 588992"/>
                <a:gd name="connsiteY12" fmla="*/ 471320 h 608362"/>
                <a:gd name="connsiteX13" fmla="*/ 350588 w 588992"/>
                <a:gd name="connsiteY13" fmla="*/ 484769 h 608362"/>
                <a:gd name="connsiteX14" fmla="*/ 420727 w 588992"/>
                <a:gd name="connsiteY14" fmla="*/ 406767 h 608362"/>
                <a:gd name="connsiteX15" fmla="*/ 167148 w 588992"/>
                <a:gd name="connsiteY15" fmla="*/ 406767 h 608362"/>
                <a:gd name="connsiteX16" fmla="*/ 507964 w 588992"/>
                <a:gd name="connsiteY16" fmla="*/ 387798 h 608362"/>
                <a:gd name="connsiteX17" fmla="*/ 507964 w 588992"/>
                <a:gd name="connsiteY17" fmla="*/ 527668 h 608362"/>
                <a:gd name="connsiteX18" fmla="*/ 570086 w 588992"/>
                <a:gd name="connsiteY18" fmla="*/ 473872 h 608362"/>
                <a:gd name="connsiteX19" fmla="*/ 570086 w 588992"/>
                <a:gd name="connsiteY19" fmla="*/ 441594 h 608362"/>
                <a:gd name="connsiteX20" fmla="*/ 507964 w 588992"/>
                <a:gd name="connsiteY20" fmla="*/ 387798 h 608362"/>
                <a:gd name="connsiteX21" fmla="*/ 50278 w 588992"/>
                <a:gd name="connsiteY21" fmla="*/ 386706 h 608362"/>
                <a:gd name="connsiteX22" fmla="*/ 21791 w 588992"/>
                <a:gd name="connsiteY22" fmla="*/ 438905 h 608362"/>
                <a:gd name="connsiteX23" fmla="*/ 21791 w 588992"/>
                <a:gd name="connsiteY23" fmla="*/ 476562 h 608362"/>
                <a:gd name="connsiteX24" fmla="*/ 81212 w 588992"/>
                <a:gd name="connsiteY24" fmla="*/ 524978 h 608362"/>
                <a:gd name="connsiteX25" fmla="*/ 81212 w 588992"/>
                <a:gd name="connsiteY25" fmla="*/ 387798 h 608362"/>
                <a:gd name="connsiteX26" fmla="*/ 50278 w 588992"/>
                <a:gd name="connsiteY26" fmla="*/ 386706 h 608362"/>
                <a:gd name="connsiteX27" fmla="*/ 164450 w 588992"/>
                <a:gd name="connsiteY27" fmla="*/ 385249 h 608362"/>
                <a:gd name="connsiteX28" fmla="*/ 423425 w 588992"/>
                <a:gd name="connsiteY28" fmla="*/ 385249 h 608362"/>
                <a:gd name="connsiteX29" fmla="*/ 445006 w 588992"/>
                <a:gd name="connsiteY29" fmla="*/ 409457 h 608362"/>
                <a:gd name="connsiteX30" fmla="*/ 445006 w 588992"/>
                <a:gd name="connsiteY30" fmla="*/ 546632 h 608362"/>
                <a:gd name="connsiteX31" fmla="*/ 420727 w 588992"/>
                <a:gd name="connsiteY31" fmla="*/ 568150 h 608362"/>
                <a:gd name="connsiteX32" fmla="*/ 293938 w 588992"/>
                <a:gd name="connsiteY32" fmla="*/ 568150 h 608362"/>
                <a:gd name="connsiteX33" fmla="*/ 169845 w 588992"/>
                <a:gd name="connsiteY33" fmla="*/ 568150 h 608362"/>
                <a:gd name="connsiteX34" fmla="*/ 142869 w 588992"/>
                <a:gd name="connsiteY34" fmla="*/ 541253 h 608362"/>
                <a:gd name="connsiteX35" fmla="*/ 142869 w 588992"/>
                <a:gd name="connsiteY35" fmla="*/ 409457 h 608362"/>
                <a:gd name="connsiteX36" fmla="*/ 164450 w 588992"/>
                <a:gd name="connsiteY36" fmla="*/ 385249 h 608362"/>
                <a:gd name="connsiteX37" fmla="*/ 418832 w 588992"/>
                <a:gd name="connsiteY37" fmla="*/ 204892 h 608362"/>
                <a:gd name="connsiteX38" fmla="*/ 408028 w 588992"/>
                <a:gd name="connsiteY38" fmla="*/ 218341 h 608362"/>
                <a:gd name="connsiteX39" fmla="*/ 408028 w 588992"/>
                <a:gd name="connsiteY39" fmla="*/ 245239 h 608362"/>
                <a:gd name="connsiteX40" fmla="*/ 416131 w 588992"/>
                <a:gd name="connsiteY40" fmla="*/ 264067 h 608362"/>
                <a:gd name="connsiteX41" fmla="*/ 426935 w 588992"/>
                <a:gd name="connsiteY41" fmla="*/ 245239 h 608362"/>
                <a:gd name="connsiteX42" fmla="*/ 426935 w 588992"/>
                <a:gd name="connsiteY42" fmla="*/ 237169 h 608362"/>
                <a:gd name="connsiteX43" fmla="*/ 426935 w 588992"/>
                <a:gd name="connsiteY43" fmla="*/ 234480 h 608362"/>
                <a:gd name="connsiteX44" fmla="*/ 426935 w 588992"/>
                <a:gd name="connsiteY44" fmla="*/ 221031 h 608362"/>
                <a:gd name="connsiteX45" fmla="*/ 418832 w 588992"/>
                <a:gd name="connsiteY45" fmla="*/ 204892 h 608362"/>
                <a:gd name="connsiteX46" fmla="*/ 173045 w 588992"/>
                <a:gd name="connsiteY46" fmla="*/ 204892 h 608362"/>
                <a:gd name="connsiteX47" fmla="*/ 162241 w 588992"/>
                <a:gd name="connsiteY47" fmla="*/ 226410 h 608362"/>
                <a:gd name="connsiteX48" fmla="*/ 162241 w 588992"/>
                <a:gd name="connsiteY48" fmla="*/ 234480 h 608362"/>
                <a:gd name="connsiteX49" fmla="*/ 162241 w 588992"/>
                <a:gd name="connsiteY49" fmla="*/ 250618 h 608362"/>
                <a:gd name="connsiteX50" fmla="*/ 173045 w 588992"/>
                <a:gd name="connsiteY50" fmla="*/ 264067 h 608362"/>
                <a:gd name="connsiteX51" fmla="*/ 183849 w 588992"/>
                <a:gd name="connsiteY51" fmla="*/ 250618 h 608362"/>
                <a:gd name="connsiteX52" fmla="*/ 183849 w 588992"/>
                <a:gd name="connsiteY52" fmla="*/ 226410 h 608362"/>
                <a:gd name="connsiteX53" fmla="*/ 173045 w 588992"/>
                <a:gd name="connsiteY53" fmla="*/ 204892 h 608362"/>
                <a:gd name="connsiteX54" fmla="*/ 102820 w 588992"/>
                <a:gd name="connsiteY54" fmla="*/ 204892 h 608362"/>
                <a:gd name="connsiteX55" fmla="*/ 102820 w 588992"/>
                <a:gd name="connsiteY55" fmla="*/ 226410 h 608362"/>
                <a:gd name="connsiteX56" fmla="*/ 102820 w 588992"/>
                <a:gd name="connsiteY56" fmla="*/ 543807 h 608362"/>
                <a:gd name="connsiteX57" fmla="*/ 148737 w 588992"/>
                <a:gd name="connsiteY57" fmla="*/ 589534 h 608362"/>
                <a:gd name="connsiteX58" fmla="*/ 440440 w 588992"/>
                <a:gd name="connsiteY58" fmla="*/ 589534 h 608362"/>
                <a:gd name="connsiteX59" fmla="*/ 489057 w 588992"/>
                <a:gd name="connsiteY59" fmla="*/ 541117 h 608362"/>
                <a:gd name="connsiteX60" fmla="*/ 489057 w 588992"/>
                <a:gd name="connsiteY60" fmla="*/ 229100 h 608362"/>
                <a:gd name="connsiteX61" fmla="*/ 489057 w 588992"/>
                <a:gd name="connsiteY61" fmla="*/ 204892 h 608362"/>
                <a:gd name="connsiteX62" fmla="*/ 448543 w 588992"/>
                <a:gd name="connsiteY62" fmla="*/ 204892 h 608362"/>
                <a:gd name="connsiteX63" fmla="*/ 448543 w 588992"/>
                <a:gd name="connsiteY63" fmla="*/ 250618 h 608362"/>
                <a:gd name="connsiteX64" fmla="*/ 464748 w 588992"/>
                <a:gd name="connsiteY64" fmla="*/ 274827 h 608362"/>
                <a:gd name="connsiteX65" fmla="*/ 445842 w 588992"/>
                <a:gd name="connsiteY65" fmla="*/ 299035 h 608362"/>
                <a:gd name="connsiteX66" fmla="*/ 443141 w 588992"/>
                <a:gd name="connsiteY66" fmla="*/ 309794 h 608362"/>
                <a:gd name="connsiteX67" fmla="*/ 402626 w 588992"/>
                <a:gd name="connsiteY67" fmla="*/ 320553 h 608362"/>
                <a:gd name="connsiteX68" fmla="*/ 391823 w 588992"/>
                <a:gd name="connsiteY68" fmla="*/ 312484 h 608362"/>
                <a:gd name="connsiteX69" fmla="*/ 367514 w 588992"/>
                <a:gd name="connsiteY69" fmla="*/ 272137 h 608362"/>
                <a:gd name="connsiteX70" fmla="*/ 386421 w 588992"/>
                <a:gd name="connsiteY70" fmla="*/ 204892 h 608362"/>
                <a:gd name="connsiteX71" fmla="*/ 205457 w 588992"/>
                <a:gd name="connsiteY71" fmla="*/ 204892 h 608362"/>
                <a:gd name="connsiteX72" fmla="*/ 221662 w 588992"/>
                <a:gd name="connsiteY72" fmla="*/ 272137 h 608362"/>
                <a:gd name="connsiteX73" fmla="*/ 202756 w 588992"/>
                <a:gd name="connsiteY73" fmla="*/ 301725 h 608362"/>
                <a:gd name="connsiteX74" fmla="*/ 173045 w 588992"/>
                <a:gd name="connsiteY74" fmla="*/ 323243 h 608362"/>
                <a:gd name="connsiteX75" fmla="*/ 143335 w 588992"/>
                <a:gd name="connsiteY75" fmla="*/ 301725 h 608362"/>
                <a:gd name="connsiteX76" fmla="*/ 140634 w 588992"/>
                <a:gd name="connsiteY76" fmla="*/ 288276 h 608362"/>
                <a:gd name="connsiteX77" fmla="*/ 140634 w 588992"/>
                <a:gd name="connsiteY77" fmla="*/ 261378 h 608362"/>
                <a:gd name="connsiteX78" fmla="*/ 140634 w 588992"/>
                <a:gd name="connsiteY78" fmla="*/ 204892 h 608362"/>
                <a:gd name="connsiteX79" fmla="*/ 205457 w 588992"/>
                <a:gd name="connsiteY79" fmla="*/ 65022 h 608362"/>
                <a:gd name="connsiteX80" fmla="*/ 205457 w 588992"/>
                <a:gd name="connsiteY80" fmla="*/ 183373 h 608362"/>
                <a:gd name="connsiteX81" fmla="*/ 383720 w 588992"/>
                <a:gd name="connsiteY81" fmla="*/ 183373 h 608362"/>
                <a:gd name="connsiteX82" fmla="*/ 383720 w 588992"/>
                <a:gd name="connsiteY82" fmla="*/ 65022 h 608362"/>
                <a:gd name="connsiteX83" fmla="*/ 205457 w 588992"/>
                <a:gd name="connsiteY83" fmla="*/ 65022 h 608362"/>
                <a:gd name="connsiteX84" fmla="*/ 175746 w 588992"/>
                <a:gd name="connsiteY84" fmla="*/ 62332 h 608362"/>
                <a:gd name="connsiteX85" fmla="*/ 162241 w 588992"/>
                <a:gd name="connsiteY85" fmla="*/ 75781 h 608362"/>
                <a:gd name="connsiteX86" fmla="*/ 162241 w 588992"/>
                <a:gd name="connsiteY86" fmla="*/ 169924 h 608362"/>
                <a:gd name="connsiteX87" fmla="*/ 173045 w 588992"/>
                <a:gd name="connsiteY87" fmla="*/ 183373 h 608362"/>
                <a:gd name="connsiteX88" fmla="*/ 183849 w 588992"/>
                <a:gd name="connsiteY88" fmla="*/ 169924 h 608362"/>
                <a:gd name="connsiteX89" fmla="*/ 183849 w 588992"/>
                <a:gd name="connsiteY89" fmla="*/ 65022 h 608362"/>
                <a:gd name="connsiteX90" fmla="*/ 175746 w 588992"/>
                <a:gd name="connsiteY90" fmla="*/ 62332 h 608362"/>
                <a:gd name="connsiteX91" fmla="*/ 98093 w 588992"/>
                <a:gd name="connsiteY91" fmla="*/ 61324 h 608362"/>
                <a:gd name="connsiteX92" fmla="*/ 67708 w 588992"/>
                <a:gd name="connsiteY92" fmla="*/ 78471 h 608362"/>
                <a:gd name="connsiteX93" fmla="*/ 70409 w 588992"/>
                <a:gd name="connsiteY93" fmla="*/ 169924 h 608362"/>
                <a:gd name="connsiteX94" fmla="*/ 140634 w 588992"/>
                <a:gd name="connsiteY94" fmla="*/ 183373 h 608362"/>
                <a:gd name="connsiteX95" fmla="*/ 140634 w 588992"/>
                <a:gd name="connsiteY95" fmla="*/ 62332 h 608362"/>
                <a:gd name="connsiteX96" fmla="*/ 98093 w 588992"/>
                <a:gd name="connsiteY96" fmla="*/ 61324 h 608362"/>
                <a:gd name="connsiteX97" fmla="*/ 490070 w 588992"/>
                <a:gd name="connsiteY97" fmla="*/ 60987 h 608362"/>
                <a:gd name="connsiteX98" fmla="*/ 448543 w 588992"/>
                <a:gd name="connsiteY98" fmla="*/ 62332 h 608362"/>
                <a:gd name="connsiteX99" fmla="*/ 448543 w 588992"/>
                <a:gd name="connsiteY99" fmla="*/ 186063 h 608362"/>
                <a:gd name="connsiteX100" fmla="*/ 521468 w 588992"/>
                <a:gd name="connsiteY100" fmla="*/ 167235 h 608362"/>
                <a:gd name="connsiteX101" fmla="*/ 521468 w 588992"/>
                <a:gd name="connsiteY101" fmla="*/ 75781 h 608362"/>
                <a:gd name="connsiteX102" fmla="*/ 490070 w 588992"/>
                <a:gd name="connsiteY102" fmla="*/ 60987 h 608362"/>
                <a:gd name="connsiteX103" fmla="*/ 421533 w 588992"/>
                <a:gd name="connsiteY103" fmla="*/ 59643 h 608362"/>
                <a:gd name="connsiteX104" fmla="*/ 408028 w 588992"/>
                <a:gd name="connsiteY104" fmla="*/ 75781 h 608362"/>
                <a:gd name="connsiteX105" fmla="*/ 408028 w 588992"/>
                <a:gd name="connsiteY105" fmla="*/ 169924 h 608362"/>
                <a:gd name="connsiteX106" fmla="*/ 418832 w 588992"/>
                <a:gd name="connsiteY106" fmla="*/ 183373 h 608362"/>
                <a:gd name="connsiteX107" fmla="*/ 426935 w 588992"/>
                <a:gd name="connsiteY107" fmla="*/ 169924 h 608362"/>
                <a:gd name="connsiteX108" fmla="*/ 426935 w 588992"/>
                <a:gd name="connsiteY108" fmla="*/ 65022 h 608362"/>
                <a:gd name="connsiteX109" fmla="*/ 421533 w 588992"/>
                <a:gd name="connsiteY109" fmla="*/ 59643 h 608362"/>
                <a:gd name="connsiteX110" fmla="*/ 295601 w 588992"/>
                <a:gd name="connsiteY110" fmla="*/ 20640 h 608362"/>
                <a:gd name="connsiteX111" fmla="*/ 237868 w 588992"/>
                <a:gd name="connsiteY111" fmla="*/ 40814 h 608362"/>
                <a:gd name="connsiteX112" fmla="*/ 351308 w 588992"/>
                <a:gd name="connsiteY112" fmla="*/ 40814 h 608362"/>
                <a:gd name="connsiteX113" fmla="*/ 295601 w 588992"/>
                <a:gd name="connsiteY113" fmla="*/ 20640 h 608362"/>
                <a:gd name="connsiteX114" fmla="*/ 302353 w 588992"/>
                <a:gd name="connsiteY114" fmla="*/ 803 h 608362"/>
                <a:gd name="connsiteX115" fmla="*/ 372916 w 588992"/>
                <a:gd name="connsiteY115" fmla="*/ 32745 h 608362"/>
                <a:gd name="connsiteX116" fmla="*/ 391823 w 588992"/>
                <a:gd name="connsiteY116" fmla="*/ 43504 h 608362"/>
                <a:gd name="connsiteX117" fmla="*/ 489057 w 588992"/>
                <a:gd name="connsiteY117" fmla="*/ 43504 h 608362"/>
                <a:gd name="connsiteX118" fmla="*/ 548478 w 588992"/>
                <a:gd name="connsiteY118" fmla="*/ 102679 h 608362"/>
                <a:gd name="connsiteX119" fmla="*/ 548478 w 588992"/>
                <a:gd name="connsiteY119" fmla="*/ 156475 h 608362"/>
                <a:gd name="connsiteX120" fmla="*/ 524169 w 588992"/>
                <a:gd name="connsiteY120" fmla="*/ 194133 h 608362"/>
                <a:gd name="connsiteX121" fmla="*/ 507964 w 588992"/>
                <a:gd name="connsiteY121" fmla="*/ 223720 h 608362"/>
                <a:gd name="connsiteX122" fmla="*/ 507964 w 588992"/>
                <a:gd name="connsiteY122" fmla="*/ 363590 h 608362"/>
                <a:gd name="connsiteX123" fmla="*/ 588992 w 588992"/>
                <a:gd name="connsiteY123" fmla="*/ 455043 h 608362"/>
                <a:gd name="connsiteX124" fmla="*/ 588992 w 588992"/>
                <a:gd name="connsiteY124" fmla="*/ 492701 h 608362"/>
                <a:gd name="connsiteX125" fmla="*/ 534973 w 588992"/>
                <a:gd name="connsiteY125" fmla="*/ 546497 h 608362"/>
                <a:gd name="connsiteX126" fmla="*/ 510665 w 588992"/>
                <a:gd name="connsiteY126" fmla="*/ 546497 h 608362"/>
                <a:gd name="connsiteX127" fmla="*/ 507964 w 588992"/>
                <a:gd name="connsiteY127" fmla="*/ 562636 h 608362"/>
                <a:gd name="connsiteX128" fmla="*/ 451244 w 588992"/>
                <a:gd name="connsiteY128" fmla="*/ 608362 h 608362"/>
                <a:gd name="connsiteX129" fmla="*/ 140634 w 588992"/>
                <a:gd name="connsiteY129" fmla="*/ 608362 h 608362"/>
                <a:gd name="connsiteX130" fmla="*/ 78511 w 588992"/>
                <a:gd name="connsiteY130" fmla="*/ 549187 h 608362"/>
                <a:gd name="connsiteX131" fmla="*/ 73109 w 588992"/>
                <a:gd name="connsiteY131" fmla="*/ 549187 h 608362"/>
                <a:gd name="connsiteX132" fmla="*/ 184 w 588992"/>
                <a:gd name="connsiteY132" fmla="*/ 473872 h 608362"/>
                <a:gd name="connsiteX133" fmla="*/ 184 w 588992"/>
                <a:gd name="connsiteY133" fmla="*/ 433525 h 608362"/>
                <a:gd name="connsiteX134" fmla="*/ 65007 w 588992"/>
                <a:gd name="connsiteY134" fmla="*/ 366280 h 608362"/>
                <a:gd name="connsiteX135" fmla="*/ 81212 w 588992"/>
                <a:gd name="connsiteY135" fmla="*/ 366280 h 608362"/>
                <a:gd name="connsiteX136" fmla="*/ 81212 w 588992"/>
                <a:gd name="connsiteY136" fmla="*/ 212961 h 608362"/>
                <a:gd name="connsiteX137" fmla="*/ 70409 w 588992"/>
                <a:gd name="connsiteY137" fmla="*/ 199512 h 608362"/>
                <a:gd name="connsiteX138" fmla="*/ 40698 w 588992"/>
                <a:gd name="connsiteY138" fmla="*/ 151096 h 608362"/>
                <a:gd name="connsiteX139" fmla="*/ 40698 w 588992"/>
                <a:gd name="connsiteY139" fmla="*/ 99990 h 608362"/>
                <a:gd name="connsiteX140" fmla="*/ 100119 w 588992"/>
                <a:gd name="connsiteY140" fmla="*/ 43504 h 608362"/>
                <a:gd name="connsiteX141" fmla="*/ 194653 w 588992"/>
                <a:gd name="connsiteY141" fmla="*/ 43504 h 608362"/>
                <a:gd name="connsiteX142" fmla="*/ 221662 w 588992"/>
                <a:gd name="connsiteY142" fmla="*/ 27365 h 608362"/>
                <a:gd name="connsiteX143" fmla="*/ 229765 w 588992"/>
                <a:gd name="connsiteY143" fmla="*/ 19296 h 608362"/>
                <a:gd name="connsiteX144" fmla="*/ 302353 w 588992"/>
                <a:gd name="connsiteY144" fmla="*/ 803 h 60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588992" h="608362">
                  <a:moveTo>
                    <a:pt x="426123" y="460561"/>
                  </a:moveTo>
                  <a:cubicBezTo>
                    <a:pt x="393751" y="498217"/>
                    <a:pt x="358681" y="508976"/>
                    <a:pt x="318216" y="508976"/>
                  </a:cubicBezTo>
                  <a:cubicBezTo>
                    <a:pt x="312821" y="508976"/>
                    <a:pt x="307426" y="517045"/>
                    <a:pt x="302031" y="519735"/>
                  </a:cubicBezTo>
                  <a:cubicBezTo>
                    <a:pt x="296635" y="519735"/>
                    <a:pt x="291240" y="519735"/>
                    <a:pt x="285845" y="519735"/>
                  </a:cubicBezTo>
                  <a:cubicBezTo>
                    <a:pt x="277752" y="517045"/>
                    <a:pt x="272356" y="508976"/>
                    <a:pt x="264263" y="508976"/>
                  </a:cubicBezTo>
                  <a:cubicBezTo>
                    <a:pt x="234589" y="506287"/>
                    <a:pt x="207613" y="500907"/>
                    <a:pt x="183334" y="482079"/>
                  </a:cubicBezTo>
                  <a:cubicBezTo>
                    <a:pt x="177938" y="476700"/>
                    <a:pt x="169845" y="471320"/>
                    <a:pt x="164450" y="463251"/>
                  </a:cubicBezTo>
                  <a:cubicBezTo>
                    <a:pt x="164450" y="546632"/>
                    <a:pt x="164450" y="546632"/>
                    <a:pt x="164450" y="546632"/>
                  </a:cubicBezTo>
                  <a:cubicBezTo>
                    <a:pt x="426123" y="546632"/>
                    <a:pt x="426123" y="546632"/>
                    <a:pt x="426123" y="546632"/>
                  </a:cubicBezTo>
                  <a:close/>
                  <a:moveTo>
                    <a:pt x="167148" y="406767"/>
                  </a:moveTo>
                  <a:cubicBezTo>
                    <a:pt x="167148" y="447113"/>
                    <a:pt x="199520" y="479389"/>
                    <a:pt x="237287" y="484769"/>
                  </a:cubicBezTo>
                  <a:cubicBezTo>
                    <a:pt x="256170" y="487459"/>
                    <a:pt x="277752" y="498217"/>
                    <a:pt x="288542" y="471320"/>
                  </a:cubicBezTo>
                  <a:cubicBezTo>
                    <a:pt x="293938" y="468630"/>
                    <a:pt x="296635" y="468630"/>
                    <a:pt x="299333" y="471320"/>
                  </a:cubicBezTo>
                  <a:cubicBezTo>
                    <a:pt x="310123" y="498217"/>
                    <a:pt x="334402" y="487459"/>
                    <a:pt x="350588" y="484769"/>
                  </a:cubicBezTo>
                  <a:cubicBezTo>
                    <a:pt x="391053" y="479389"/>
                    <a:pt x="420727" y="447113"/>
                    <a:pt x="420727" y="406767"/>
                  </a:cubicBezTo>
                  <a:cubicBezTo>
                    <a:pt x="167148" y="406767"/>
                    <a:pt x="167148" y="406767"/>
                    <a:pt x="167148" y="406767"/>
                  </a:cubicBezTo>
                  <a:close/>
                  <a:moveTo>
                    <a:pt x="507964" y="387798"/>
                  </a:moveTo>
                  <a:cubicBezTo>
                    <a:pt x="507964" y="527668"/>
                    <a:pt x="507964" y="527668"/>
                    <a:pt x="507964" y="527668"/>
                  </a:cubicBezTo>
                  <a:cubicBezTo>
                    <a:pt x="561983" y="530358"/>
                    <a:pt x="570086" y="522289"/>
                    <a:pt x="570086" y="473872"/>
                  </a:cubicBezTo>
                  <a:cubicBezTo>
                    <a:pt x="570086" y="441594"/>
                    <a:pt x="570086" y="441594"/>
                    <a:pt x="570086" y="441594"/>
                  </a:cubicBezTo>
                  <a:cubicBezTo>
                    <a:pt x="570086" y="390488"/>
                    <a:pt x="561983" y="385108"/>
                    <a:pt x="507964" y="387798"/>
                  </a:cubicBezTo>
                  <a:close/>
                  <a:moveTo>
                    <a:pt x="50278" y="386706"/>
                  </a:moveTo>
                  <a:cubicBezTo>
                    <a:pt x="26349" y="388975"/>
                    <a:pt x="21791" y="402592"/>
                    <a:pt x="21791" y="438905"/>
                  </a:cubicBezTo>
                  <a:cubicBezTo>
                    <a:pt x="21791" y="476562"/>
                    <a:pt x="21791" y="476562"/>
                    <a:pt x="21791" y="476562"/>
                  </a:cubicBezTo>
                  <a:cubicBezTo>
                    <a:pt x="21791" y="522289"/>
                    <a:pt x="32595" y="533048"/>
                    <a:pt x="81212" y="524978"/>
                  </a:cubicBezTo>
                  <a:lnTo>
                    <a:pt x="81212" y="387798"/>
                  </a:lnTo>
                  <a:cubicBezTo>
                    <a:pt x="68383" y="386453"/>
                    <a:pt x="58254" y="385949"/>
                    <a:pt x="50278" y="386706"/>
                  </a:cubicBezTo>
                  <a:close/>
                  <a:moveTo>
                    <a:pt x="164450" y="385249"/>
                  </a:moveTo>
                  <a:cubicBezTo>
                    <a:pt x="250775" y="385249"/>
                    <a:pt x="337100" y="385249"/>
                    <a:pt x="423425" y="385249"/>
                  </a:cubicBezTo>
                  <a:cubicBezTo>
                    <a:pt x="442309" y="385249"/>
                    <a:pt x="445006" y="393318"/>
                    <a:pt x="445006" y="409457"/>
                  </a:cubicBezTo>
                  <a:cubicBezTo>
                    <a:pt x="445006" y="455182"/>
                    <a:pt x="445006" y="500907"/>
                    <a:pt x="445006" y="546632"/>
                  </a:cubicBezTo>
                  <a:cubicBezTo>
                    <a:pt x="445006" y="565460"/>
                    <a:pt x="436913" y="568150"/>
                    <a:pt x="420727" y="568150"/>
                  </a:cubicBezTo>
                  <a:cubicBezTo>
                    <a:pt x="380263" y="568150"/>
                    <a:pt x="337100" y="568150"/>
                    <a:pt x="293938" y="568150"/>
                  </a:cubicBezTo>
                  <a:cubicBezTo>
                    <a:pt x="253473" y="568150"/>
                    <a:pt x="210310" y="568150"/>
                    <a:pt x="169845" y="568150"/>
                  </a:cubicBezTo>
                  <a:cubicBezTo>
                    <a:pt x="148264" y="568150"/>
                    <a:pt x="140171" y="560081"/>
                    <a:pt x="142869" y="541253"/>
                  </a:cubicBezTo>
                  <a:cubicBezTo>
                    <a:pt x="142869" y="495528"/>
                    <a:pt x="142869" y="452492"/>
                    <a:pt x="142869" y="409457"/>
                  </a:cubicBezTo>
                  <a:cubicBezTo>
                    <a:pt x="142869" y="393318"/>
                    <a:pt x="148264" y="385249"/>
                    <a:pt x="164450" y="385249"/>
                  </a:cubicBezTo>
                  <a:close/>
                  <a:moveTo>
                    <a:pt x="418832" y="204892"/>
                  </a:moveTo>
                  <a:cubicBezTo>
                    <a:pt x="413430" y="210271"/>
                    <a:pt x="408028" y="212961"/>
                    <a:pt x="408028" y="218341"/>
                  </a:cubicBezTo>
                  <a:cubicBezTo>
                    <a:pt x="405327" y="229100"/>
                    <a:pt x="405327" y="237169"/>
                    <a:pt x="408028" y="245239"/>
                  </a:cubicBezTo>
                  <a:cubicBezTo>
                    <a:pt x="410729" y="250618"/>
                    <a:pt x="413430" y="258688"/>
                    <a:pt x="416131" y="264067"/>
                  </a:cubicBezTo>
                  <a:cubicBezTo>
                    <a:pt x="421533" y="258688"/>
                    <a:pt x="424234" y="250618"/>
                    <a:pt x="426935" y="245239"/>
                  </a:cubicBezTo>
                  <a:lnTo>
                    <a:pt x="426935" y="237169"/>
                  </a:lnTo>
                  <a:lnTo>
                    <a:pt x="426935" y="234480"/>
                  </a:lnTo>
                  <a:lnTo>
                    <a:pt x="426935" y="221031"/>
                  </a:lnTo>
                  <a:cubicBezTo>
                    <a:pt x="424234" y="215651"/>
                    <a:pt x="421533" y="210271"/>
                    <a:pt x="418832" y="204892"/>
                  </a:cubicBezTo>
                  <a:close/>
                  <a:moveTo>
                    <a:pt x="173045" y="204892"/>
                  </a:moveTo>
                  <a:cubicBezTo>
                    <a:pt x="170344" y="212961"/>
                    <a:pt x="164942" y="218341"/>
                    <a:pt x="162241" y="226410"/>
                  </a:cubicBezTo>
                  <a:cubicBezTo>
                    <a:pt x="162241" y="229100"/>
                    <a:pt x="162241" y="231790"/>
                    <a:pt x="162241" y="234480"/>
                  </a:cubicBezTo>
                  <a:cubicBezTo>
                    <a:pt x="162241" y="239859"/>
                    <a:pt x="162241" y="245239"/>
                    <a:pt x="162241" y="250618"/>
                  </a:cubicBezTo>
                  <a:cubicBezTo>
                    <a:pt x="164942" y="255998"/>
                    <a:pt x="167643" y="258688"/>
                    <a:pt x="173045" y="264067"/>
                  </a:cubicBezTo>
                  <a:cubicBezTo>
                    <a:pt x="175746" y="261378"/>
                    <a:pt x="181148" y="255998"/>
                    <a:pt x="183849" y="250618"/>
                  </a:cubicBezTo>
                  <a:cubicBezTo>
                    <a:pt x="183849" y="242549"/>
                    <a:pt x="183849" y="234480"/>
                    <a:pt x="183849" y="226410"/>
                  </a:cubicBezTo>
                  <a:cubicBezTo>
                    <a:pt x="181148" y="218341"/>
                    <a:pt x="178447" y="212961"/>
                    <a:pt x="173045" y="204892"/>
                  </a:cubicBezTo>
                  <a:close/>
                  <a:moveTo>
                    <a:pt x="102820" y="204892"/>
                  </a:moveTo>
                  <a:cubicBezTo>
                    <a:pt x="102820" y="212961"/>
                    <a:pt x="102820" y="221031"/>
                    <a:pt x="102820" y="226410"/>
                  </a:cubicBezTo>
                  <a:cubicBezTo>
                    <a:pt x="102820" y="331312"/>
                    <a:pt x="102820" y="438905"/>
                    <a:pt x="102820" y="543807"/>
                  </a:cubicBezTo>
                  <a:cubicBezTo>
                    <a:pt x="102820" y="578774"/>
                    <a:pt x="110923" y="589534"/>
                    <a:pt x="148737" y="589534"/>
                  </a:cubicBezTo>
                  <a:cubicBezTo>
                    <a:pt x="440440" y="589534"/>
                    <a:pt x="440440" y="589534"/>
                    <a:pt x="440440" y="589534"/>
                  </a:cubicBezTo>
                  <a:cubicBezTo>
                    <a:pt x="480954" y="589534"/>
                    <a:pt x="489057" y="581464"/>
                    <a:pt x="489057" y="541117"/>
                  </a:cubicBezTo>
                  <a:cubicBezTo>
                    <a:pt x="489057" y="436215"/>
                    <a:pt x="489057" y="334002"/>
                    <a:pt x="489057" y="229100"/>
                  </a:cubicBezTo>
                  <a:cubicBezTo>
                    <a:pt x="489057" y="204892"/>
                    <a:pt x="489057" y="204892"/>
                    <a:pt x="489057" y="204892"/>
                  </a:cubicBezTo>
                  <a:cubicBezTo>
                    <a:pt x="448543" y="204892"/>
                    <a:pt x="448543" y="204892"/>
                    <a:pt x="448543" y="204892"/>
                  </a:cubicBezTo>
                  <a:cubicBezTo>
                    <a:pt x="445842" y="221031"/>
                    <a:pt x="445842" y="234480"/>
                    <a:pt x="448543" y="250618"/>
                  </a:cubicBezTo>
                  <a:cubicBezTo>
                    <a:pt x="451244" y="258688"/>
                    <a:pt x="464748" y="266757"/>
                    <a:pt x="464748" y="274827"/>
                  </a:cubicBezTo>
                  <a:cubicBezTo>
                    <a:pt x="464748" y="282896"/>
                    <a:pt x="453945" y="290965"/>
                    <a:pt x="445842" y="299035"/>
                  </a:cubicBezTo>
                  <a:cubicBezTo>
                    <a:pt x="445842" y="304414"/>
                    <a:pt x="443141" y="307104"/>
                    <a:pt x="443141" y="309794"/>
                  </a:cubicBezTo>
                  <a:cubicBezTo>
                    <a:pt x="432337" y="325933"/>
                    <a:pt x="416131" y="328623"/>
                    <a:pt x="402626" y="320553"/>
                  </a:cubicBezTo>
                  <a:cubicBezTo>
                    <a:pt x="397224" y="317863"/>
                    <a:pt x="394524" y="315174"/>
                    <a:pt x="391823" y="312484"/>
                  </a:cubicBezTo>
                  <a:cubicBezTo>
                    <a:pt x="383720" y="299035"/>
                    <a:pt x="378318" y="285586"/>
                    <a:pt x="367514" y="272137"/>
                  </a:cubicBezTo>
                  <a:cubicBezTo>
                    <a:pt x="399925" y="258688"/>
                    <a:pt x="381019" y="229100"/>
                    <a:pt x="386421" y="204892"/>
                  </a:cubicBezTo>
                  <a:cubicBezTo>
                    <a:pt x="205457" y="204892"/>
                    <a:pt x="205457" y="204892"/>
                    <a:pt x="205457" y="204892"/>
                  </a:cubicBezTo>
                  <a:cubicBezTo>
                    <a:pt x="208158" y="231790"/>
                    <a:pt x="191952" y="258688"/>
                    <a:pt x="221662" y="272137"/>
                  </a:cubicBezTo>
                  <a:cubicBezTo>
                    <a:pt x="216261" y="282896"/>
                    <a:pt x="210859" y="293655"/>
                    <a:pt x="202756" y="301725"/>
                  </a:cubicBezTo>
                  <a:cubicBezTo>
                    <a:pt x="194653" y="309794"/>
                    <a:pt x="183849" y="323243"/>
                    <a:pt x="173045" y="323243"/>
                  </a:cubicBezTo>
                  <a:cubicBezTo>
                    <a:pt x="162241" y="323243"/>
                    <a:pt x="154139" y="309794"/>
                    <a:pt x="143335" y="301725"/>
                  </a:cubicBezTo>
                  <a:cubicBezTo>
                    <a:pt x="140634" y="299035"/>
                    <a:pt x="143335" y="288276"/>
                    <a:pt x="140634" y="288276"/>
                  </a:cubicBezTo>
                  <a:cubicBezTo>
                    <a:pt x="102820" y="274827"/>
                    <a:pt x="132530" y="269447"/>
                    <a:pt x="140634" y="261378"/>
                  </a:cubicBezTo>
                  <a:cubicBezTo>
                    <a:pt x="140634" y="204892"/>
                    <a:pt x="140634" y="204892"/>
                    <a:pt x="140634" y="204892"/>
                  </a:cubicBezTo>
                  <a:close/>
                  <a:moveTo>
                    <a:pt x="205457" y="65022"/>
                  </a:moveTo>
                  <a:cubicBezTo>
                    <a:pt x="205457" y="183373"/>
                    <a:pt x="205457" y="183373"/>
                    <a:pt x="205457" y="183373"/>
                  </a:cubicBezTo>
                  <a:cubicBezTo>
                    <a:pt x="383720" y="183373"/>
                    <a:pt x="383720" y="183373"/>
                    <a:pt x="383720" y="183373"/>
                  </a:cubicBezTo>
                  <a:lnTo>
                    <a:pt x="383720" y="65022"/>
                  </a:lnTo>
                  <a:cubicBezTo>
                    <a:pt x="205457" y="65022"/>
                    <a:pt x="205457" y="65022"/>
                    <a:pt x="205457" y="65022"/>
                  </a:cubicBezTo>
                  <a:close/>
                  <a:moveTo>
                    <a:pt x="175746" y="62332"/>
                  </a:moveTo>
                  <a:cubicBezTo>
                    <a:pt x="173045" y="65022"/>
                    <a:pt x="162241" y="70402"/>
                    <a:pt x="162241" y="75781"/>
                  </a:cubicBezTo>
                  <a:cubicBezTo>
                    <a:pt x="162241" y="108059"/>
                    <a:pt x="162241" y="137647"/>
                    <a:pt x="162241" y="169924"/>
                  </a:cubicBezTo>
                  <a:cubicBezTo>
                    <a:pt x="162241" y="175304"/>
                    <a:pt x="170344" y="177994"/>
                    <a:pt x="173045" y="183373"/>
                  </a:cubicBezTo>
                  <a:cubicBezTo>
                    <a:pt x="175746" y="177994"/>
                    <a:pt x="183849" y="175304"/>
                    <a:pt x="183849" y="169924"/>
                  </a:cubicBezTo>
                  <a:cubicBezTo>
                    <a:pt x="183849" y="134957"/>
                    <a:pt x="183849" y="99990"/>
                    <a:pt x="183849" y="65022"/>
                  </a:cubicBezTo>
                  <a:cubicBezTo>
                    <a:pt x="175746" y="62332"/>
                    <a:pt x="175746" y="62332"/>
                    <a:pt x="175746" y="62332"/>
                  </a:cubicBezTo>
                  <a:close/>
                  <a:moveTo>
                    <a:pt x="98093" y="61324"/>
                  </a:moveTo>
                  <a:cubicBezTo>
                    <a:pt x="84589" y="60987"/>
                    <a:pt x="73110" y="63677"/>
                    <a:pt x="67708" y="78471"/>
                  </a:cubicBezTo>
                  <a:cubicBezTo>
                    <a:pt x="56904" y="108059"/>
                    <a:pt x="59605" y="140337"/>
                    <a:pt x="70409" y="169924"/>
                  </a:cubicBezTo>
                  <a:cubicBezTo>
                    <a:pt x="81212" y="196822"/>
                    <a:pt x="116325" y="180684"/>
                    <a:pt x="140634" y="183373"/>
                  </a:cubicBezTo>
                  <a:lnTo>
                    <a:pt x="140634" y="62332"/>
                  </a:lnTo>
                  <a:cubicBezTo>
                    <a:pt x="127129" y="65022"/>
                    <a:pt x="111598" y="61660"/>
                    <a:pt x="98093" y="61324"/>
                  </a:cubicBezTo>
                  <a:close/>
                  <a:moveTo>
                    <a:pt x="490070" y="60987"/>
                  </a:moveTo>
                  <a:cubicBezTo>
                    <a:pt x="476227" y="61660"/>
                    <a:pt x="460697" y="65022"/>
                    <a:pt x="448543" y="62332"/>
                  </a:cubicBezTo>
                  <a:lnTo>
                    <a:pt x="448543" y="186063"/>
                  </a:lnTo>
                  <a:cubicBezTo>
                    <a:pt x="475552" y="177994"/>
                    <a:pt x="510665" y="196822"/>
                    <a:pt x="521468" y="167235"/>
                  </a:cubicBezTo>
                  <a:cubicBezTo>
                    <a:pt x="532272" y="137647"/>
                    <a:pt x="532272" y="105369"/>
                    <a:pt x="521468" y="75781"/>
                  </a:cubicBezTo>
                  <a:cubicBezTo>
                    <a:pt x="516067" y="62332"/>
                    <a:pt x="503912" y="60315"/>
                    <a:pt x="490070" y="60987"/>
                  </a:cubicBezTo>
                  <a:close/>
                  <a:moveTo>
                    <a:pt x="421533" y="59643"/>
                  </a:moveTo>
                  <a:cubicBezTo>
                    <a:pt x="416131" y="65022"/>
                    <a:pt x="408028" y="70402"/>
                    <a:pt x="408028" y="75781"/>
                  </a:cubicBezTo>
                  <a:cubicBezTo>
                    <a:pt x="408028" y="108059"/>
                    <a:pt x="408028" y="140337"/>
                    <a:pt x="408028" y="169924"/>
                  </a:cubicBezTo>
                  <a:cubicBezTo>
                    <a:pt x="408028" y="175304"/>
                    <a:pt x="413430" y="177994"/>
                    <a:pt x="418832" y="183373"/>
                  </a:cubicBezTo>
                  <a:cubicBezTo>
                    <a:pt x="421533" y="177994"/>
                    <a:pt x="426935" y="175304"/>
                    <a:pt x="426935" y="169924"/>
                  </a:cubicBezTo>
                  <a:cubicBezTo>
                    <a:pt x="426935" y="134957"/>
                    <a:pt x="426935" y="99990"/>
                    <a:pt x="426935" y="65022"/>
                  </a:cubicBezTo>
                  <a:cubicBezTo>
                    <a:pt x="421533" y="59643"/>
                    <a:pt x="421533" y="59643"/>
                    <a:pt x="421533" y="59643"/>
                  </a:cubicBezTo>
                  <a:close/>
                  <a:moveTo>
                    <a:pt x="295601" y="20640"/>
                  </a:moveTo>
                  <a:cubicBezTo>
                    <a:pt x="272981" y="20640"/>
                    <a:pt x="250023" y="27365"/>
                    <a:pt x="237868" y="40814"/>
                  </a:cubicBezTo>
                  <a:cubicBezTo>
                    <a:pt x="351308" y="40814"/>
                    <a:pt x="351308" y="40814"/>
                    <a:pt x="351308" y="40814"/>
                  </a:cubicBezTo>
                  <a:cubicBezTo>
                    <a:pt x="340504" y="27365"/>
                    <a:pt x="318222" y="20640"/>
                    <a:pt x="295601" y="20640"/>
                  </a:cubicBezTo>
                  <a:close/>
                  <a:moveTo>
                    <a:pt x="302353" y="803"/>
                  </a:moveTo>
                  <a:cubicBezTo>
                    <a:pt x="331726" y="3829"/>
                    <a:pt x="360762" y="15261"/>
                    <a:pt x="372916" y="32745"/>
                  </a:cubicBezTo>
                  <a:cubicBezTo>
                    <a:pt x="375617" y="38124"/>
                    <a:pt x="383720" y="40814"/>
                    <a:pt x="391823" y="43504"/>
                  </a:cubicBezTo>
                  <a:cubicBezTo>
                    <a:pt x="424234" y="43504"/>
                    <a:pt x="456645" y="43504"/>
                    <a:pt x="489057" y="43504"/>
                  </a:cubicBezTo>
                  <a:cubicBezTo>
                    <a:pt x="529571" y="43504"/>
                    <a:pt x="548478" y="62332"/>
                    <a:pt x="548478" y="102679"/>
                  </a:cubicBezTo>
                  <a:cubicBezTo>
                    <a:pt x="551179" y="121508"/>
                    <a:pt x="551179" y="140337"/>
                    <a:pt x="548478" y="156475"/>
                  </a:cubicBezTo>
                  <a:cubicBezTo>
                    <a:pt x="543076" y="172614"/>
                    <a:pt x="534973" y="186063"/>
                    <a:pt x="524169" y="194133"/>
                  </a:cubicBezTo>
                  <a:cubicBezTo>
                    <a:pt x="513366" y="199512"/>
                    <a:pt x="507964" y="212961"/>
                    <a:pt x="507964" y="223720"/>
                  </a:cubicBezTo>
                  <a:cubicBezTo>
                    <a:pt x="507964" y="269447"/>
                    <a:pt x="507964" y="315174"/>
                    <a:pt x="507964" y="363590"/>
                  </a:cubicBezTo>
                  <a:cubicBezTo>
                    <a:pt x="586291" y="374349"/>
                    <a:pt x="588992" y="379729"/>
                    <a:pt x="588992" y="455043"/>
                  </a:cubicBezTo>
                  <a:cubicBezTo>
                    <a:pt x="588992" y="468492"/>
                    <a:pt x="588992" y="481941"/>
                    <a:pt x="588992" y="492701"/>
                  </a:cubicBezTo>
                  <a:cubicBezTo>
                    <a:pt x="588992" y="527668"/>
                    <a:pt x="570086" y="546497"/>
                    <a:pt x="534973" y="546497"/>
                  </a:cubicBezTo>
                  <a:cubicBezTo>
                    <a:pt x="526870" y="546497"/>
                    <a:pt x="521468" y="546497"/>
                    <a:pt x="510665" y="546497"/>
                  </a:cubicBezTo>
                  <a:cubicBezTo>
                    <a:pt x="510665" y="551876"/>
                    <a:pt x="510665" y="557256"/>
                    <a:pt x="507964" y="562636"/>
                  </a:cubicBezTo>
                  <a:cubicBezTo>
                    <a:pt x="499861" y="594913"/>
                    <a:pt x="483655" y="608362"/>
                    <a:pt x="451244" y="608362"/>
                  </a:cubicBezTo>
                  <a:cubicBezTo>
                    <a:pt x="345906" y="608362"/>
                    <a:pt x="243270" y="608362"/>
                    <a:pt x="140634" y="608362"/>
                  </a:cubicBezTo>
                  <a:cubicBezTo>
                    <a:pt x="102820" y="608362"/>
                    <a:pt x="89315" y="594913"/>
                    <a:pt x="78511" y="549187"/>
                  </a:cubicBezTo>
                  <a:cubicBezTo>
                    <a:pt x="78511" y="549187"/>
                    <a:pt x="75810" y="549187"/>
                    <a:pt x="73109" y="549187"/>
                  </a:cubicBezTo>
                  <a:cubicBezTo>
                    <a:pt x="24492" y="551876"/>
                    <a:pt x="-2517" y="530358"/>
                    <a:pt x="184" y="473872"/>
                  </a:cubicBezTo>
                  <a:cubicBezTo>
                    <a:pt x="184" y="460423"/>
                    <a:pt x="184" y="446974"/>
                    <a:pt x="184" y="433525"/>
                  </a:cubicBezTo>
                  <a:cubicBezTo>
                    <a:pt x="184" y="385108"/>
                    <a:pt x="16389" y="368970"/>
                    <a:pt x="65007" y="366280"/>
                  </a:cubicBezTo>
                  <a:cubicBezTo>
                    <a:pt x="67708" y="366280"/>
                    <a:pt x="73109" y="366280"/>
                    <a:pt x="81212" y="366280"/>
                  </a:cubicBezTo>
                  <a:cubicBezTo>
                    <a:pt x="81212" y="315174"/>
                    <a:pt x="81212" y="264067"/>
                    <a:pt x="81212" y="212961"/>
                  </a:cubicBezTo>
                  <a:cubicBezTo>
                    <a:pt x="81212" y="207582"/>
                    <a:pt x="75810" y="202202"/>
                    <a:pt x="70409" y="199512"/>
                  </a:cubicBezTo>
                  <a:cubicBezTo>
                    <a:pt x="51502" y="191443"/>
                    <a:pt x="40698" y="169924"/>
                    <a:pt x="40698" y="151096"/>
                  </a:cubicBezTo>
                  <a:cubicBezTo>
                    <a:pt x="40698" y="134957"/>
                    <a:pt x="40698" y="118818"/>
                    <a:pt x="40698" y="99990"/>
                  </a:cubicBezTo>
                  <a:cubicBezTo>
                    <a:pt x="43399" y="62332"/>
                    <a:pt x="59605" y="43504"/>
                    <a:pt x="100119" y="43504"/>
                  </a:cubicBezTo>
                  <a:cubicBezTo>
                    <a:pt x="132530" y="43504"/>
                    <a:pt x="164942" y="43504"/>
                    <a:pt x="194653" y="43504"/>
                  </a:cubicBezTo>
                  <a:cubicBezTo>
                    <a:pt x="208158" y="43504"/>
                    <a:pt x="216261" y="40814"/>
                    <a:pt x="221662" y="27365"/>
                  </a:cubicBezTo>
                  <a:cubicBezTo>
                    <a:pt x="221662" y="24675"/>
                    <a:pt x="224363" y="21985"/>
                    <a:pt x="229765" y="19296"/>
                  </a:cubicBezTo>
                  <a:cubicBezTo>
                    <a:pt x="243270" y="3157"/>
                    <a:pt x="272981" y="-2223"/>
                    <a:pt x="302353" y="8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anchor="ctr">
              <a:no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iṣļiďè"/>
            <p:cNvSpPr/>
            <p:nvPr/>
          </p:nvSpPr>
          <p:spPr bwMode="auto">
            <a:xfrm>
              <a:off x="3276358" y="3268628"/>
              <a:ext cx="408242" cy="407749"/>
            </a:xfrm>
            <a:custGeom>
              <a:avLst/>
              <a:gdLst>
                <a:gd name="connsiteX0" fmla="*/ 425373 w 580779"/>
                <a:gd name="connsiteY0" fmla="*/ 310636 h 580077"/>
                <a:gd name="connsiteX1" fmla="*/ 409251 w 580779"/>
                <a:gd name="connsiteY1" fmla="*/ 337506 h 580077"/>
                <a:gd name="connsiteX2" fmla="*/ 425373 w 580779"/>
                <a:gd name="connsiteY2" fmla="*/ 356315 h 580077"/>
                <a:gd name="connsiteX3" fmla="*/ 444182 w 580779"/>
                <a:gd name="connsiteY3" fmla="*/ 337506 h 580077"/>
                <a:gd name="connsiteX4" fmla="*/ 425373 w 580779"/>
                <a:gd name="connsiteY4" fmla="*/ 310636 h 580077"/>
                <a:gd name="connsiteX5" fmla="*/ 428060 w 580779"/>
                <a:gd name="connsiteY5" fmla="*/ 299888 h 580077"/>
                <a:gd name="connsiteX6" fmla="*/ 462991 w 580779"/>
                <a:gd name="connsiteY6" fmla="*/ 340193 h 580077"/>
                <a:gd name="connsiteX7" fmla="*/ 425373 w 580779"/>
                <a:gd name="connsiteY7" fmla="*/ 375124 h 580077"/>
                <a:gd name="connsiteX8" fmla="*/ 422686 w 580779"/>
                <a:gd name="connsiteY8" fmla="*/ 375124 h 580077"/>
                <a:gd name="connsiteX9" fmla="*/ 387755 w 580779"/>
                <a:gd name="connsiteY9" fmla="*/ 337506 h 580077"/>
                <a:gd name="connsiteX10" fmla="*/ 428060 w 580779"/>
                <a:gd name="connsiteY10" fmla="*/ 299888 h 580077"/>
                <a:gd name="connsiteX11" fmla="*/ 406408 w 580779"/>
                <a:gd name="connsiteY11" fmla="*/ 283388 h 580077"/>
                <a:gd name="connsiteX12" fmla="*/ 377115 w 580779"/>
                <a:gd name="connsiteY12" fmla="*/ 302898 h 580077"/>
                <a:gd name="connsiteX13" fmla="*/ 366340 w 580779"/>
                <a:gd name="connsiteY13" fmla="*/ 372866 h 580077"/>
                <a:gd name="connsiteX14" fmla="*/ 420214 w 580779"/>
                <a:gd name="connsiteY14" fmla="*/ 475126 h 580077"/>
                <a:gd name="connsiteX15" fmla="*/ 430988 w 580779"/>
                <a:gd name="connsiteY15" fmla="*/ 475126 h 580077"/>
                <a:gd name="connsiteX16" fmla="*/ 490249 w 580779"/>
                <a:gd name="connsiteY16" fmla="*/ 364793 h 580077"/>
                <a:gd name="connsiteX17" fmla="*/ 490249 w 580779"/>
                <a:gd name="connsiteY17" fmla="*/ 335191 h 580077"/>
                <a:gd name="connsiteX18" fmla="*/ 441763 w 580779"/>
                <a:gd name="connsiteY18" fmla="*/ 284061 h 580077"/>
                <a:gd name="connsiteX19" fmla="*/ 406408 w 580779"/>
                <a:gd name="connsiteY19" fmla="*/ 283388 h 580077"/>
                <a:gd name="connsiteX20" fmla="*/ 24243 w 580779"/>
                <a:gd name="connsiteY20" fmla="*/ 249077 h 580077"/>
                <a:gd name="connsiteX21" fmla="*/ 237044 w 580779"/>
                <a:gd name="connsiteY21" fmla="*/ 553167 h 580077"/>
                <a:gd name="connsiteX22" fmla="*/ 263981 w 580779"/>
                <a:gd name="connsiteY22" fmla="*/ 488581 h 580077"/>
                <a:gd name="connsiteX23" fmla="*/ 282836 w 580779"/>
                <a:gd name="connsiteY23" fmla="*/ 426687 h 580077"/>
                <a:gd name="connsiteX24" fmla="*/ 220882 w 580779"/>
                <a:gd name="connsiteY24" fmla="*/ 402467 h 580077"/>
                <a:gd name="connsiteX25" fmla="*/ 188558 w 580779"/>
                <a:gd name="connsiteY25" fmla="*/ 415923 h 580077"/>
                <a:gd name="connsiteX26" fmla="*/ 70036 w 580779"/>
                <a:gd name="connsiteY26" fmla="*/ 383630 h 580077"/>
                <a:gd name="connsiteX27" fmla="*/ 37712 w 580779"/>
                <a:gd name="connsiteY27" fmla="*/ 313662 h 580077"/>
                <a:gd name="connsiteX28" fmla="*/ 24243 w 580779"/>
                <a:gd name="connsiteY28" fmla="*/ 249077 h 580077"/>
                <a:gd name="connsiteX29" fmla="*/ 460619 w 580779"/>
                <a:gd name="connsiteY29" fmla="*/ 79541 h 580077"/>
                <a:gd name="connsiteX30" fmla="*/ 409439 w 580779"/>
                <a:gd name="connsiteY30" fmla="*/ 98378 h 580077"/>
                <a:gd name="connsiteX31" fmla="*/ 369034 w 580779"/>
                <a:gd name="connsiteY31" fmla="*/ 133362 h 580077"/>
                <a:gd name="connsiteX32" fmla="*/ 398664 w 580779"/>
                <a:gd name="connsiteY32" fmla="*/ 184492 h 580077"/>
                <a:gd name="connsiteX33" fmla="*/ 444457 w 580779"/>
                <a:gd name="connsiteY33" fmla="*/ 192565 h 580077"/>
                <a:gd name="connsiteX34" fmla="*/ 546816 w 580779"/>
                <a:gd name="connsiteY34" fmla="*/ 211402 h 580077"/>
                <a:gd name="connsiteX35" fmla="*/ 460619 w 580779"/>
                <a:gd name="connsiteY35" fmla="*/ 79541 h 580077"/>
                <a:gd name="connsiteX36" fmla="*/ 136892 w 580779"/>
                <a:gd name="connsiteY36" fmla="*/ 49906 h 580077"/>
                <a:gd name="connsiteX37" fmla="*/ 117759 w 580779"/>
                <a:gd name="connsiteY37" fmla="*/ 76776 h 580077"/>
                <a:gd name="connsiteX38" fmla="*/ 134159 w 580779"/>
                <a:gd name="connsiteY38" fmla="*/ 92898 h 580077"/>
                <a:gd name="connsiteX39" fmla="*/ 153292 w 580779"/>
                <a:gd name="connsiteY39" fmla="*/ 76776 h 580077"/>
                <a:gd name="connsiteX40" fmla="*/ 136892 w 580779"/>
                <a:gd name="connsiteY40" fmla="*/ 49906 h 580077"/>
                <a:gd name="connsiteX41" fmla="*/ 134159 w 580779"/>
                <a:gd name="connsiteY41" fmla="*/ 39158 h 580077"/>
                <a:gd name="connsiteX42" fmla="*/ 172425 w 580779"/>
                <a:gd name="connsiteY42" fmla="*/ 74089 h 580077"/>
                <a:gd name="connsiteX43" fmla="*/ 172425 w 580779"/>
                <a:gd name="connsiteY43" fmla="*/ 76776 h 580077"/>
                <a:gd name="connsiteX44" fmla="*/ 134159 w 580779"/>
                <a:gd name="connsiteY44" fmla="*/ 114394 h 580077"/>
                <a:gd name="connsiteX45" fmla="*/ 95892 w 580779"/>
                <a:gd name="connsiteY45" fmla="*/ 79463 h 580077"/>
                <a:gd name="connsiteX46" fmla="*/ 134159 w 580779"/>
                <a:gd name="connsiteY46" fmla="*/ 39158 h 580077"/>
                <a:gd name="connsiteX47" fmla="*/ 298998 w 580779"/>
                <a:gd name="connsiteY47" fmla="*/ 20337 h 580077"/>
                <a:gd name="connsiteX48" fmla="*/ 282836 w 580779"/>
                <a:gd name="connsiteY48" fmla="*/ 31101 h 580077"/>
                <a:gd name="connsiteX49" fmla="*/ 290917 w 580779"/>
                <a:gd name="connsiteY49" fmla="*/ 130671 h 580077"/>
                <a:gd name="connsiteX50" fmla="*/ 282836 w 580779"/>
                <a:gd name="connsiteY50" fmla="*/ 224858 h 580077"/>
                <a:gd name="connsiteX51" fmla="*/ 196639 w 580779"/>
                <a:gd name="connsiteY51" fmla="*/ 278679 h 580077"/>
                <a:gd name="connsiteX52" fmla="*/ 175090 w 580779"/>
                <a:gd name="connsiteY52" fmla="*/ 308280 h 580077"/>
                <a:gd name="connsiteX53" fmla="*/ 207414 w 580779"/>
                <a:gd name="connsiteY53" fmla="*/ 332500 h 580077"/>
                <a:gd name="connsiteX54" fmla="*/ 274755 w 580779"/>
                <a:gd name="connsiteY54" fmla="*/ 332500 h 580077"/>
                <a:gd name="connsiteX55" fmla="*/ 323241 w 580779"/>
                <a:gd name="connsiteY55" fmla="*/ 391703 h 580077"/>
                <a:gd name="connsiteX56" fmla="*/ 334016 w 580779"/>
                <a:gd name="connsiteY56" fmla="*/ 456289 h 580077"/>
                <a:gd name="connsiteX57" fmla="*/ 352872 w 580779"/>
                <a:gd name="connsiteY57" fmla="*/ 394394 h 580077"/>
                <a:gd name="connsiteX58" fmla="*/ 344791 w 580779"/>
                <a:gd name="connsiteY58" fmla="*/ 375557 h 580077"/>
                <a:gd name="connsiteX59" fmla="*/ 390583 w 580779"/>
                <a:gd name="connsiteY59" fmla="*/ 267915 h 580077"/>
                <a:gd name="connsiteX60" fmla="*/ 503717 w 580779"/>
                <a:gd name="connsiteY60" fmla="*/ 308280 h 580077"/>
                <a:gd name="connsiteX61" fmla="*/ 501024 w 580779"/>
                <a:gd name="connsiteY61" fmla="*/ 391703 h 580077"/>
                <a:gd name="connsiteX62" fmla="*/ 533348 w 580779"/>
                <a:gd name="connsiteY62" fmla="*/ 407849 h 580077"/>
                <a:gd name="connsiteX63" fmla="*/ 562978 w 580779"/>
                <a:gd name="connsiteY63" fmla="*/ 289443 h 580077"/>
                <a:gd name="connsiteX64" fmla="*/ 509105 w 580779"/>
                <a:gd name="connsiteY64" fmla="*/ 216784 h 580077"/>
                <a:gd name="connsiteX65" fmla="*/ 455231 w 580779"/>
                <a:gd name="connsiteY65" fmla="*/ 211402 h 580077"/>
                <a:gd name="connsiteX66" fmla="*/ 382502 w 580779"/>
                <a:gd name="connsiteY66" fmla="*/ 197947 h 580077"/>
                <a:gd name="connsiteX67" fmla="*/ 350178 w 580779"/>
                <a:gd name="connsiteY67" fmla="*/ 125288 h 580077"/>
                <a:gd name="connsiteX68" fmla="*/ 406745 w 580779"/>
                <a:gd name="connsiteY68" fmla="*/ 79541 h 580077"/>
                <a:gd name="connsiteX69" fmla="*/ 441763 w 580779"/>
                <a:gd name="connsiteY69" fmla="*/ 66085 h 580077"/>
                <a:gd name="connsiteX70" fmla="*/ 298998 w 580779"/>
                <a:gd name="connsiteY70" fmla="*/ 20337 h 580077"/>
                <a:gd name="connsiteX71" fmla="*/ 263981 w 580779"/>
                <a:gd name="connsiteY71" fmla="*/ 20337 h 580077"/>
                <a:gd name="connsiteX72" fmla="*/ 204720 w 580779"/>
                <a:gd name="connsiteY72" fmla="*/ 33792 h 580077"/>
                <a:gd name="connsiteX73" fmla="*/ 210107 w 580779"/>
                <a:gd name="connsiteY73" fmla="*/ 130671 h 580077"/>
                <a:gd name="connsiteX74" fmla="*/ 150846 w 580779"/>
                <a:gd name="connsiteY74" fmla="*/ 227549 h 580077"/>
                <a:gd name="connsiteX75" fmla="*/ 118522 w 580779"/>
                <a:gd name="connsiteY75" fmla="*/ 227549 h 580077"/>
                <a:gd name="connsiteX76" fmla="*/ 64649 w 580779"/>
                <a:gd name="connsiteY76" fmla="*/ 141435 h 580077"/>
                <a:gd name="connsiteX77" fmla="*/ 48487 w 580779"/>
                <a:gd name="connsiteY77" fmla="*/ 173728 h 580077"/>
                <a:gd name="connsiteX78" fmla="*/ 70036 w 580779"/>
                <a:gd name="connsiteY78" fmla="*/ 345955 h 580077"/>
                <a:gd name="connsiteX79" fmla="*/ 193945 w 580779"/>
                <a:gd name="connsiteY79" fmla="*/ 394394 h 580077"/>
                <a:gd name="connsiteX80" fmla="*/ 210107 w 580779"/>
                <a:gd name="connsiteY80" fmla="*/ 389012 h 580077"/>
                <a:gd name="connsiteX81" fmla="*/ 298998 w 580779"/>
                <a:gd name="connsiteY81" fmla="*/ 418614 h 580077"/>
                <a:gd name="connsiteX82" fmla="*/ 312467 w 580779"/>
                <a:gd name="connsiteY82" fmla="*/ 434760 h 580077"/>
                <a:gd name="connsiteX83" fmla="*/ 266674 w 580779"/>
                <a:gd name="connsiteY83" fmla="*/ 512801 h 580077"/>
                <a:gd name="connsiteX84" fmla="*/ 258593 w 580779"/>
                <a:gd name="connsiteY84" fmla="*/ 547785 h 580077"/>
                <a:gd name="connsiteX85" fmla="*/ 282836 w 580779"/>
                <a:gd name="connsiteY85" fmla="*/ 561240 h 580077"/>
                <a:gd name="connsiteX86" fmla="*/ 339403 w 580779"/>
                <a:gd name="connsiteY86" fmla="*/ 555858 h 580077"/>
                <a:gd name="connsiteX87" fmla="*/ 525267 w 580779"/>
                <a:gd name="connsiteY87" fmla="*/ 426687 h 580077"/>
                <a:gd name="connsiteX88" fmla="*/ 492943 w 580779"/>
                <a:gd name="connsiteY88" fmla="*/ 410541 h 580077"/>
                <a:gd name="connsiteX89" fmla="*/ 439069 w 580779"/>
                <a:gd name="connsiteY89" fmla="*/ 491272 h 580077"/>
                <a:gd name="connsiteX90" fmla="*/ 412133 w 580779"/>
                <a:gd name="connsiteY90" fmla="*/ 491272 h 580077"/>
                <a:gd name="connsiteX91" fmla="*/ 377115 w 580779"/>
                <a:gd name="connsiteY91" fmla="*/ 440142 h 580077"/>
                <a:gd name="connsiteX92" fmla="*/ 358259 w 580779"/>
                <a:gd name="connsiteY92" fmla="*/ 461671 h 580077"/>
                <a:gd name="connsiteX93" fmla="*/ 317854 w 580779"/>
                <a:gd name="connsiteY93" fmla="*/ 458980 h 580077"/>
                <a:gd name="connsiteX94" fmla="*/ 312467 w 580779"/>
                <a:gd name="connsiteY94" fmla="*/ 434760 h 580077"/>
                <a:gd name="connsiteX95" fmla="*/ 304386 w 580779"/>
                <a:gd name="connsiteY95" fmla="*/ 383630 h 580077"/>
                <a:gd name="connsiteX96" fmla="*/ 280143 w 580779"/>
                <a:gd name="connsiteY96" fmla="*/ 354028 h 580077"/>
                <a:gd name="connsiteX97" fmla="*/ 215495 w 580779"/>
                <a:gd name="connsiteY97" fmla="*/ 351337 h 580077"/>
                <a:gd name="connsiteX98" fmla="*/ 156234 w 580779"/>
                <a:gd name="connsiteY98" fmla="*/ 316354 h 580077"/>
                <a:gd name="connsiteX99" fmla="*/ 191252 w 580779"/>
                <a:gd name="connsiteY99" fmla="*/ 259841 h 580077"/>
                <a:gd name="connsiteX100" fmla="*/ 272062 w 580779"/>
                <a:gd name="connsiteY100" fmla="*/ 208711 h 580077"/>
                <a:gd name="connsiteX101" fmla="*/ 274755 w 580779"/>
                <a:gd name="connsiteY101" fmla="*/ 141435 h 580077"/>
                <a:gd name="connsiteX102" fmla="*/ 261287 w 580779"/>
                <a:gd name="connsiteY102" fmla="*/ 31101 h 580077"/>
                <a:gd name="connsiteX103" fmla="*/ 263981 w 580779"/>
                <a:gd name="connsiteY103" fmla="*/ 20337 h 580077"/>
                <a:gd name="connsiteX104" fmla="*/ 133674 w 580779"/>
                <a:gd name="connsiteY104" fmla="*/ 19328 h 580077"/>
                <a:gd name="connsiteX105" fmla="*/ 94279 w 580779"/>
                <a:gd name="connsiteY105" fmla="*/ 33792 h 580077"/>
                <a:gd name="connsiteX106" fmla="*/ 75423 w 580779"/>
                <a:gd name="connsiteY106" fmla="*/ 114524 h 580077"/>
                <a:gd name="connsiteX107" fmla="*/ 131991 w 580779"/>
                <a:gd name="connsiteY107" fmla="*/ 214093 h 580077"/>
                <a:gd name="connsiteX108" fmla="*/ 140072 w 580779"/>
                <a:gd name="connsiteY108" fmla="*/ 214093 h 580077"/>
                <a:gd name="connsiteX109" fmla="*/ 196639 w 580779"/>
                <a:gd name="connsiteY109" fmla="*/ 111833 h 580077"/>
                <a:gd name="connsiteX110" fmla="*/ 175090 w 580779"/>
                <a:gd name="connsiteY110" fmla="*/ 31101 h 580077"/>
                <a:gd name="connsiteX111" fmla="*/ 133674 w 580779"/>
                <a:gd name="connsiteY111" fmla="*/ 19328 h 580077"/>
                <a:gd name="connsiteX112" fmla="*/ 129592 w 580779"/>
                <a:gd name="connsiteY112" fmla="*/ 196 h 580077"/>
                <a:gd name="connsiteX113" fmla="*/ 175090 w 580779"/>
                <a:gd name="connsiteY113" fmla="*/ 9573 h 580077"/>
                <a:gd name="connsiteX114" fmla="*/ 204720 w 580779"/>
                <a:gd name="connsiteY114" fmla="*/ 12264 h 580077"/>
                <a:gd name="connsiteX115" fmla="*/ 568366 w 580779"/>
                <a:gd name="connsiteY115" fmla="*/ 206020 h 580077"/>
                <a:gd name="connsiteX116" fmla="*/ 579140 w 580779"/>
                <a:gd name="connsiteY116" fmla="*/ 259841 h 580077"/>
                <a:gd name="connsiteX117" fmla="*/ 339403 w 580779"/>
                <a:gd name="connsiteY117" fmla="*/ 574695 h 580077"/>
                <a:gd name="connsiteX118" fmla="*/ 290917 w 580779"/>
                <a:gd name="connsiteY118" fmla="*/ 580077 h 580077"/>
                <a:gd name="connsiteX119" fmla="*/ 0 w 580779"/>
                <a:gd name="connsiteY119" fmla="*/ 286752 h 580077"/>
                <a:gd name="connsiteX120" fmla="*/ 26937 w 580779"/>
                <a:gd name="connsiteY120" fmla="*/ 171036 h 580077"/>
                <a:gd name="connsiteX121" fmla="*/ 32324 w 580779"/>
                <a:gd name="connsiteY121" fmla="*/ 157581 h 580077"/>
                <a:gd name="connsiteX122" fmla="*/ 51180 w 580779"/>
                <a:gd name="connsiteY122" fmla="*/ 87614 h 580077"/>
                <a:gd name="connsiteX123" fmla="*/ 129592 w 580779"/>
                <a:gd name="connsiteY123" fmla="*/ 196 h 580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580779" h="580077">
                  <a:moveTo>
                    <a:pt x="425373" y="310636"/>
                  </a:moveTo>
                  <a:cubicBezTo>
                    <a:pt x="417312" y="324071"/>
                    <a:pt x="406564" y="332132"/>
                    <a:pt x="409251" y="337506"/>
                  </a:cubicBezTo>
                  <a:cubicBezTo>
                    <a:pt x="409251" y="342880"/>
                    <a:pt x="419999" y="350941"/>
                    <a:pt x="425373" y="356315"/>
                  </a:cubicBezTo>
                  <a:cubicBezTo>
                    <a:pt x="430747" y="350941"/>
                    <a:pt x="441495" y="345567"/>
                    <a:pt x="444182" y="337506"/>
                  </a:cubicBezTo>
                  <a:cubicBezTo>
                    <a:pt x="444182" y="332132"/>
                    <a:pt x="433434" y="324071"/>
                    <a:pt x="425373" y="310636"/>
                  </a:cubicBezTo>
                  <a:close/>
                  <a:moveTo>
                    <a:pt x="428060" y="299888"/>
                  </a:moveTo>
                  <a:cubicBezTo>
                    <a:pt x="446869" y="299888"/>
                    <a:pt x="462991" y="318697"/>
                    <a:pt x="462991" y="340193"/>
                  </a:cubicBezTo>
                  <a:cubicBezTo>
                    <a:pt x="462991" y="359002"/>
                    <a:pt x="446869" y="375124"/>
                    <a:pt x="425373" y="375124"/>
                  </a:cubicBezTo>
                  <a:cubicBezTo>
                    <a:pt x="425373" y="375124"/>
                    <a:pt x="422686" y="375124"/>
                    <a:pt x="422686" y="375124"/>
                  </a:cubicBezTo>
                  <a:cubicBezTo>
                    <a:pt x="403877" y="375124"/>
                    <a:pt x="387755" y="356315"/>
                    <a:pt x="387755" y="337506"/>
                  </a:cubicBezTo>
                  <a:cubicBezTo>
                    <a:pt x="387755" y="316010"/>
                    <a:pt x="406564" y="299888"/>
                    <a:pt x="428060" y="299888"/>
                  </a:cubicBezTo>
                  <a:close/>
                  <a:moveTo>
                    <a:pt x="406408" y="283388"/>
                  </a:moveTo>
                  <a:cubicBezTo>
                    <a:pt x="395297" y="286752"/>
                    <a:pt x="385196" y="293480"/>
                    <a:pt x="377115" y="302898"/>
                  </a:cubicBezTo>
                  <a:cubicBezTo>
                    <a:pt x="355566" y="321736"/>
                    <a:pt x="352872" y="351337"/>
                    <a:pt x="366340" y="372866"/>
                  </a:cubicBezTo>
                  <a:cubicBezTo>
                    <a:pt x="382502" y="407849"/>
                    <a:pt x="401358" y="440142"/>
                    <a:pt x="420214" y="475126"/>
                  </a:cubicBezTo>
                  <a:cubicBezTo>
                    <a:pt x="430988" y="475126"/>
                    <a:pt x="430988" y="475126"/>
                    <a:pt x="430988" y="475126"/>
                  </a:cubicBezTo>
                  <a:cubicBezTo>
                    <a:pt x="449844" y="437451"/>
                    <a:pt x="471393" y="402467"/>
                    <a:pt x="490249" y="364793"/>
                  </a:cubicBezTo>
                  <a:cubicBezTo>
                    <a:pt x="492943" y="356719"/>
                    <a:pt x="492943" y="345955"/>
                    <a:pt x="490249" y="335191"/>
                  </a:cubicBezTo>
                  <a:cubicBezTo>
                    <a:pt x="487555" y="310971"/>
                    <a:pt x="468700" y="289443"/>
                    <a:pt x="441763" y="284061"/>
                  </a:cubicBezTo>
                  <a:cubicBezTo>
                    <a:pt x="429641" y="280024"/>
                    <a:pt x="417520" y="280024"/>
                    <a:pt x="406408" y="283388"/>
                  </a:cubicBezTo>
                  <a:close/>
                  <a:moveTo>
                    <a:pt x="24243" y="249077"/>
                  </a:moveTo>
                  <a:cubicBezTo>
                    <a:pt x="-2693" y="372866"/>
                    <a:pt x="86198" y="526256"/>
                    <a:pt x="237044" y="553167"/>
                  </a:cubicBezTo>
                  <a:cubicBezTo>
                    <a:pt x="234350" y="526256"/>
                    <a:pt x="237044" y="504728"/>
                    <a:pt x="263981" y="488581"/>
                  </a:cubicBezTo>
                  <a:cubicBezTo>
                    <a:pt x="288224" y="475126"/>
                    <a:pt x="296305" y="453597"/>
                    <a:pt x="282836" y="426687"/>
                  </a:cubicBezTo>
                  <a:cubicBezTo>
                    <a:pt x="269368" y="399776"/>
                    <a:pt x="247819" y="391703"/>
                    <a:pt x="220882" y="402467"/>
                  </a:cubicBezTo>
                  <a:cubicBezTo>
                    <a:pt x="210107" y="407849"/>
                    <a:pt x="199333" y="413232"/>
                    <a:pt x="188558" y="415923"/>
                  </a:cubicBezTo>
                  <a:cubicBezTo>
                    <a:pt x="137378" y="434760"/>
                    <a:pt x="99667" y="423996"/>
                    <a:pt x="70036" y="383630"/>
                  </a:cubicBezTo>
                  <a:cubicBezTo>
                    <a:pt x="56568" y="362102"/>
                    <a:pt x="45793" y="337882"/>
                    <a:pt x="37712" y="313662"/>
                  </a:cubicBezTo>
                  <a:cubicBezTo>
                    <a:pt x="32324" y="292134"/>
                    <a:pt x="26937" y="270606"/>
                    <a:pt x="24243" y="249077"/>
                  </a:cubicBezTo>
                  <a:close/>
                  <a:moveTo>
                    <a:pt x="460619" y="79541"/>
                  </a:moveTo>
                  <a:cubicBezTo>
                    <a:pt x="441763" y="87614"/>
                    <a:pt x="425601" y="98378"/>
                    <a:pt x="409439" y="98378"/>
                  </a:cubicBezTo>
                  <a:cubicBezTo>
                    <a:pt x="385196" y="101069"/>
                    <a:pt x="371728" y="111833"/>
                    <a:pt x="369034" y="133362"/>
                  </a:cubicBezTo>
                  <a:cubicBezTo>
                    <a:pt x="363647" y="154890"/>
                    <a:pt x="377115" y="179110"/>
                    <a:pt x="398664" y="184492"/>
                  </a:cubicBezTo>
                  <a:cubicBezTo>
                    <a:pt x="414826" y="189874"/>
                    <a:pt x="428295" y="192565"/>
                    <a:pt x="444457" y="192565"/>
                  </a:cubicBezTo>
                  <a:cubicBezTo>
                    <a:pt x="479474" y="189874"/>
                    <a:pt x="514492" y="189874"/>
                    <a:pt x="546816" y="211402"/>
                  </a:cubicBezTo>
                  <a:cubicBezTo>
                    <a:pt x="533348" y="160272"/>
                    <a:pt x="503717" y="111833"/>
                    <a:pt x="460619" y="79541"/>
                  </a:cubicBezTo>
                  <a:close/>
                  <a:moveTo>
                    <a:pt x="136892" y="49906"/>
                  </a:moveTo>
                  <a:cubicBezTo>
                    <a:pt x="125959" y="63341"/>
                    <a:pt x="117759" y="68715"/>
                    <a:pt x="117759" y="76776"/>
                  </a:cubicBezTo>
                  <a:cubicBezTo>
                    <a:pt x="117759" y="82150"/>
                    <a:pt x="128692" y="92898"/>
                    <a:pt x="134159" y="92898"/>
                  </a:cubicBezTo>
                  <a:cubicBezTo>
                    <a:pt x="142359" y="92898"/>
                    <a:pt x="150559" y="84837"/>
                    <a:pt x="153292" y="76776"/>
                  </a:cubicBezTo>
                  <a:cubicBezTo>
                    <a:pt x="153292" y="71402"/>
                    <a:pt x="145092" y="63341"/>
                    <a:pt x="136892" y="49906"/>
                  </a:cubicBezTo>
                  <a:close/>
                  <a:moveTo>
                    <a:pt x="134159" y="39158"/>
                  </a:moveTo>
                  <a:cubicBezTo>
                    <a:pt x="156025" y="39158"/>
                    <a:pt x="172425" y="55280"/>
                    <a:pt x="172425" y="74089"/>
                  </a:cubicBezTo>
                  <a:cubicBezTo>
                    <a:pt x="172425" y="74089"/>
                    <a:pt x="172425" y="76776"/>
                    <a:pt x="172425" y="76776"/>
                  </a:cubicBezTo>
                  <a:cubicBezTo>
                    <a:pt x="172425" y="95585"/>
                    <a:pt x="156025" y="114394"/>
                    <a:pt x="134159" y="114394"/>
                  </a:cubicBezTo>
                  <a:cubicBezTo>
                    <a:pt x="115025" y="114394"/>
                    <a:pt x="95892" y="98272"/>
                    <a:pt x="95892" y="79463"/>
                  </a:cubicBezTo>
                  <a:cubicBezTo>
                    <a:pt x="95892" y="57967"/>
                    <a:pt x="112292" y="39158"/>
                    <a:pt x="134159" y="39158"/>
                  </a:cubicBezTo>
                  <a:close/>
                  <a:moveTo>
                    <a:pt x="298998" y="20337"/>
                  </a:moveTo>
                  <a:cubicBezTo>
                    <a:pt x="293611" y="20337"/>
                    <a:pt x="285530" y="25719"/>
                    <a:pt x="282836" y="31101"/>
                  </a:cubicBezTo>
                  <a:cubicBezTo>
                    <a:pt x="263981" y="60703"/>
                    <a:pt x="266674" y="101069"/>
                    <a:pt x="290917" y="130671"/>
                  </a:cubicBezTo>
                  <a:cubicBezTo>
                    <a:pt x="317854" y="165654"/>
                    <a:pt x="317854" y="195256"/>
                    <a:pt x="282836" y="224858"/>
                  </a:cubicBezTo>
                  <a:cubicBezTo>
                    <a:pt x="258593" y="246386"/>
                    <a:pt x="226269" y="262532"/>
                    <a:pt x="196639" y="278679"/>
                  </a:cubicBezTo>
                  <a:cubicBezTo>
                    <a:pt x="183171" y="284061"/>
                    <a:pt x="169702" y="289443"/>
                    <a:pt x="175090" y="308280"/>
                  </a:cubicBezTo>
                  <a:cubicBezTo>
                    <a:pt x="175090" y="321736"/>
                    <a:pt x="191252" y="335191"/>
                    <a:pt x="207414" y="332500"/>
                  </a:cubicBezTo>
                  <a:cubicBezTo>
                    <a:pt x="228963" y="329809"/>
                    <a:pt x="253206" y="329809"/>
                    <a:pt x="274755" y="332500"/>
                  </a:cubicBezTo>
                  <a:cubicBezTo>
                    <a:pt x="315160" y="337882"/>
                    <a:pt x="323241" y="351337"/>
                    <a:pt x="323241" y="391703"/>
                  </a:cubicBezTo>
                  <a:cubicBezTo>
                    <a:pt x="325935" y="413232"/>
                    <a:pt x="328629" y="434760"/>
                    <a:pt x="334016" y="456289"/>
                  </a:cubicBezTo>
                  <a:cubicBezTo>
                    <a:pt x="369034" y="426687"/>
                    <a:pt x="369034" y="426687"/>
                    <a:pt x="352872" y="394394"/>
                  </a:cubicBezTo>
                  <a:cubicBezTo>
                    <a:pt x="350178" y="386321"/>
                    <a:pt x="347484" y="380939"/>
                    <a:pt x="344791" y="375557"/>
                  </a:cubicBezTo>
                  <a:cubicBezTo>
                    <a:pt x="328629" y="332500"/>
                    <a:pt x="350178" y="284061"/>
                    <a:pt x="390583" y="267915"/>
                  </a:cubicBezTo>
                  <a:cubicBezTo>
                    <a:pt x="433682" y="251768"/>
                    <a:pt x="482168" y="267915"/>
                    <a:pt x="503717" y="308280"/>
                  </a:cubicBezTo>
                  <a:cubicBezTo>
                    <a:pt x="517186" y="337882"/>
                    <a:pt x="511798" y="364793"/>
                    <a:pt x="501024" y="391703"/>
                  </a:cubicBezTo>
                  <a:lnTo>
                    <a:pt x="533348" y="407849"/>
                  </a:lnTo>
                  <a:cubicBezTo>
                    <a:pt x="552203" y="370175"/>
                    <a:pt x="562978" y="329809"/>
                    <a:pt x="562978" y="289443"/>
                  </a:cubicBezTo>
                  <a:cubicBezTo>
                    <a:pt x="560284" y="251768"/>
                    <a:pt x="546816" y="227549"/>
                    <a:pt x="509105" y="216784"/>
                  </a:cubicBezTo>
                  <a:cubicBezTo>
                    <a:pt x="492943" y="211402"/>
                    <a:pt x="474087" y="214093"/>
                    <a:pt x="455231" y="211402"/>
                  </a:cubicBezTo>
                  <a:cubicBezTo>
                    <a:pt x="430988" y="211402"/>
                    <a:pt x="406745" y="206020"/>
                    <a:pt x="382502" y="197947"/>
                  </a:cubicBezTo>
                  <a:cubicBezTo>
                    <a:pt x="355566" y="187183"/>
                    <a:pt x="344791" y="154890"/>
                    <a:pt x="350178" y="125288"/>
                  </a:cubicBezTo>
                  <a:cubicBezTo>
                    <a:pt x="358259" y="95687"/>
                    <a:pt x="371728" y="84923"/>
                    <a:pt x="406745" y="79541"/>
                  </a:cubicBezTo>
                  <a:cubicBezTo>
                    <a:pt x="417520" y="76849"/>
                    <a:pt x="430988" y="71467"/>
                    <a:pt x="441763" y="66085"/>
                  </a:cubicBezTo>
                  <a:cubicBezTo>
                    <a:pt x="401358" y="36483"/>
                    <a:pt x="350178" y="20337"/>
                    <a:pt x="298998" y="20337"/>
                  </a:cubicBezTo>
                  <a:close/>
                  <a:moveTo>
                    <a:pt x="263981" y="20337"/>
                  </a:moveTo>
                  <a:cubicBezTo>
                    <a:pt x="204720" y="33792"/>
                    <a:pt x="204720" y="33792"/>
                    <a:pt x="204720" y="33792"/>
                  </a:cubicBezTo>
                  <a:cubicBezTo>
                    <a:pt x="226269" y="60703"/>
                    <a:pt x="228963" y="101069"/>
                    <a:pt x="210107" y="130671"/>
                  </a:cubicBezTo>
                  <a:cubicBezTo>
                    <a:pt x="191252" y="162963"/>
                    <a:pt x="172396" y="195256"/>
                    <a:pt x="150846" y="227549"/>
                  </a:cubicBezTo>
                  <a:cubicBezTo>
                    <a:pt x="137378" y="246386"/>
                    <a:pt x="131991" y="246386"/>
                    <a:pt x="118522" y="227549"/>
                  </a:cubicBezTo>
                  <a:cubicBezTo>
                    <a:pt x="99667" y="200638"/>
                    <a:pt x="83504" y="171036"/>
                    <a:pt x="64649" y="141435"/>
                  </a:cubicBezTo>
                  <a:cubicBezTo>
                    <a:pt x="56568" y="154890"/>
                    <a:pt x="48487" y="162963"/>
                    <a:pt x="48487" y="173728"/>
                  </a:cubicBezTo>
                  <a:cubicBezTo>
                    <a:pt x="40405" y="232931"/>
                    <a:pt x="40405" y="294825"/>
                    <a:pt x="70036" y="345955"/>
                  </a:cubicBezTo>
                  <a:cubicBezTo>
                    <a:pt x="105054" y="413232"/>
                    <a:pt x="137378" y="418614"/>
                    <a:pt x="193945" y="394394"/>
                  </a:cubicBezTo>
                  <a:cubicBezTo>
                    <a:pt x="199333" y="391703"/>
                    <a:pt x="204720" y="389012"/>
                    <a:pt x="210107" y="389012"/>
                  </a:cubicBezTo>
                  <a:cubicBezTo>
                    <a:pt x="250512" y="370175"/>
                    <a:pt x="280143" y="380939"/>
                    <a:pt x="298998" y="418614"/>
                  </a:cubicBezTo>
                  <a:cubicBezTo>
                    <a:pt x="304386" y="423996"/>
                    <a:pt x="307079" y="429378"/>
                    <a:pt x="312467" y="434760"/>
                  </a:cubicBezTo>
                  <a:cubicBezTo>
                    <a:pt x="309773" y="467053"/>
                    <a:pt x="301692" y="499345"/>
                    <a:pt x="266674" y="512801"/>
                  </a:cubicBezTo>
                  <a:cubicBezTo>
                    <a:pt x="258593" y="515492"/>
                    <a:pt x="255900" y="537020"/>
                    <a:pt x="258593" y="547785"/>
                  </a:cubicBezTo>
                  <a:cubicBezTo>
                    <a:pt x="258593" y="553167"/>
                    <a:pt x="274755" y="558549"/>
                    <a:pt x="282836" y="561240"/>
                  </a:cubicBezTo>
                  <a:cubicBezTo>
                    <a:pt x="301692" y="561240"/>
                    <a:pt x="320548" y="558549"/>
                    <a:pt x="339403" y="555858"/>
                  </a:cubicBezTo>
                  <a:cubicBezTo>
                    <a:pt x="417520" y="542402"/>
                    <a:pt x="484862" y="493963"/>
                    <a:pt x="525267" y="426687"/>
                  </a:cubicBezTo>
                  <a:cubicBezTo>
                    <a:pt x="492943" y="410541"/>
                    <a:pt x="492943" y="410541"/>
                    <a:pt x="492943" y="410541"/>
                  </a:cubicBezTo>
                  <a:cubicBezTo>
                    <a:pt x="474087" y="440142"/>
                    <a:pt x="457925" y="464362"/>
                    <a:pt x="439069" y="491272"/>
                  </a:cubicBezTo>
                  <a:cubicBezTo>
                    <a:pt x="430988" y="504728"/>
                    <a:pt x="420214" y="504728"/>
                    <a:pt x="412133" y="491272"/>
                  </a:cubicBezTo>
                  <a:cubicBezTo>
                    <a:pt x="401358" y="475126"/>
                    <a:pt x="390583" y="458980"/>
                    <a:pt x="377115" y="440142"/>
                  </a:cubicBezTo>
                  <a:cubicBezTo>
                    <a:pt x="369034" y="448215"/>
                    <a:pt x="363647" y="456289"/>
                    <a:pt x="358259" y="461671"/>
                  </a:cubicBezTo>
                  <a:cubicBezTo>
                    <a:pt x="344791" y="477817"/>
                    <a:pt x="328629" y="477817"/>
                    <a:pt x="317854" y="458980"/>
                  </a:cubicBezTo>
                  <a:cubicBezTo>
                    <a:pt x="315160" y="450906"/>
                    <a:pt x="312467" y="442833"/>
                    <a:pt x="312467" y="434760"/>
                  </a:cubicBezTo>
                  <a:cubicBezTo>
                    <a:pt x="309773" y="418614"/>
                    <a:pt x="307079" y="399776"/>
                    <a:pt x="304386" y="383630"/>
                  </a:cubicBezTo>
                  <a:cubicBezTo>
                    <a:pt x="304386" y="364793"/>
                    <a:pt x="296305" y="354028"/>
                    <a:pt x="280143" y="354028"/>
                  </a:cubicBezTo>
                  <a:cubicBezTo>
                    <a:pt x="258593" y="351337"/>
                    <a:pt x="237044" y="348646"/>
                    <a:pt x="215495" y="351337"/>
                  </a:cubicBezTo>
                  <a:cubicBezTo>
                    <a:pt x="185864" y="354028"/>
                    <a:pt x="164315" y="343264"/>
                    <a:pt x="156234" y="316354"/>
                  </a:cubicBezTo>
                  <a:cubicBezTo>
                    <a:pt x="148153" y="289443"/>
                    <a:pt x="158928" y="275988"/>
                    <a:pt x="191252" y="259841"/>
                  </a:cubicBezTo>
                  <a:cubicBezTo>
                    <a:pt x="218188" y="246386"/>
                    <a:pt x="247819" y="230240"/>
                    <a:pt x="272062" y="208711"/>
                  </a:cubicBezTo>
                  <a:cubicBezTo>
                    <a:pt x="296305" y="187183"/>
                    <a:pt x="296305" y="168345"/>
                    <a:pt x="274755" y="141435"/>
                  </a:cubicBezTo>
                  <a:cubicBezTo>
                    <a:pt x="247819" y="106451"/>
                    <a:pt x="242431" y="71467"/>
                    <a:pt x="261287" y="31101"/>
                  </a:cubicBezTo>
                  <a:cubicBezTo>
                    <a:pt x="261287" y="28410"/>
                    <a:pt x="263981" y="23028"/>
                    <a:pt x="263981" y="20337"/>
                  </a:cubicBezTo>
                  <a:close/>
                  <a:moveTo>
                    <a:pt x="133674" y="19328"/>
                  </a:moveTo>
                  <a:cubicBezTo>
                    <a:pt x="119196" y="19664"/>
                    <a:pt x="105054" y="24374"/>
                    <a:pt x="94279" y="33792"/>
                  </a:cubicBezTo>
                  <a:cubicBezTo>
                    <a:pt x="67342" y="52630"/>
                    <a:pt x="59261" y="84923"/>
                    <a:pt x="75423" y="114524"/>
                  </a:cubicBezTo>
                  <a:cubicBezTo>
                    <a:pt x="91585" y="146817"/>
                    <a:pt x="113135" y="179110"/>
                    <a:pt x="131991" y="214093"/>
                  </a:cubicBezTo>
                  <a:cubicBezTo>
                    <a:pt x="140072" y="214093"/>
                    <a:pt x="140072" y="214093"/>
                    <a:pt x="140072" y="214093"/>
                  </a:cubicBezTo>
                  <a:cubicBezTo>
                    <a:pt x="158928" y="179110"/>
                    <a:pt x="180477" y="146817"/>
                    <a:pt x="196639" y="111833"/>
                  </a:cubicBezTo>
                  <a:cubicBezTo>
                    <a:pt x="210107" y="82232"/>
                    <a:pt x="202026" y="49939"/>
                    <a:pt x="175090" y="31101"/>
                  </a:cubicBezTo>
                  <a:cubicBezTo>
                    <a:pt x="162968" y="23028"/>
                    <a:pt x="148153" y="18991"/>
                    <a:pt x="133674" y="19328"/>
                  </a:cubicBezTo>
                  <a:close/>
                  <a:moveTo>
                    <a:pt x="129592" y="196"/>
                  </a:moveTo>
                  <a:cubicBezTo>
                    <a:pt x="144618" y="-687"/>
                    <a:pt x="160275" y="2172"/>
                    <a:pt x="175090" y="9573"/>
                  </a:cubicBezTo>
                  <a:cubicBezTo>
                    <a:pt x="183171" y="14955"/>
                    <a:pt x="196639" y="14955"/>
                    <a:pt x="204720" y="12264"/>
                  </a:cubicBezTo>
                  <a:cubicBezTo>
                    <a:pt x="358259" y="-33484"/>
                    <a:pt x="519879" y="52630"/>
                    <a:pt x="568366" y="206020"/>
                  </a:cubicBezTo>
                  <a:cubicBezTo>
                    <a:pt x="573753" y="222167"/>
                    <a:pt x="576447" y="241004"/>
                    <a:pt x="579140" y="259841"/>
                  </a:cubicBezTo>
                  <a:cubicBezTo>
                    <a:pt x="595302" y="410541"/>
                    <a:pt x="490249" y="550476"/>
                    <a:pt x="339403" y="574695"/>
                  </a:cubicBezTo>
                  <a:cubicBezTo>
                    <a:pt x="323241" y="577386"/>
                    <a:pt x="307079" y="577386"/>
                    <a:pt x="290917" y="580077"/>
                  </a:cubicBezTo>
                  <a:cubicBezTo>
                    <a:pt x="129297" y="580077"/>
                    <a:pt x="0" y="448215"/>
                    <a:pt x="0" y="286752"/>
                  </a:cubicBezTo>
                  <a:cubicBezTo>
                    <a:pt x="0" y="246386"/>
                    <a:pt x="10775" y="208711"/>
                    <a:pt x="26937" y="171036"/>
                  </a:cubicBezTo>
                  <a:cubicBezTo>
                    <a:pt x="26937" y="165654"/>
                    <a:pt x="29631" y="162963"/>
                    <a:pt x="32324" y="157581"/>
                  </a:cubicBezTo>
                  <a:cubicBezTo>
                    <a:pt x="45793" y="138744"/>
                    <a:pt x="53874" y="114524"/>
                    <a:pt x="51180" y="87614"/>
                  </a:cubicBezTo>
                  <a:cubicBezTo>
                    <a:pt x="45120" y="39175"/>
                    <a:pt x="84514" y="2845"/>
                    <a:pt x="129592" y="1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anchor="ctr">
              <a:no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iṣḷidê"/>
            <p:cNvSpPr/>
            <p:nvPr/>
          </p:nvSpPr>
          <p:spPr bwMode="auto">
            <a:xfrm>
              <a:off x="5358349" y="3403205"/>
              <a:ext cx="400284" cy="399372"/>
            </a:xfrm>
            <a:custGeom>
              <a:avLst/>
              <a:gdLst>
                <a:gd name="connsiteX0" fmla="*/ 286118 w 569457"/>
                <a:gd name="connsiteY0" fmla="*/ 428065 h 568160"/>
                <a:gd name="connsiteX1" fmla="*/ 294457 w 569457"/>
                <a:gd name="connsiteY1" fmla="*/ 441685 h 568160"/>
                <a:gd name="connsiteX2" fmla="*/ 294457 w 569457"/>
                <a:gd name="connsiteY2" fmla="*/ 458030 h 568160"/>
                <a:gd name="connsiteX3" fmla="*/ 294457 w 569457"/>
                <a:gd name="connsiteY3" fmla="*/ 468926 h 568160"/>
                <a:gd name="connsiteX4" fmla="*/ 283338 w 569457"/>
                <a:gd name="connsiteY4" fmla="*/ 482546 h 568160"/>
                <a:gd name="connsiteX5" fmla="*/ 274999 w 569457"/>
                <a:gd name="connsiteY5" fmla="*/ 468926 h 568160"/>
                <a:gd name="connsiteX6" fmla="*/ 274999 w 569457"/>
                <a:gd name="connsiteY6" fmla="*/ 441685 h 568160"/>
                <a:gd name="connsiteX7" fmla="*/ 286118 w 569457"/>
                <a:gd name="connsiteY7" fmla="*/ 428065 h 568160"/>
                <a:gd name="connsiteX8" fmla="*/ 113502 w 569457"/>
                <a:gd name="connsiteY8" fmla="*/ 277594 h 568160"/>
                <a:gd name="connsiteX9" fmla="*/ 140094 w 569457"/>
                <a:gd name="connsiteY9" fmla="*/ 283107 h 568160"/>
                <a:gd name="connsiteX10" fmla="*/ 113502 w 569457"/>
                <a:gd name="connsiteY10" fmla="*/ 299646 h 568160"/>
                <a:gd name="connsiteX11" fmla="*/ 86910 w 569457"/>
                <a:gd name="connsiteY11" fmla="*/ 285863 h 568160"/>
                <a:gd name="connsiteX12" fmla="*/ 113502 w 569457"/>
                <a:gd name="connsiteY12" fmla="*/ 277594 h 568160"/>
                <a:gd name="connsiteX13" fmla="*/ 450637 w 569457"/>
                <a:gd name="connsiteY13" fmla="*/ 274999 h 568160"/>
                <a:gd name="connsiteX14" fmla="*/ 455955 w 569457"/>
                <a:gd name="connsiteY14" fmla="*/ 274999 h 568160"/>
                <a:gd name="connsiteX15" fmla="*/ 482547 w 569457"/>
                <a:gd name="connsiteY15" fmla="*/ 285953 h 568160"/>
                <a:gd name="connsiteX16" fmla="*/ 458614 w 569457"/>
                <a:gd name="connsiteY16" fmla="*/ 299646 h 568160"/>
                <a:gd name="connsiteX17" fmla="*/ 455955 w 569457"/>
                <a:gd name="connsiteY17" fmla="*/ 294169 h 568160"/>
                <a:gd name="connsiteX18" fmla="*/ 450637 w 569457"/>
                <a:gd name="connsiteY18" fmla="*/ 294169 h 568160"/>
                <a:gd name="connsiteX19" fmla="*/ 429363 w 569457"/>
                <a:gd name="connsiteY19" fmla="*/ 285953 h 568160"/>
                <a:gd name="connsiteX20" fmla="*/ 450637 w 569457"/>
                <a:gd name="connsiteY20" fmla="*/ 274999 h 568160"/>
                <a:gd name="connsiteX21" fmla="*/ 247696 w 569457"/>
                <a:gd name="connsiteY21" fmla="*/ 266433 h 568160"/>
                <a:gd name="connsiteX22" fmla="*/ 180319 w 569457"/>
                <a:gd name="connsiteY22" fmla="*/ 382200 h 568160"/>
                <a:gd name="connsiteX23" fmla="*/ 185709 w 569457"/>
                <a:gd name="connsiteY23" fmla="*/ 387584 h 568160"/>
                <a:gd name="connsiteX24" fmla="*/ 301598 w 569457"/>
                <a:gd name="connsiteY24" fmla="*/ 320278 h 568160"/>
                <a:gd name="connsiteX25" fmla="*/ 247696 w 569457"/>
                <a:gd name="connsiteY25" fmla="*/ 266433 h 568160"/>
                <a:gd name="connsiteX26" fmla="*/ 382451 w 569457"/>
                <a:gd name="connsiteY26" fmla="*/ 182974 h 568160"/>
                <a:gd name="connsiteX27" fmla="*/ 266562 w 569457"/>
                <a:gd name="connsiteY27" fmla="*/ 247588 h 568160"/>
                <a:gd name="connsiteX28" fmla="*/ 317769 w 569457"/>
                <a:gd name="connsiteY28" fmla="*/ 304125 h 568160"/>
                <a:gd name="connsiteX29" fmla="*/ 385146 w 569457"/>
                <a:gd name="connsiteY29" fmla="*/ 185666 h 568160"/>
                <a:gd name="connsiteX30" fmla="*/ 382451 w 569457"/>
                <a:gd name="connsiteY30" fmla="*/ 182974 h 568160"/>
                <a:gd name="connsiteX31" fmla="*/ 422877 w 569457"/>
                <a:gd name="connsiteY31" fmla="*/ 145283 h 568160"/>
                <a:gd name="connsiteX32" fmla="*/ 420182 w 569457"/>
                <a:gd name="connsiteY32" fmla="*/ 166821 h 568160"/>
                <a:gd name="connsiteX33" fmla="*/ 333939 w 569457"/>
                <a:gd name="connsiteY33" fmla="*/ 317586 h 568160"/>
                <a:gd name="connsiteX34" fmla="*/ 317769 w 569457"/>
                <a:gd name="connsiteY34" fmla="*/ 333739 h 568160"/>
                <a:gd name="connsiteX35" fmla="*/ 161453 w 569457"/>
                <a:gd name="connsiteY35" fmla="*/ 422583 h 568160"/>
                <a:gd name="connsiteX36" fmla="*/ 145283 w 569457"/>
                <a:gd name="connsiteY36" fmla="*/ 430660 h 568160"/>
                <a:gd name="connsiteX37" fmla="*/ 147978 w 569457"/>
                <a:gd name="connsiteY37" fmla="*/ 403737 h 568160"/>
                <a:gd name="connsiteX38" fmla="*/ 212660 w 569457"/>
                <a:gd name="connsiteY38" fmla="*/ 287971 h 568160"/>
                <a:gd name="connsiteX39" fmla="*/ 288123 w 569457"/>
                <a:gd name="connsiteY39" fmla="*/ 212589 h 568160"/>
                <a:gd name="connsiteX40" fmla="*/ 401317 w 569457"/>
                <a:gd name="connsiteY40" fmla="*/ 150667 h 568160"/>
                <a:gd name="connsiteX41" fmla="*/ 422877 w 569457"/>
                <a:gd name="connsiteY41" fmla="*/ 145283 h 568160"/>
                <a:gd name="connsiteX42" fmla="*/ 286118 w 569457"/>
                <a:gd name="connsiteY42" fmla="*/ 89504 h 568160"/>
                <a:gd name="connsiteX43" fmla="*/ 294457 w 569457"/>
                <a:gd name="connsiteY43" fmla="*/ 102800 h 568160"/>
                <a:gd name="connsiteX44" fmla="*/ 294457 w 569457"/>
                <a:gd name="connsiteY44" fmla="*/ 126733 h 568160"/>
                <a:gd name="connsiteX45" fmla="*/ 283338 w 569457"/>
                <a:gd name="connsiteY45" fmla="*/ 142688 h 568160"/>
                <a:gd name="connsiteX46" fmla="*/ 274999 w 569457"/>
                <a:gd name="connsiteY46" fmla="*/ 129392 h 568160"/>
                <a:gd name="connsiteX47" fmla="*/ 274999 w 569457"/>
                <a:gd name="connsiteY47" fmla="*/ 113437 h 568160"/>
                <a:gd name="connsiteX48" fmla="*/ 274999 w 569457"/>
                <a:gd name="connsiteY48" fmla="*/ 102800 h 568160"/>
                <a:gd name="connsiteX49" fmla="*/ 286118 w 569457"/>
                <a:gd name="connsiteY49" fmla="*/ 89504 h 568160"/>
                <a:gd name="connsiteX50" fmla="*/ 285429 w 569457"/>
                <a:gd name="connsiteY50" fmla="*/ 68123 h 568160"/>
                <a:gd name="connsiteX51" fmla="*/ 66882 w 569457"/>
                <a:gd name="connsiteY51" fmla="*/ 286025 h 568160"/>
                <a:gd name="connsiteX52" fmla="*/ 282731 w 569457"/>
                <a:gd name="connsiteY52" fmla="*/ 501238 h 568160"/>
                <a:gd name="connsiteX53" fmla="*/ 285429 w 569457"/>
                <a:gd name="connsiteY53" fmla="*/ 501238 h 568160"/>
                <a:gd name="connsiteX54" fmla="*/ 501277 w 569457"/>
                <a:gd name="connsiteY54" fmla="*/ 286025 h 568160"/>
                <a:gd name="connsiteX55" fmla="*/ 285429 w 569457"/>
                <a:gd name="connsiteY55" fmla="*/ 68123 h 568160"/>
                <a:gd name="connsiteX56" fmla="*/ 282731 w 569457"/>
                <a:gd name="connsiteY56" fmla="*/ 49292 h 568160"/>
                <a:gd name="connsiteX57" fmla="*/ 285429 w 569457"/>
                <a:gd name="connsiteY57" fmla="*/ 49292 h 568160"/>
                <a:gd name="connsiteX58" fmla="*/ 520164 w 569457"/>
                <a:gd name="connsiteY58" fmla="*/ 286025 h 568160"/>
                <a:gd name="connsiteX59" fmla="*/ 282731 w 569457"/>
                <a:gd name="connsiteY59" fmla="*/ 520069 h 568160"/>
                <a:gd name="connsiteX60" fmla="*/ 47995 w 569457"/>
                <a:gd name="connsiteY60" fmla="*/ 286025 h 568160"/>
                <a:gd name="connsiteX61" fmla="*/ 282731 w 569457"/>
                <a:gd name="connsiteY61" fmla="*/ 49292 h 568160"/>
                <a:gd name="connsiteX62" fmla="*/ 286078 w 569457"/>
                <a:gd name="connsiteY62" fmla="*/ 18849 h 568160"/>
                <a:gd name="connsiteX63" fmla="*/ 18892 w 569457"/>
                <a:gd name="connsiteY63" fmla="*/ 285426 h 568160"/>
                <a:gd name="connsiteX64" fmla="*/ 283379 w 569457"/>
                <a:gd name="connsiteY64" fmla="*/ 549311 h 568160"/>
                <a:gd name="connsiteX65" fmla="*/ 550565 w 569457"/>
                <a:gd name="connsiteY65" fmla="*/ 285426 h 568160"/>
                <a:gd name="connsiteX66" fmla="*/ 286078 w 569457"/>
                <a:gd name="connsiteY66" fmla="*/ 18849 h 568160"/>
                <a:gd name="connsiteX67" fmla="*/ 283379 w 569457"/>
                <a:gd name="connsiteY67" fmla="*/ 0 h 568160"/>
                <a:gd name="connsiteX68" fmla="*/ 569457 w 569457"/>
                <a:gd name="connsiteY68" fmla="*/ 282734 h 568160"/>
                <a:gd name="connsiteX69" fmla="*/ 569457 w 569457"/>
                <a:gd name="connsiteY69" fmla="*/ 285426 h 568160"/>
                <a:gd name="connsiteX70" fmla="*/ 286078 w 569457"/>
                <a:gd name="connsiteY70" fmla="*/ 568160 h 568160"/>
                <a:gd name="connsiteX71" fmla="*/ 0 w 569457"/>
                <a:gd name="connsiteY71" fmla="*/ 285426 h 568160"/>
                <a:gd name="connsiteX72" fmla="*/ 283379 w 569457"/>
                <a:gd name="connsiteY72" fmla="*/ 0 h 56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569457" h="568160">
                  <a:moveTo>
                    <a:pt x="286118" y="428065"/>
                  </a:moveTo>
                  <a:cubicBezTo>
                    <a:pt x="288898" y="430789"/>
                    <a:pt x="291678" y="436237"/>
                    <a:pt x="294457" y="441685"/>
                  </a:cubicBezTo>
                  <a:cubicBezTo>
                    <a:pt x="294457" y="447134"/>
                    <a:pt x="294457" y="452582"/>
                    <a:pt x="294457" y="458030"/>
                  </a:cubicBezTo>
                  <a:cubicBezTo>
                    <a:pt x="294457" y="460754"/>
                    <a:pt x="294457" y="463478"/>
                    <a:pt x="294457" y="468926"/>
                  </a:cubicBezTo>
                  <a:cubicBezTo>
                    <a:pt x="291678" y="474374"/>
                    <a:pt x="288898" y="477098"/>
                    <a:pt x="283338" y="482546"/>
                  </a:cubicBezTo>
                  <a:cubicBezTo>
                    <a:pt x="280559" y="477098"/>
                    <a:pt x="274999" y="474374"/>
                    <a:pt x="274999" y="468926"/>
                  </a:cubicBezTo>
                  <a:cubicBezTo>
                    <a:pt x="274999" y="460754"/>
                    <a:pt x="274999" y="449858"/>
                    <a:pt x="274999" y="441685"/>
                  </a:cubicBezTo>
                  <a:cubicBezTo>
                    <a:pt x="277779" y="436237"/>
                    <a:pt x="280559" y="433513"/>
                    <a:pt x="286118" y="428065"/>
                  </a:cubicBezTo>
                  <a:close/>
                  <a:moveTo>
                    <a:pt x="113502" y="277594"/>
                  </a:moveTo>
                  <a:cubicBezTo>
                    <a:pt x="124139" y="277594"/>
                    <a:pt x="132116" y="280350"/>
                    <a:pt x="140094" y="283107"/>
                  </a:cubicBezTo>
                  <a:lnTo>
                    <a:pt x="113502" y="299646"/>
                  </a:lnTo>
                  <a:cubicBezTo>
                    <a:pt x="86910" y="285863"/>
                    <a:pt x="86910" y="285863"/>
                    <a:pt x="86910" y="285863"/>
                  </a:cubicBezTo>
                  <a:cubicBezTo>
                    <a:pt x="94887" y="280350"/>
                    <a:pt x="105524" y="277594"/>
                    <a:pt x="113502" y="277594"/>
                  </a:cubicBezTo>
                  <a:close/>
                  <a:moveTo>
                    <a:pt x="450637" y="274999"/>
                  </a:moveTo>
                  <a:cubicBezTo>
                    <a:pt x="453296" y="274999"/>
                    <a:pt x="453296" y="274999"/>
                    <a:pt x="455955" y="274999"/>
                  </a:cubicBezTo>
                  <a:cubicBezTo>
                    <a:pt x="482547" y="285953"/>
                    <a:pt x="482547" y="285953"/>
                    <a:pt x="482547" y="285953"/>
                  </a:cubicBezTo>
                  <a:cubicBezTo>
                    <a:pt x="458614" y="299646"/>
                    <a:pt x="458614" y="299646"/>
                    <a:pt x="458614" y="299646"/>
                  </a:cubicBezTo>
                  <a:lnTo>
                    <a:pt x="455955" y="294169"/>
                  </a:lnTo>
                  <a:cubicBezTo>
                    <a:pt x="453296" y="294169"/>
                    <a:pt x="453296" y="294169"/>
                    <a:pt x="450637" y="294169"/>
                  </a:cubicBezTo>
                  <a:cubicBezTo>
                    <a:pt x="442659" y="291430"/>
                    <a:pt x="434682" y="288692"/>
                    <a:pt x="429363" y="285953"/>
                  </a:cubicBezTo>
                  <a:cubicBezTo>
                    <a:pt x="450637" y="274999"/>
                    <a:pt x="450637" y="274999"/>
                    <a:pt x="450637" y="274999"/>
                  </a:cubicBezTo>
                  <a:close/>
                  <a:moveTo>
                    <a:pt x="247696" y="266433"/>
                  </a:moveTo>
                  <a:cubicBezTo>
                    <a:pt x="226135" y="306817"/>
                    <a:pt x="204575" y="344508"/>
                    <a:pt x="180319" y="382200"/>
                  </a:cubicBezTo>
                  <a:cubicBezTo>
                    <a:pt x="185709" y="387584"/>
                    <a:pt x="185709" y="387584"/>
                    <a:pt x="185709" y="387584"/>
                  </a:cubicBezTo>
                  <a:cubicBezTo>
                    <a:pt x="301598" y="320278"/>
                    <a:pt x="301598" y="320278"/>
                    <a:pt x="301598" y="320278"/>
                  </a:cubicBezTo>
                  <a:cubicBezTo>
                    <a:pt x="282733" y="301433"/>
                    <a:pt x="266562" y="285279"/>
                    <a:pt x="247696" y="266433"/>
                  </a:cubicBezTo>
                  <a:close/>
                  <a:moveTo>
                    <a:pt x="382451" y="182974"/>
                  </a:moveTo>
                  <a:cubicBezTo>
                    <a:pt x="266562" y="247588"/>
                    <a:pt x="266562" y="247588"/>
                    <a:pt x="266562" y="247588"/>
                  </a:cubicBezTo>
                  <a:cubicBezTo>
                    <a:pt x="317769" y="304125"/>
                    <a:pt x="317769" y="304125"/>
                    <a:pt x="317769" y="304125"/>
                  </a:cubicBezTo>
                  <a:lnTo>
                    <a:pt x="385146" y="185666"/>
                  </a:lnTo>
                  <a:cubicBezTo>
                    <a:pt x="382451" y="182974"/>
                    <a:pt x="382451" y="182974"/>
                    <a:pt x="382451" y="182974"/>
                  </a:cubicBezTo>
                  <a:close/>
                  <a:moveTo>
                    <a:pt x="422877" y="145283"/>
                  </a:moveTo>
                  <a:cubicBezTo>
                    <a:pt x="422877" y="153360"/>
                    <a:pt x="420182" y="158744"/>
                    <a:pt x="420182" y="166821"/>
                  </a:cubicBezTo>
                  <a:cubicBezTo>
                    <a:pt x="390536" y="217973"/>
                    <a:pt x="360890" y="266433"/>
                    <a:pt x="333939" y="317586"/>
                  </a:cubicBezTo>
                  <a:cubicBezTo>
                    <a:pt x="328549" y="322970"/>
                    <a:pt x="323159" y="328355"/>
                    <a:pt x="317769" y="333739"/>
                  </a:cubicBezTo>
                  <a:cubicBezTo>
                    <a:pt x="266562" y="363354"/>
                    <a:pt x="215355" y="392968"/>
                    <a:pt x="161453" y="422583"/>
                  </a:cubicBezTo>
                  <a:cubicBezTo>
                    <a:pt x="158758" y="422583"/>
                    <a:pt x="156063" y="425275"/>
                    <a:pt x="145283" y="430660"/>
                  </a:cubicBezTo>
                  <a:cubicBezTo>
                    <a:pt x="145283" y="419891"/>
                    <a:pt x="145283" y="411814"/>
                    <a:pt x="147978" y="403737"/>
                  </a:cubicBezTo>
                  <a:cubicBezTo>
                    <a:pt x="169539" y="366046"/>
                    <a:pt x="193794" y="328355"/>
                    <a:pt x="212660" y="287971"/>
                  </a:cubicBezTo>
                  <a:cubicBezTo>
                    <a:pt x="228830" y="255665"/>
                    <a:pt x="255781" y="228742"/>
                    <a:pt x="288123" y="212589"/>
                  </a:cubicBezTo>
                  <a:cubicBezTo>
                    <a:pt x="328549" y="193743"/>
                    <a:pt x="363585" y="169513"/>
                    <a:pt x="401317" y="150667"/>
                  </a:cubicBezTo>
                  <a:cubicBezTo>
                    <a:pt x="409402" y="147975"/>
                    <a:pt x="414792" y="145283"/>
                    <a:pt x="422877" y="145283"/>
                  </a:cubicBezTo>
                  <a:close/>
                  <a:moveTo>
                    <a:pt x="286118" y="89504"/>
                  </a:moveTo>
                  <a:cubicBezTo>
                    <a:pt x="288898" y="92163"/>
                    <a:pt x="291678" y="97481"/>
                    <a:pt x="294457" y="102800"/>
                  </a:cubicBezTo>
                  <a:cubicBezTo>
                    <a:pt x="294457" y="110777"/>
                    <a:pt x="294457" y="118755"/>
                    <a:pt x="294457" y="126733"/>
                  </a:cubicBezTo>
                  <a:cubicBezTo>
                    <a:pt x="291678" y="132051"/>
                    <a:pt x="286118" y="137369"/>
                    <a:pt x="283338" y="142688"/>
                  </a:cubicBezTo>
                  <a:cubicBezTo>
                    <a:pt x="280559" y="137369"/>
                    <a:pt x="277779" y="132051"/>
                    <a:pt x="274999" y="129392"/>
                  </a:cubicBezTo>
                  <a:cubicBezTo>
                    <a:pt x="274999" y="124073"/>
                    <a:pt x="274999" y="118755"/>
                    <a:pt x="274999" y="113437"/>
                  </a:cubicBezTo>
                  <a:cubicBezTo>
                    <a:pt x="274999" y="110777"/>
                    <a:pt x="274999" y="105459"/>
                    <a:pt x="274999" y="102800"/>
                  </a:cubicBezTo>
                  <a:cubicBezTo>
                    <a:pt x="277779" y="97481"/>
                    <a:pt x="280559" y="92163"/>
                    <a:pt x="286118" y="89504"/>
                  </a:cubicBezTo>
                  <a:close/>
                  <a:moveTo>
                    <a:pt x="285429" y="68123"/>
                  </a:moveTo>
                  <a:cubicBezTo>
                    <a:pt x="164013" y="68123"/>
                    <a:pt x="66882" y="164968"/>
                    <a:pt x="66882" y="286025"/>
                  </a:cubicBezTo>
                  <a:cubicBezTo>
                    <a:pt x="66882" y="404392"/>
                    <a:pt x="164013" y="501238"/>
                    <a:pt x="282731" y="501238"/>
                  </a:cubicBezTo>
                  <a:cubicBezTo>
                    <a:pt x="282731" y="501238"/>
                    <a:pt x="285429" y="501238"/>
                    <a:pt x="285429" y="501238"/>
                  </a:cubicBezTo>
                  <a:cubicBezTo>
                    <a:pt x="404146" y="501238"/>
                    <a:pt x="501277" y="404392"/>
                    <a:pt x="501277" y="286025"/>
                  </a:cubicBezTo>
                  <a:cubicBezTo>
                    <a:pt x="501277" y="164968"/>
                    <a:pt x="404146" y="68123"/>
                    <a:pt x="285429" y="68123"/>
                  </a:cubicBezTo>
                  <a:close/>
                  <a:moveTo>
                    <a:pt x="282731" y="49292"/>
                  </a:moveTo>
                  <a:cubicBezTo>
                    <a:pt x="282731" y="49292"/>
                    <a:pt x="285429" y="49292"/>
                    <a:pt x="285429" y="49292"/>
                  </a:cubicBezTo>
                  <a:cubicBezTo>
                    <a:pt x="414938" y="49292"/>
                    <a:pt x="520164" y="156898"/>
                    <a:pt x="520164" y="286025"/>
                  </a:cubicBezTo>
                  <a:cubicBezTo>
                    <a:pt x="520164" y="417843"/>
                    <a:pt x="412240" y="522759"/>
                    <a:pt x="282731" y="520069"/>
                  </a:cubicBezTo>
                  <a:cubicBezTo>
                    <a:pt x="153221" y="520069"/>
                    <a:pt x="47995" y="415153"/>
                    <a:pt x="47995" y="286025"/>
                  </a:cubicBezTo>
                  <a:cubicBezTo>
                    <a:pt x="47995" y="154208"/>
                    <a:pt x="153221" y="49292"/>
                    <a:pt x="282731" y="49292"/>
                  </a:cubicBezTo>
                  <a:close/>
                  <a:moveTo>
                    <a:pt x="286078" y="18849"/>
                  </a:moveTo>
                  <a:cubicBezTo>
                    <a:pt x="137641" y="18849"/>
                    <a:pt x="18892" y="137328"/>
                    <a:pt x="18892" y="285426"/>
                  </a:cubicBezTo>
                  <a:cubicBezTo>
                    <a:pt x="18892" y="430832"/>
                    <a:pt x="137641" y="549311"/>
                    <a:pt x="283379" y="549311"/>
                  </a:cubicBezTo>
                  <a:cubicBezTo>
                    <a:pt x="431816" y="549311"/>
                    <a:pt x="550565" y="430832"/>
                    <a:pt x="550565" y="285426"/>
                  </a:cubicBezTo>
                  <a:cubicBezTo>
                    <a:pt x="550565" y="140020"/>
                    <a:pt x="431816" y="21541"/>
                    <a:pt x="286078" y="18849"/>
                  </a:cubicBezTo>
                  <a:close/>
                  <a:moveTo>
                    <a:pt x="283379" y="0"/>
                  </a:moveTo>
                  <a:cubicBezTo>
                    <a:pt x="439913" y="0"/>
                    <a:pt x="569457" y="126557"/>
                    <a:pt x="569457" y="282734"/>
                  </a:cubicBezTo>
                  <a:cubicBezTo>
                    <a:pt x="569457" y="285426"/>
                    <a:pt x="569457" y="285426"/>
                    <a:pt x="569457" y="285426"/>
                  </a:cubicBezTo>
                  <a:cubicBezTo>
                    <a:pt x="569457" y="441603"/>
                    <a:pt x="442611" y="568160"/>
                    <a:pt x="286078" y="568160"/>
                  </a:cubicBezTo>
                  <a:cubicBezTo>
                    <a:pt x="129544" y="568160"/>
                    <a:pt x="0" y="441603"/>
                    <a:pt x="0" y="285426"/>
                  </a:cubicBezTo>
                  <a:cubicBezTo>
                    <a:pt x="0" y="129250"/>
                    <a:pt x="126846" y="2693"/>
                    <a:pt x="2833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anchor="ctr">
              <a:no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5" name="îşlíďê">
            <a:extLst>
              <a:ext uri="{FF2B5EF4-FFF2-40B4-BE49-F238E27FC236}">
                <a16:creationId xmlns:a16="http://schemas.microsoft.com/office/drawing/2014/main" id="{D6C4DD7F-5DBB-479A-9B45-F5A8DE88757E}"/>
              </a:ext>
            </a:extLst>
          </p:cNvPr>
          <p:cNvSpPr/>
          <p:nvPr/>
        </p:nvSpPr>
        <p:spPr bwMode="auto">
          <a:xfrm>
            <a:off x="796444" y="2038617"/>
            <a:ext cx="2291997" cy="49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Monitor consumption trend,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 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adjust forecasting strategy in time</a:t>
            </a:r>
          </a:p>
        </p:txBody>
      </p:sp>
      <p:sp>
        <p:nvSpPr>
          <p:cNvPr id="6" name="işḷíde">
            <a:extLst>
              <a:ext uri="{FF2B5EF4-FFF2-40B4-BE49-F238E27FC236}">
                <a16:creationId xmlns:a16="http://schemas.microsoft.com/office/drawing/2014/main" id="{2A9BADAE-142C-4ABB-AF06-D9E924161E43}"/>
              </a:ext>
            </a:extLst>
          </p:cNvPr>
          <p:cNvSpPr txBox="1"/>
          <p:nvPr/>
        </p:nvSpPr>
        <p:spPr bwMode="auto">
          <a:xfrm>
            <a:off x="938349" y="1507270"/>
            <a:ext cx="2137421" cy="53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zh-CN" sz="1400" b="1" dirty="0">
                <a:solidFill>
                  <a:schemeClr val="accent1"/>
                </a:solidFill>
                <a:cs typeface="+mn-ea"/>
                <a:sym typeface="+mn-lt"/>
              </a:rPr>
              <a:t>Consumption analysis </a:t>
            </a:r>
          </a:p>
          <a:p>
            <a:pPr algn="r">
              <a:spcBef>
                <a:spcPct val="0"/>
              </a:spcBef>
            </a:pPr>
            <a:r>
              <a:rPr lang="en-US" altLang="zh-CN" sz="1400" b="1" dirty="0">
                <a:solidFill>
                  <a:schemeClr val="accent1"/>
                </a:solidFill>
                <a:cs typeface="+mn-ea"/>
                <a:sym typeface="+mn-lt"/>
              </a:rPr>
              <a:t>by month/week</a:t>
            </a:r>
            <a:endParaRPr lang="zh-CN" altLang="en-US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îŝlîḓè">
            <a:extLst>
              <a:ext uri="{FF2B5EF4-FFF2-40B4-BE49-F238E27FC236}">
                <a16:creationId xmlns:a16="http://schemas.microsoft.com/office/drawing/2014/main" id="{D6C4DD7F-5DBB-479A-9B45-F5A8DE88757E}"/>
              </a:ext>
            </a:extLst>
          </p:cNvPr>
          <p:cNvSpPr/>
          <p:nvPr/>
        </p:nvSpPr>
        <p:spPr bwMode="auto">
          <a:xfrm>
            <a:off x="783773" y="3555848"/>
            <a:ext cx="2291997" cy="58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/>
          <a:p>
            <a:pPr algn="r" defTabSz="914377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Refer to defect rate and repair rate when forecasting</a:t>
            </a:r>
          </a:p>
        </p:txBody>
      </p:sp>
      <p:sp>
        <p:nvSpPr>
          <p:cNvPr id="8" name="išļiḍè">
            <a:extLst>
              <a:ext uri="{FF2B5EF4-FFF2-40B4-BE49-F238E27FC236}">
                <a16:creationId xmlns:a16="http://schemas.microsoft.com/office/drawing/2014/main" id="{2A9BADAE-142C-4ABB-AF06-D9E924161E43}"/>
              </a:ext>
            </a:extLst>
          </p:cNvPr>
          <p:cNvSpPr txBox="1"/>
          <p:nvPr/>
        </p:nvSpPr>
        <p:spPr bwMode="auto">
          <a:xfrm>
            <a:off x="783773" y="3265151"/>
            <a:ext cx="2291997" cy="290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zh-CN" sz="1400" b="1" dirty="0">
                <a:solidFill>
                  <a:schemeClr val="accent1"/>
                </a:solidFill>
                <a:cs typeface="+mn-ea"/>
                <a:sym typeface="+mn-lt"/>
              </a:rPr>
              <a:t>Estimated defect rate</a:t>
            </a:r>
            <a:endParaRPr lang="zh-CN" altLang="en-US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9" name="íṡḷíḋê">
            <a:extLst>
              <a:ext uri="{FF2B5EF4-FFF2-40B4-BE49-F238E27FC236}">
                <a16:creationId xmlns:a16="http://schemas.microsoft.com/office/drawing/2014/main" id="{D6C4DD7F-5DBB-479A-9B45-F5A8DE88757E}"/>
              </a:ext>
            </a:extLst>
          </p:cNvPr>
          <p:cNvSpPr/>
          <p:nvPr/>
        </p:nvSpPr>
        <p:spPr bwMode="auto">
          <a:xfrm>
            <a:off x="6011015" y="1987538"/>
            <a:ext cx="2291997" cy="58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/>
          <a:p>
            <a:pPr defTabSz="914377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Be aware of material preparation status on the whole based on prepare ratio of different models</a:t>
            </a:r>
          </a:p>
          <a:p>
            <a:pPr defTabSz="914377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Reference to new model and LTB</a:t>
            </a:r>
          </a:p>
        </p:txBody>
      </p:sp>
      <p:sp>
        <p:nvSpPr>
          <p:cNvPr id="10" name="îṥḷïḍê">
            <a:extLst>
              <a:ext uri="{FF2B5EF4-FFF2-40B4-BE49-F238E27FC236}">
                <a16:creationId xmlns:a16="http://schemas.microsoft.com/office/drawing/2014/main" id="{2A9BADAE-142C-4ABB-AF06-D9E924161E43}"/>
              </a:ext>
            </a:extLst>
          </p:cNvPr>
          <p:cNvSpPr txBox="1"/>
          <p:nvPr/>
        </p:nvSpPr>
        <p:spPr bwMode="auto">
          <a:xfrm>
            <a:off x="6011015" y="1569085"/>
            <a:ext cx="2291997" cy="290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400" b="1" dirty="0">
                <a:solidFill>
                  <a:schemeClr val="accent1"/>
                </a:solidFill>
                <a:cs typeface="+mn-ea"/>
                <a:sym typeface="+mn-lt"/>
              </a:rPr>
              <a:t>Preparation ratio</a:t>
            </a:r>
            <a:endParaRPr lang="zh-CN" altLang="en-US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1" name="îšļíḍe">
            <a:extLst>
              <a:ext uri="{FF2B5EF4-FFF2-40B4-BE49-F238E27FC236}">
                <a16:creationId xmlns:a16="http://schemas.microsoft.com/office/drawing/2014/main" id="{D6C4DD7F-5DBB-479A-9B45-F5A8DE88757E}"/>
              </a:ext>
            </a:extLst>
          </p:cNvPr>
          <p:cNvSpPr/>
          <p:nvPr/>
        </p:nvSpPr>
        <p:spPr bwMode="auto">
          <a:xfrm>
            <a:off x="6011015" y="3555848"/>
            <a:ext cx="2291997" cy="58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/>
          <a:p>
            <a:pPr defTabSz="914377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Be aware of must change once tear down material and those of extremely low repair rate</a:t>
            </a:r>
          </a:p>
        </p:txBody>
      </p:sp>
      <p:sp>
        <p:nvSpPr>
          <p:cNvPr id="12" name="ïŝļíḑe">
            <a:extLst>
              <a:ext uri="{FF2B5EF4-FFF2-40B4-BE49-F238E27FC236}">
                <a16:creationId xmlns:a16="http://schemas.microsoft.com/office/drawing/2014/main" id="{2A9BADAE-142C-4ABB-AF06-D9E924161E43}"/>
              </a:ext>
            </a:extLst>
          </p:cNvPr>
          <p:cNvSpPr txBox="1"/>
          <p:nvPr/>
        </p:nvSpPr>
        <p:spPr bwMode="auto">
          <a:xfrm>
            <a:off x="6011015" y="3265151"/>
            <a:ext cx="2291997" cy="290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400" b="1" dirty="0">
                <a:solidFill>
                  <a:schemeClr val="accent1"/>
                </a:solidFill>
                <a:cs typeface="+mn-ea"/>
                <a:sym typeface="+mn-lt"/>
              </a:rPr>
              <a:t>Service manual</a:t>
            </a:r>
            <a:endParaRPr lang="zh-CN" altLang="en-US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3" name="íŝḻíḋe">
            <a:extLst>
              <a:ext uri="{FF2B5EF4-FFF2-40B4-BE49-F238E27FC236}">
                <a16:creationId xmlns:a16="http://schemas.microsoft.com/office/drawing/2014/main" id="{2A9BADAE-142C-4ABB-AF06-D9E924161E43}"/>
              </a:ext>
            </a:extLst>
          </p:cNvPr>
          <p:cNvSpPr txBox="1"/>
          <p:nvPr/>
        </p:nvSpPr>
        <p:spPr bwMode="auto">
          <a:xfrm>
            <a:off x="3389899" y="912604"/>
            <a:ext cx="2291997" cy="290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400" b="1" dirty="0">
                <a:solidFill>
                  <a:schemeClr val="accent1"/>
                </a:solidFill>
                <a:cs typeface="+mn-ea"/>
                <a:sym typeface="+mn-lt"/>
              </a:rPr>
              <a:t>Consumption of previous model</a:t>
            </a:r>
            <a:endParaRPr lang="zh-CN" altLang="en-US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4" name="iṥľïďé">
            <a:extLst>
              <a:ext uri="{FF2B5EF4-FFF2-40B4-BE49-F238E27FC236}">
                <a16:creationId xmlns:a16="http://schemas.microsoft.com/office/drawing/2014/main" id="{D6C4DD7F-5DBB-479A-9B45-F5A8DE88757E}"/>
              </a:ext>
            </a:extLst>
          </p:cNvPr>
          <p:cNvSpPr/>
          <p:nvPr/>
        </p:nvSpPr>
        <p:spPr bwMode="auto">
          <a:xfrm>
            <a:off x="3389899" y="1225926"/>
            <a:ext cx="2291997" cy="33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/>
          <a:p>
            <a:pPr algn="ctr" defTabSz="914377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Refer to historical trend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227120" y="201377"/>
            <a:ext cx="8689760" cy="369332"/>
            <a:chOff x="227120" y="201377"/>
            <a:chExt cx="8689760" cy="369332"/>
          </a:xfrm>
        </p:grpSpPr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C24D74D0-A363-4A3F-BB67-7F74CC6E70E0}"/>
                </a:ext>
              </a:extLst>
            </p:cNvPr>
            <p:cNvSpPr txBox="1"/>
            <p:nvPr/>
          </p:nvSpPr>
          <p:spPr>
            <a:xfrm>
              <a:off x="227120" y="201377"/>
              <a:ext cx="8689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1" lang="zh-CN" altLang="en-US" dirty="0">
                  <a:cs typeface="+mn-ea"/>
                  <a:sym typeface="+mn-lt"/>
                </a:rPr>
                <a:t>      </a:t>
              </a:r>
              <a:r>
                <a:rPr kumimoji="1" lang="en-US" altLang="zh-CN" b="1" dirty="0">
                  <a:solidFill>
                    <a:srgbClr val="046A38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rPr>
                <a:t>Reference data for forecasting</a:t>
              </a:r>
            </a:p>
          </p:txBody>
        </p:sp>
        <p:sp>
          <p:nvSpPr>
            <p:cNvPr id="47" name="燕尾形 3">
              <a:extLst>
                <a:ext uri="{FF2B5EF4-FFF2-40B4-BE49-F238E27FC236}">
                  <a16:creationId xmlns:a16="http://schemas.microsoft.com/office/drawing/2014/main" id="{B875ADBF-97A9-4F78-A56F-3F7B4EA31C81}"/>
                </a:ext>
              </a:extLst>
            </p:cNvPr>
            <p:cNvSpPr/>
            <p:nvPr/>
          </p:nvSpPr>
          <p:spPr>
            <a:xfrm>
              <a:off x="486634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燕尾形 47">
              <a:extLst>
                <a:ext uri="{FF2B5EF4-FFF2-40B4-BE49-F238E27FC236}">
                  <a16:creationId xmlns:a16="http://schemas.microsoft.com/office/drawing/2014/main" id="{85051412-3DC6-49A2-9EBD-94F1DCECC2FA}"/>
                </a:ext>
              </a:extLst>
            </p:cNvPr>
            <p:cNvSpPr/>
            <p:nvPr/>
          </p:nvSpPr>
          <p:spPr>
            <a:xfrm>
              <a:off x="305659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021603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227120" y="201377"/>
            <a:ext cx="8689760" cy="369332"/>
            <a:chOff x="227120" y="201377"/>
            <a:chExt cx="8689760" cy="369332"/>
          </a:xfrm>
        </p:grpSpPr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C24D74D0-A363-4A3F-BB67-7F74CC6E70E0}"/>
                </a:ext>
              </a:extLst>
            </p:cNvPr>
            <p:cNvSpPr txBox="1"/>
            <p:nvPr/>
          </p:nvSpPr>
          <p:spPr>
            <a:xfrm>
              <a:off x="227120" y="201377"/>
              <a:ext cx="8689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1" lang="zh-CN" altLang="en-US" dirty="0">
                  <a:cs typeface="+mn-ea"/>
                  <a:sym typeface="+mn-lt"/>
                </a:rPr>
                <a:t>      </a:t>
              </a:r>
              <a:r>
                <a:rPr kumimoji="1" lang="zh-CN" altLang="en-US" b="1" dirty="0">
                  <a:solidFill>
                    <a:srgbClr val="046A38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rPr>
                <a:t>物料消耗统计报表</a:t>
              </a:r>
              <a:r>
                <a:rPr kumimoji="1" lang="en-US" altLang="zh-CN" b="1" dirty="0">
                  <a:solidFill>
                    <a:srgbClr val="046A38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rPr>
                <a:t>Consumption analysis report</a:t>
              </a:r>
              <a:endParaRPr kumimoji="1" lang="zh-CN" altLang="en-US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47" name="燕尾形 3">
              <a:extLst>
                <a:ext uri="{FF2B5EF4-FFF2-40B4-BE49-F238E27FC236}">
                  <a16:creationId xmlns:a16="http://schemas.microsoft.com/office/drawing/2014/main" id="{B875ADBF-97A9-4F78-A56F-3F7B4EA31C81}"/>
                </a:ext>
              </a:extLst>
            </p:cNvPr>
            <p:cNvSpPr/>
            <p:nvPr/>
          </p:nvSpPr>
          <p:spPr>
            <a:xfrm>
              <a:off x="486634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燕尾形 47">
              <a:extLst>
                <a:ext uri="{FF2B5EF4-FFF2-40B4-BE49-F238E27FC236}">
                  <a16:creationId xmlns:a16="http://schemas.microsoft.com/office/drawing/2014/main" id="{85051412-3DC6-49A2-9EBD-94F1DCECC2FA}"/>
                </a:ext>
              </a:extLst>
            </p:cNvPr>
            <p:cNvSpPr/>
            <p:nvPr/>
          </p:nvSpPr>
          <p:spPr>
            <a:xfrm>
              <a:off x="305659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49" name="图片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658" y="747405"/>
            <a:ext cx="8394021" cy="37876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852881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227120" y="201377"/>
            <a:ext cx="8689760" cy="369332"/>
            <a:chOff x="227120" y="201377"/>
            <a:chExt cx="8689760" cy="369332"/>
          </a:xfrm>
        </p:grpSpPr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C24D74D0-A363-4A3F-BB67-7F74CC6E70E0}"/>
                </a:ext>
              </a:extLst>
            </p:cNvPr>
            <p:cNvSpPr txBox="1"/>
            <p:nvPr/>
          </p:nvSpPr>
          <p:spPr>
            <a:xfrm>
              <a:off x="227120" y="201377"/>
              <a:ext cx="8689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1" lang="zh-CN" altLang="en-US" b="1" dirty="0">
                  <a:solidFill>
                    <a:srgbClr val="046A38"/>
                  </a:solidFill>
                  <a:cs typeface="+mn-ea"/>
                  <a:sym typeface="+mn-lt"/>
                </a:rPr>
                <a:t>      </a:t>
              </a:r>
              <a:r>
                <a:rPr kumimoji="1" lang="zh-CN" altLang="en-US" b="1" dirty="0">
                  <a:solidFill>
                    <a:srgbClr val="046A38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rPr>
                <a:t>机型备料比例统计</a:t>
              </a:r>
              <a:r>
                <a:rPr kumimoji="1" lang="en-US" altLang="zh-CN" b="1" dirty="0">
                  <a:solidFill>
                    <a:srgbClr val="046A38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rPr>
                <a:t>Preparation ratio analysis report</a:t>
              </a:r>
              <a:endParaRPr kumimoji="1" lang="zh-CN" altLang="en-US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47" name="燕尾形 3">
              <a:extLst>
                <a:ext uri="{FF2B5EF4-FFF2-40B4-BE49-F238E27FC236}">
                  <a16:creationId xmlns:a16="http://schemas.microsoft.com/office/drawing/2014/main" id="{B875ADBF-97A9-4F78-A56F-3F7B4EA31C81}"/>
                </a:ext>
              </a:extLst>
            </p:cNvPr>
            <p:cNvSpPr/>
            <p:nvPr/>
          </p:nvSpPr>
          <p:spPr>
            <a:xfrm>
              <a:off x="486634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燕尾形 47">
              <a:extLst>
                <a:ext uri="{FF2B5EF4-FFF2-40B4-BE49-F238E27FC236}">
                  <a16:creationId xmlns:a16="http://schemas.microsoft.com/office/drawing/2014/main" id="{85051412-3DC6-49A2-9EBD-94F1DCECC2FA}"/>
                </a:ext>
              </a:extLst>
            </p:cNvPr>
            <p:cNvSpPr/>
            <p:nvPr/>
          </p:nvSpPr>
          <p:spPr>
            <a:xfrm>
              <a:off x="305659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658" y="775946"/>
            <a:ext cx="8355383" cy="36246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663080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585580-69C1-4092-A628-C5C99DC7A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7996" y="1882942"/>
            <a:ext cx="1383632" cy="481544"/>
          </a:xfrm>
        </p:spPr>
        <p:txBody>
          <a:bodyPr>
            <a:noAutofit/>
          </a:bodyPr>
          <a:lstStyle/>
          <a:p>
            <a:r>
              <a:rPr lang="en-US" altLang="zh-CN" sz="3600" dirty="0">
                <a:latin typeface="+mn-lt"/>
                <a:ea typeface="+mn-ea"/>
                <a:cs typeface="+mn-ea"/>
                <a:sym typeface="+mn-lt"/>
              </a:rPr>
              <a:t>Q&amp;A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75134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74F85D-295E-40E9-B90B-58D27A22E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随堂测验</a:t>
            </a:r>
            <a:r>
              <a:rPr lang="en-US" altLang="zh-CN" dirty="0"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In class quizzes </a:t>
            </a:r>
            <a:endParaRPr lang="zh-CN" altLang="en-US" dirty="0"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îşlíďê">
            <a:extLst>
              <a:ext uri="{FF2B5EF4-FFF2-40B4-BE49-F238E27FC236}">
                <a16:creationId xmlns:a16="http://schemas.microsoft.com/office/drawing/2014/main" id="{186BD029-3157-4172-BFF4-72C17A86D600}"/>
              </a:ext>
            </a:extLst>
          </p:cNvPr>
          <p:cNvSpPr/>
          <p:nvPr/>
        </p:nvSpPr>
        <p:spPr bwMode="auto">
          <a:xfrm>
            <a:off x="339316" y="2389031"/>
            <a:ext cx="8624210" cy="79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1000" b="1" dirty="0">
                <a:solidFill>
                  <a:srgbClr val="046A38"/>
                </a:solidFill>
                <a:cs typeface="+mn-ea"/>
                <a:sym typeface="+mn-lt"/>
              </a:rPr>
              <a:t>2</a:t>
            </a:r>
            <a:r>
              <a:rPr lang="zh-CN" altLang="en-US" sz="1000" b="1" dirty="0">
                <a:solidFill>
                  <a:srgbClr val="046A38"/>
                </a:solidFill>
                <a:cs typeface="+mn-ea"/>
                <a:sym typeface="+mn-lt"/>
              </a:rPr>
              <a:t>、</a:t>
            </a:r>
            <a:r>
              <a:rPr lang="zh-CN" altLang="en-US" sz="1000" dirty="0">
                <a:cs typeface="+mn-ea"/>
                <a:sym typeface="+mn-lt"/>
              </a:rPr>
              <a:t>物料在哪个产品生命周期消耗趋于下降？</a:t>
            </a:r>
            <a:r>
              <a:rPr lang="en-US" altLang="zh-CN" sz="1000" dirty="0">
                <a:cs typeface="+mn-ea"/>
                <a:sym typeface="+mn-lt"/>
              </a:rPr>
              <a:t>From which stage consumption starts to decrease?</a:t>
            </a:r>
            <a:r>
              <a:rPr lang="zh-CN" altLang="en-US" sz="1000" dirty="0">
                <a:cs typeface="+mn-ea"/>
                <a:sym typeface="+mn-lt"/>
              </a:rPr>
              <a:t> </a:t>
            </a: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A</a:t>
            </a:r>
            <a:r>
              <a:rPr lang="zh-CN" altLang="en-US" sz="1000" dirty="0">
                <a:cs typeface="+mn-ea"/>
                <a:sym typeface="+mn-lt"/>
              </a:rPr>
              <a:t>、成熟期 </a:t>
            </a:r>
            <a:r>
              <a:rPr lang="en-US" altLang="zh-CN" sz="1000" dirty="0">
                <a:cs typeface="+mn-ea"/>
                <a:sym typeface="+mn-lt"/>
              </a:rPr>
              <a:t>Maturation                  B</a:t>
            </a:r>
            <a:r>
              <a:rPr lang="zh-CN" altLang="en-US" sz="1000" dirty="0">
                <a:cs typeface="+mn-ea"/>
                <a:sym typeface="+mn-lt"/>
              </a:rPr>
              <a:t>、衰退期 </a:t>
            </a:r>
            <a:r>
              <a:rPr lang="en-US" altLang="zh-CN" sz="1000" dirty="0">
                <a:cs typeface="+mn-ea"/>
                <a:sym typeface="+mn-lt"/>
              </a:rPr>
              <a:t>Recession                        C</a:t>
            </a:r>
            <a:r>
              <a:rPr lang="zh-CN" altLang="en-US" sz="1000" dirty="0">
                <a:cs typeface="+mn-ea"/>
                <a:sym typeface="+mn-lt"/>
              </a:rPr>
              <a:t>、生命尾期 </a:t>
            </a:r>
            <a:r>
              <a:rPr lang="en-US" altLang="zh-CN" sz="1000" dirty="0">
                <a:cs typeface="+mn-ea"/>
                <a:sym typeface="+mn-lt"/>
              </a:rPr>
              <a:t>Ending                                D</a:t>
            </a:r>
            <a:r>
              <a:rPr lang="zh-CN" altLang="en-US" sz="1000" dirty="0">
                <a:cs typeface="+mn-ea"/>
                <a:sym typeface="+mn-lt"/>
              </a:rPr>
              <a:t>、成长期 </a:t>
            </a:r>
            <a:r>
              <a:rPr lang="en-US" altLang="zh-CN" sz="1000" dirty="0">
                <a:cs typeface="+mn-ea"/>
                <a:sym typeface="+mn-lt"/>
              </a:rPr>
              <a:t>Growing</a:t>
            </a:r>
          </a:p>
          <a:p>
            <a:pPr>
              <a:lnSpc>
                <a:spcPct val="200000"/>
              </a:lnSpc>
            </a:pP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zh-CN" altLang="zh-CN" sz="1000" dirty="0">
              <a:cs typeface="+mn-ea"/>
              <a:sym typeface="+mn-lt"/>
            </a:endParaRPr>
          </a:p>
        </p:txBody>
      </p:sp>
      <p:sp>
        <p:nvSpPr>
          <p:cNvPr id="4" name="îşlíďê">
            <a:extLst>
              <a:ext uri="{FF2B5EF4-FFF2-40B4-BE49-F238E27FC236}">
                <a16:creationId xmlns:a16="http://schemas.microsoft.com/office/drawing/2014/main" id="{186BD029-3157-4172-BFF4-72C17A86D600}"/>
              </a:ext>
            </a:extLst>
          </p:cNvPr>
          <p:cNvSpPr/>
          <p:nvPr/>
        </p:nvSpPr>
        <p:spPr bwMode="auto">
          <a:xfrm>
            <a:off x="291190" y="901969"/>
            <a:ext cx="8624210" cy="72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1</a:t>
            </a:r>
            <a:r>
              <a:rPr lang="zh-CN" altLang="en-US" sz="1000" dirty="0">
                <a:cs typeface="+mn-ea"/>
                <a:sym typeface="+mn-lt"/>
              </a:rPr>
              <a:t>、</a:t>
            </a:r>
            <a:r>
              <a:rPr lang="zh-CN" altLang="zh-CN" sz="1000" dirty="0">
                <a:cs typeface="+mn-ea"/>
                <a:sym typeface="+mn-lt"/>
              </a:rPr>
              <a:t>产品的生命周期有哪几个阶段？</a:t>
            </a:r>
            <a:r>
              <a:rPr lang="en-US" altLang="zh-CN" sz="1000" dirty="0">
                <a:cs typeface="+mn-ea"/>
                <a:sym typeface="+mn-lt"/>
              </a:rPr>
              <a:t>Which stages are contained in product life circle?</a:t>
            </a:r>
          </a:p>
          <a:p>
            <a:pPr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A</a:t>
            </a:r>
            <a:r>
              <a:rPr lang="zh-CN" altLang="zh-CN" sz="1000" dirty="0">
                <a:cs typeface="+mn-ea"/>
                <a:sym typeface="+mn-lt"/>
              </a:rPr>
              <a:t>、成长期</a:t>
            </a:r>
            <a:r>
              <a:rPr lang="en-US" altLang="zh-CN" sz="1000" dirty="0">
                <a:cs typeface="+mn-ea"/>
                <a:sym typeface="+mn-lt"/>
              </a:rPr>
              <a:t> Growing	       B</a:t>
            </a:r>
            <a:r>
              <a:rPr lang="zh-CN" altLang="zh-CN" sz="1000" dirty="0">
                <a:cs typeface="+mn-ea"/>
                <a:sym typeface="+mn-lt"/>
              </a:rPr>
              <a:t>、成熟期</a:t>
            </a:r>
            <a:r>
              <a:rPr lang="en-US" altLang="zh-CN" sz="1000" dirty="0">
                <a:cs typeface="+mn-ea"/>
                <a:sym typeface="+mn-lt"/>
              </a:rPr>
              <a:t> Maturation                      C</a:t>
            </a:r>
            <a:r>
              <a:rPr lang="zh-CN" altLang="zh-CN" sz="1000" dirty="0">
                <a:cs typeface="+mn-ea"/>
                <a:sym typeface="+mn-lt"/>
              </a:rPr>
              <a:t>、衰退期</a:t>
            </a:r>
            <a:r>
              <a:rPr lang="en-US" altLang="zh-CN" sz="1000" dirty="0">
                <a:cs typeface="+mn-ea"/>
                <a:sym typeface="+mn-lt"/>
              </a:rPr>
              <a:t> Recession                             D</a:t>
            </a:r>
            <a:r>
              <a:rPr lang="zh-CN" altLang="zh-CN" sz="1000" dirty="0">
                <a:cs typeface="+mn-ea"/>
                <a:sym typeface="+mn-lt"/>
              </a:rPr>
              <a:t>、生命尾期</a:t>
            </a:r>
            <a:r>
              <a:rPr lang="en-US" altLang="zh-CN" sz="1000" dirty="0">
                <a:cs typeface="+mn-ea"/>
                <a:sym typeface="+mn-lt"/>
              </a:rPr>
              <a:t> Ending</a:t>
            </a:r>
          </a:p>
          <a:p>
            <a:pPr>
              <a:lnSpc>
                <a:spcPct val="200000"/>
              </a:lnSpc>
            </a:pP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zh-CN" altLang="zh-CN" sz="1000" dirty="0">
              <a:cs typeface="+mn-ea"/>
              <a:sym typeface="+mn-lt"/>
            </a:endParaRPr>
          </a:p>
        </p:txBody>
      </p:sp>
      <p:sp>
        <p:nvSpPr>
          <p:cNvPr id="5" name="îşlíďê">
            <a:extLst>
              <a:ext uri="{FF2B5EF4-FFF2-40B4-BE49-F238E27FC236}">
                <a16:creationId xmlns:a16="http://schemas.microsoft.com/office/drawing/2014/main" id="{186BD029-3157-4172-BFF4-72C17A86D600}"/>
              </a:ext>
            </a:extLst>
          </p:cNvPr>
          <p:cNvSpPr/>
          <p:nvPr/>
        </p:nvSpPr>
        <p:spPr bwMode="auto">
          <a:xfrm>
            <a:off x="291190" y="1712889"/>
            <a:ext cx="8624210" cy="40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cs typeface="+mn-ea"/>
                <a:sym typeface="+mn-lt"/>
              </a:rPr>
              <a:t>答案：</a:t>
            </a:r>
            <a:r>
              <a:rPr lang="zh-CN" altLang="zh-CN" sz="1000" dirty="0">
                <a:cs typeface="+mn-ea"/>
                <a:sym typeface="+mn-lt"/>
              </a:rPr>
              <a:t>（</a:t>
            </a:r>
            <a:r>
              <a:rPr lang="en-US" altLang="zh-CN" sz="1000" b="1" dirty="0">
                <a:solidFill>
                  <a:srgbClr val="046A38"/>
                </a:solidFill>
                <a:cs typeface="+mn-ea"/>
                <a:sym typeface="+mn-lt"/>
              </a:rPr>
              <a:t>ABCD</a:t>
            </a:r>
            <a:r>
              <a:rPr lang="zh-CN" altLang="zh-CN" sz="1000" dirty="0">
                <a:cs typeface="+mn-ea"/>
                <a:sym typeface="+mn-lt"/>
              </a:rPr>
              <a:t>）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6" name="îşlíďê">
            <a:extLst>
              <a:ext uri="{FF2B5EF4-FFF2-40B4-BE49-F238E27FC236}">
                <a16:creationId xmlns:a16="http://schemas.microsoft.com/office/drawing/2014/main" id="{186BD029-3157-4172-BFF4-72C17A86D600}"/>
              </a:ext>
            </a:extLst>
          </p:cNvPr>
          <p:cNvSpPr/>
          <p:nvPr/>
        </p:nvSpPr>
        <p:spPr bwMode="auto">
          <a:xfrm>
            <a:off x="339316" y="3057490"/>
            <a:ext cx="8624210" cy="40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cs typeface="+mn-ea"/>
                <a:sym typeface="+mn-lt"/>
              </a:rPr>
              <a:t>答案：</a:t>
            </a:r>
            <a:r>
              <a:rPr lang="zh-CN" altLang="zh-CN" sz="1000" dirty="0">
                <a:cs typeface="+mn-ea"/>
                <a:sym typeface="+mn-lt"/>
              </a:rPr>
              <a:t>（</a:t>
            </a:r>
            <a:r>
              <a:rPr lang="en-US" altLang="zh-CN" sz="1000" b="1" dirty="0">
                <a:solidFill>
                  <a:srgbClr val="046A38"/>
                </a:solidFill>
                <a:cs typeface="+mn-ea"/>
                <a:sym typeface="+mn-lt"/>
              </a:rPr>
              <a:t>B</a:t>
            </a:r>
            <a:r>
              <a:rPr lang="zh-CN" altLang="zh-CN" sz="1000" dirty="0">
                <a:cs typeface="+mn-ea"/>
                <a:sym typeface="+mn-lt"/>
              </a:rPr>
              <a:t>）</a:t>
            </a:r>
            <a:endParaRPr lang="en-US" altLang="zh-CN" sz="1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782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74F85D-295E-40E9-B90B-58D27A22E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随堂测验</a:t>
            </a:r>
            <a:r>
              <a:rPr lang="en-US" altLang="zh-CN" dirty="0"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In class quizzes </a:t>
            </a:r>
            <a:endParaRPr lang="zh-CN" altLang="en-US" dirty="0"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4" name="îşlíďê">
            <a:extLst>
              <a:ext uri="{FF2B5EF4-FFF2-40B4-BE49-F238E27FC236}">
                <a16:creationId xmlns:a16="http://schemas.microsoft.com/office/drawing/2014/main" id="{186BD029-3157-4172-BFF4-72C17A86D600}"/>
              </a:ext>
            </a:extLst>
          </p:cNvPr>
          <p:cNvSpPr/>
          <p:nvPr/>
        </p:nvSpPr>
        <p:spPr bwMode="auto">
          <a:xfrm>
            <a:off x="291190" y="856895"/>
            <a:ext cx="8624210" cy="2085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200000"/>
              </a:lnSpc>
            </a:pPr>
            <a:r>
              <a:rPr lang="en-US" altLang="zh-CN" sz="1000" b="1" dirty="0">
                <a:solidFill>
                  <a:srgbClr val="046A38"/>
                </a:solidFill>
                <a:cs typeface="+mn-ea"/>
                <a:sym typeface="+mn-lt"/>
              </a:rPr>
              <a:t>3</a:t>
            </a:r>
            <a:r>
              <a:rPr lang="zh-CN" altLang="en-US" sz="1000" b="1" dirty="0">
                <a:solidFill>
                  <a:srgbClr val="046A38"/>
                </a:solidFill>
                <a:cs typeface="+mn-ea"/>
                <a:sym typeface="+mn-lt"/>
              </a:rPr>
              <a:t>、</a:t>
            </a:r>
            <a:r>
              <a:rPr lang="zh-CN" altLang="zh-CN" sz="1000" dirty="0">
                <a:cs typeface="+mn-ea"/>
                <a:sym typeface="+mn-lt"/>
              </a:rPr>
              <a:t>代理</a:t>
            </a:r>
            <a:r>
              <a:rPr lang="en-US" altLang="zh-CN" sz="1000" dirty="0">
                <a:cs typeface="+mn-ea"/>
                <a:sym typeface="+mn-lt"/>
              </a:rPr>
              <a:t>/</a:t>
            </a:r>
            <a:r>
              <a:rPr lang="zh-CN" altLang="zh-CN" sz="1000" dirty="0">
                <a:cs typeface="+mn-ea"/>
                <a:sym typeface="+mn-lt"/>
              </a:rPr>
              <a:t>库管在新品导入及成长期阶段的备料依据有哪些？</a:t>
            </a:r>
            <a:r>
              <a:rPr lang="en-US" altLang="zh-CN" sz="1000" dirty="0">
                <a:cs typeface="+mn-ea"/>
                <a:sym typeface="+mn-lt"/>
              </a:rPr>
              <a:t>During NPI and Growing stage, which factors should be considered of material preparation? </a:t>
            </a:r>
          </a:p>
          <a:p>
            <a:pPr lvl="0"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A</a:t>
            </a:r>
            <a:r>
              <a:rPr lang="zh-CN" altLang="en-US" sz="1000" dirty="0">
                <a:cs typeface="+mn-ea"/>
                <a:sym typeface="+mn-lt"/>
              </a:rPr>
              <a:t>、当地销售量 </a:t>
            </a:r>
            <a:r>
              <a:rPr lang="en-US" altLang="zh-CN" sz="1000" dirty="0">
                <a:cs typeface="+mn-ea"/>
                <a:sym typeface="+mn-lt"/>
              </a:rPr>
              <a:t>Local sales</a:t>
            </a:r>
          </a:p>
          <a:p>
            <a:pPr lvl="0"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B</a:t>
            </a:r>
            <a:r>
              <a:rPr lang="zh-CN" altLang="en-US" sz="1000" dirty="0">
                <a:cs typeface="+mn-ea"/>
                <a:sym typeface="+mn-lt"/>
              </a:rPr>
              <a:t>、历史机型消耗比率 </a:t>
            </a:r>
            <a:r>
              <a:rPr lang="en-US" altLang="zh-CN" sz="1000" dirty="0">
                <a:cs typeface="+mn-ea"/>
                <a:sym typeface="+mn-lt"/>
              </a:rPr>
              <a:t>Historical consumption rate of similar model</a:t>
            </a:r>
          </a:p>
          <a:p>
            <a:pPr lvl="0"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C</a:t>
            </a:r>
            <a:r>
              <a:rPr lang="zh-CN" altLang="en-US" sz="1000" dirty="0">
                <a:cs typeface="+mn-ea"/>
                <a:sym typeface="+mn-lt"/>
              </a:rPr>
              <a:t>、技术组维修手册 </a:t>
            </a:r>
            <a:r>
              <a:rPr lang="en-US" altLang="zh-CN" sz="1000" dirty="0">
                <a:cs typeface="+mn-ea"/>
                <a:sym typeface="+mn-lt"/>
              </a:rPr>
              <a:t>Service manual</a:t>
            </a:r>
          </a:p>
          <a:p>
            <a:pPr lvl="0"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D</a:t>
            </a:r>
            <a:r>
              <a:rPr lang="zh-CN" altLang="en-US" sz="1000" dirty="0">
                <a:cs typeface="+mn-ea"/>
                <a:sym typeface="+mn-lt"/>
              </a:rPr>
              <a:t>、品质不良率 </a:t>
            </a:r>
            <a:r>
              <a:rPr lang="en-US" altLang="zh-CN" sz="1000" dirty="0">
                <a:cs typeface="+mn-ea"/>
                <a:sym typeface="+mn-lt"/>
              </a:rPr>
              <a:t>Defective rate</a:t>
            </a:r>
          </a:p>
          <a:p>
            <a:pPr lvl="0"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E</a:t>
            </a:r>
            <a:r>
              <a:rPr lang="zh-CN" altLang="en-US" sz="1000" dirty="0">
                <a:cs typeface="+mn-ea"/>
                <a:sym typeface="+mn-lt"/>
              </a:rPr>
              <a:t>、网点数量 </a:t>
            </a:r>
            <a:r>
              <a:rPr lang="en-US" altLang="zh-CN" sz="1000" dirty="0" err="1">
                <a:cs typeface="+mn-ea"/>
                <a:sym typeface="+mn-lt"/>
              </a:rPr>
              <a:t>Qty</a:t>
            </a:r>
            <a:r>
              <a:rPr lang="en-US" altLang="zh-CN" sz="1000" dirty="0">
                <a:cs typeface="+mn-ea"/>
                <a:sym typeface="+mn-lt"/>
              </a:rPr>
              <a:t> of service center </a:t>
            </a:r>
          </a:p>
          <a:p>
            <a:pPr>
              <a:lnSpc>
                <a:spcPct val="200000"/>
              </a:lnSpc>
            </a:pP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zh-CN" altLang="zh-CN" sz="1000" dirty="0">
              <a:cs typeface="+mn-ea"/>
              <a:sym typeface="+mn-lt"/>
            </a:endParaRPr>
          </a:p>
        </p:txBody>
      </p:sp>
      <p:sp>
        <p:nvSpPr>
          <p:cNvPr id="5" name="îşlíďê">
            <a:extLst>
              <a:ext uri="{FF2B5EF4-FFF2-40B4-BE49-F238E27FC236}">
                <a16:creationId xmlns:a16="http://schemas.microsoft.com/office/drawing/2014/main" id="{186BD029-3157-4172-BFF4-72C17A86D600}"/>
              </a:ext>
            </a:extLst>
          </p:cNvPr>
          <p:cNvSpPr/>
          <p:nvPr/>
        </p:nvSpPr>
        <p:spPr bwMode="auto">
          <a:xfrm>
            <a:off x="291190" y="3103809"/>
            <a:ext cx="8624210" cy="40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cs typeface="+mn-ea"/>
                <a:sym typeface="+mn-lt"/>
              </a:rPr>
              <a:t>答案：</a:t>
            </a:r>
            <a:r>
              <a:rPr lang="zh-CN" altLang="zh-CN" sz="1000" dirty="0">
                <a:cs typeface="+mn-ea"/>
                <a:sym typeface="+mn-lt"/>
              </a:rPr>
              <a:t>（</a:t>
            </a:r>
            <a:r>
              <a:rPr lang="en-US" altLang="zh-CN" sz="1000" b="1" dirty="0">
                <a:solidFill>
                  <a:srgbClr val="046A38"/>
                </a:solidFill>
                <a:cs typeface="+mn-ea"/>
                <a:sym typeface="+mn-lt"/>
              </a:rPr>
              <a:t>ABCE</a:t>
            </a:r>
            <a:r>
              <a:rPr lang="zh-CN" altLang="zh-CN" sz="1000" dirty="0">
                <a:cs typeface="+mn-ea"/>
                <a:sym typeface="+mn-lt"/>
              </a:rPr>
              <a:t>）</a:t>
            </a:r>
            <a:endParaRPr lang="en-US" altLang="zh-CN" sz="1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990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74F85D-295E-40E9-B90B-58D27A22E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随堂测验</a:t>
            </a:r>
            <a:r>
              <a:rPr lang="en-US" altLang="zh-CN" dirty="0"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In class quizzes </a:t>
            </a:r>
            <a:endParaRPr lang="zh-CN" altLang="en-US" dirty="0"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3" name="îşlíďê">
            <a:extLst>
              <a:ext uri="{FF2B5EF4-FFF2-40B4-BE49-F238E27FC236}">
                <a16:creationId xmlns:a16="http://schemas.microsoft.com/office/drawing/2014/main" id="{186BD029-3157-4172-BFF4-72C17A86D600}"/>
              </a:ext>
            </a:extLst>
          </p:cNvPr>
          <p:cNvSpPr/>
          <p:nvPr/>
        </p:nvSpPr>
        <p:spPr bwMode="auto">
          <a:xfrm>
            <a:off x="291190" y="742270"/>
            <a:ext cx="8624210" cy="148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1000" b="1" dirty="0">
                <a:solidFill>
                  <a:srgbClr val="046A38"/>
                </a:solidFill>
                <a:cs typeface="+mn-ea"/>
                <a:sym typeface="+mn-lt"/>
              </a:rPr>
              <a:t>4</a:t>
            </a:r>
            <a:r>
              <a:rPr lang="zh-CN" altLang="en-US" sz="1000" b="1" dirty="0">
                <a:solidFill>
                  <a:srgbClr val="046A38"/>
                </a:solidFill>
                <a:cs typeface="+mn-ea"/>
                <a:sym typeface="+mn-lt"/>
              </a:rPr>
              <a:t>、</a:t>
            </a:r>
            <a:r>
              <a:rPr lang="zh-CN" altLang="en-US" sz="1000" dirty="0">
                <a:cs typeface="+mn-ea"/>
                <a:sym typeface="+mn-lt"/>
              </a:rPr>
              <a:t>呆滞产生的业务场景有哪些？</a:t>
            </a:r>
            <a:r>
              <a:rPr lang="en-US" altLang="zh-CN" sz="1000" dirty="0">
                <a:cs typeface="+mn-ea"/>
                <a:sym typeface="+mn-lt"/>
              </a:rPr>
              <a:t>Which factors may cause sluggish?</a:t>
            </a:r>
            <a:endParaRPr lang="zh-CN" altLang="en-US" sz="10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A</a:t>
            </a:r>
            <a:r>
              <a:rPr lang="zh-CN" altLang="en-US" sz="1000" dirty="0">
                <a:cs typeface="+mn-ea"/>
                <a:sym typeface="+mn-lt"/>
              </a:rPr>
              <a:t>、外部需求变化 </a:t>
            </a:r>
            <a:r>
              <a:rPr lang="en-US" altLang="zh-CN" sz="1000" dirty="0">
                <a:cs typeface="+mn-ea"/>
                <a:sym typeface="+mn-lt"/>
              </a:rPr>
              <a:t>Changes in external demand              </a:t>
            </a:r>
          </a:p>
          <a:p>
            <a:pPr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B</a:t>
            </a:r>
            <a:r>
              <a:rPr lang="zh-CN" altLang="en-US" sz="1000" dirty="0">
                <a:cs typeface="+mn-ea"/>
                <a:sym typeface="+mn-lt"/>
              </a:rPr>
              <a:t>、库存、消耗数据的及时监控   </a:t>
            </a:r>
            <a:r>
              <a:rPr lang="en-US" altLang="zh-CN" sz="1000" dirty="0">
                <a:cs typeface="+mn-ea"/>
                <a:sym typeface="+mn-lt"/>
              </a:rPr>
              <a:t>Timely monitor of stock and consumption trend</a:t>
            </a:r>
          </a:p>
          <a:p>
            <a:pPr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C</a:t>
            </a:r>
            <a:r>
              <a:rPr lang="zh-CN" altLang="en-US" sz="1000" dirty="0">
                <a:cs typeface="+mn-ea"/>
                <a:sym typeface="+mn-lt"/>
              </a:rPr>
              <a:t>、品质异常 </a:t>
            </a:r>
            <a:r>
              <a:rPr lang="en-US" altLang="zh-CN" sz="1000" dirty="0">
                <a:cs typeface="+mn-ea"/>
                <a:sym typeface="+mn-lt"/>
              </a:rPr>
              <a:t>Quality issue                          </a:t>
            </a:r>
          </a:p>
          <a:p>
            <a:pPr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D</a:t>
            </a:r>
            <a:r>
              <a:rPr lang="zh-CN" altLang="en-US" sz="1000" dirty="0">
                <a:cs typeface="+mn-ea"/>
                <a:sym typeface="+mn-lt"/>
              </a:rPr>
              <a:t>、</a:t>
            </a:r>
            <a:r>
              <a:rPr lang="en-US" altLang="zh-CN" sz="1000" dirty="0">
                <a:cs typeface="+mn-ea"/>
                <a:sym typeface="+mn-lt"/>
              </a:rPr>
              <a:t>MOQ&amp;LTB                      </a:t>
            </a:r>
          </a:p>
          <a:p>
            <a:pPr>
              <a:lnSpc>
                <a:spcPct val="200000"/>
              </a:lnSpc>
            </a:pPr>
            <a:r>
              <a:rPr lang="en-US" altLang="zh-CN" sz="1000" dirty="0">
                <a:cs typeface="+mn-ea"/>
                <a:sym typeface="+mn-lt"/>
              </a:rPr>
              <a:t>E</a:t>
            </a:r>
            <a:r>
              <a:rPr lang="zh-CN" altLang="en-US" sz="1000" dirty="0">
                <a:cs typeface="+mn-ea"/>
                <a:sym typeface="+mn-lt"/>
              </a:rPr>
              <a:t>、不产品熟悉产品物料 </a:t>
            </a:r>
            <a:r>
              <a:rPr lang="en-US" altLang="zh-CN" sz="1000" dirty="0">
                <a:cs typeface="+mn-ea"/>
                <a:sym typeface="+mn-lt"/>
              </a:rPr>
              <a:t>Unfamiliarity with different commodities</a:t>
            </a:r>
          </a:p>
          <a:p>
            <a:pPr>
              <a:lnSpc>
                <a:spcPct val="200000"/>
              </a:lnSpc>
            </a:pP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zh-CN" altLang="zh-CN" sz="1000" dirty="0">
              <a:cs typeface="+mn-ea"/>
              <a:sym typeface="+mn-lt"/>
            </a:endParaRPr>
          </a:p>
        </p:txBody>
      </p:sp>
      <p:sp>
        <p:nvSpPr>
          <p:cNvPr id="4" name="îşlíďê">
            <a:extLst>
              <a:ext uri="{FF2B5EF4-FFF2-40B4-BE49-F238E27FC236}">
                <a16:creationId xmlns:a16="http://schemas.microsoft.com/office/drawing/2014/main" id="{186BD029-3157-4172-BFF4-72C17A86D600}"/>
              </a:ext>
            </a:extLst>
          </p:cNvPr>
          <p:cNvSpPr/>
          <p:nvPr/>
        </p:nvSpPr>
        <p:spPr bwMode="auto">
          <a:xfrm>
            <a:off x="291190" y="3322333"/>
            <a:ext cx="8624210" cy="74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00" b="1" dirty="0">
                <a:solidFill>
                  <a:srgbClr val="046A38"/>
                </a:solidFill>
                <a:cs typeface="+mn-ea"/>
                <a:sym typeface="+mn-lt"/>
              </a:rPr>
              <a:t>5</a:t>
            </a:r>
            <a:r>
              <a:rPr lang="zh-CN" altLang="en-US" sz="1000" b="1" dirty="0">
                <a:solidFill>
                  <a:srgbClr val="046A38"/>
                </a:solidFill>
                <a:cs typeface="+mn-ea"/>
                <a:sym typeface="+mn-lt"/>
              </a:rPr>
              <a:t>、</a:t>
            </a:r>
            <a:r>
              <a:rPr lang="zh-CN" altLang="en-US" sz="1000" dirty="0">
                <a:cs typeface="+mn-ea"/>
                <a:sym typeface="+mn-lt"/>
              </a:rPr>
              <a:t>新机型以及</a:t>
            </a:r>
            <a:r>
              <a:rPr lang="en-US" altLang="zh-CN" sz="1000" dirty="0">
                <a:cs typeface="+mn-ea"/>
                <a:sym typeface="+mn-lt"/>
              </a:rPr>
              <a:t>LTB</a:t>
            </a:r>
            <a:r>
              <a:rPr lang="zh-CN" altLang="en-US" sz="1000" dirty="0">
                <a:cs typeface="+mn-ea"/>
                <a:sym typeface="+mn-lt"/>
              </a:rPr>
              <a:t>备料不用参照历史机型的备料比率。	</a:t>
            </a:r>
          </a:p>
          <a:p>
            <a:pPr>
              <a:lnSpc>
                <a:spcPct val="150000"/>
              </a:lnSpc>
            </a:pPr>
            <a:r>
              <a:rPr lang="en-US" altLang="zh-CN" sz="1000" dirty="0">
                <a:cs typeface="+mn-ea"/>
                <a:sym typeface="+mn-lt"/>
              </a:rPr>
              <a:t>When prepare material of new model and last time buy, we do not need consider preparation ratio of historical similar model.</a:t>
            </a:r>
          </a:p>
          <a:p>
            <a:endParaRPr lang="en-US" altLang="zh-CN" sz="1000" dirty="0">
              <a:cs typeface="+mn-ea"/>
              <a:sym typeface="+mn-lt"/>
            </a:endParaRPr>
          </a:p>
          <a:p>
            <a:endParaRPr lang="zh-CN" altLang="zh-CN" sz="1000" dirty="0">
              <a:cs typeface="+mn-ea"/>
              <a:sym typeface="+mn-lt"/>
            </a:endParaRPr>
          </a:p>
        </p:txBody>
      </p:sp>
      <p:sp>
        <p:nvSpPr>
          <p:cNvPr id="5" name="îşlíďê">
            <a:extLst>
              <a:ext uri="{FF2B5EF4-FFF2-40B4-BE49-F238E27FC236}">
                <a16:creationId xmlns:a16="http://schemas.microsoft.com/office/drawing/2014/main" id="{186BD029-3157-4172-BFF4-72C17A86D600}"/>
              </a:ext>
            </a:extLst>
          </p:cNvPr>
          <p:cNvSpPr/>
          <p:nvPr/>
        </p:nvSpPr>
        <p:spPr bwMode="auto">
          <a:xfrm>
            <a:off x="291190" y="2601985"/>
            <a:ext cx="8624210" cy="40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cs typeface="+mn-ea"/>
                <a:sym typeface="+mn-lt"/>
              </a:rPr>
              <a:t>答案：</a:t>
            </a:r>
            <a:r>
              <a:rPr lang="zh-CN" altLang="zh-CN" sz="1000" dirty="0">
                <a:cs typeface="+mn-ea"/>
                <a:sym typeface="+mn-lt"/>
              </a:rPr>
              <a:t>（</a:t>
            </a:r>
            <a:r>
              <a:rPr lang="en-US" altLang="zh-CN" sz="1000" b="1" dirty="0">
                <a:solidFill>
                  <a:srgbClr val="046A38"/>
                </a:solidFill>
                <a:cs typeface="+mn-ea"/>
                <a:sym typeface="+mn-lt"/>
              </a:rPr>
              <a:t>ACDE</a:t>
            </a:r>
            <a:r>
              <a:rPr lang="zh-CN" altLang="zh-CN" sz="1000" dirty="0">
                <a:cs typeface="+mn-ea"/>
                <a:sym typeface="+mn-lt"/>
              </a:rPr>
              <a:t>）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6" name="îşlíďê">
            <a:extLst>
              <a:ext uri="{FF2B5EF4-FFF2-40B4-BE49-F238E27FC236}">
                <a16:creationId xmlns:a16="http://schemas.microsoft.com/office/drawing/2014/main" id="{186BD029-3157-4172-BFF4-72C17A86D600}"/>
              </a:ext>
            </a:extLst>
          </p:cNvPr>
          <p:cNvSpPr/>
          <p:nvPr/>
        </p:nvSpPr>
        <p:spPr bwMode="auto">
          <a:xfrm>
            <a:off x="291190" y="3935399"/>
            <a:ext cx="8624210" cy="40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答案：</a:t>
            </a:r>
            <a:r>
              <a:rPr lang="en-US" altLang="zh-CN" sz="1000" dirty="0">
                <a:cs typeface="+mn-ea"/>
                <a:sym typeface="+mn-lt"/>
              </a:rPr>
              <a:t>(</a:t>
            </a:r>
            <a:r>
              <a:rPr lang="zh-CN" altLang="en-US" sz="1000" b="1" dirty="0">
                <a:solidFill>
                  <a:srgbClr val="046A38"/>
                </a:solidFill>
                <a:cs typeface="+mn-ea"/>
                <a:sym typeface="+mn-lt"/>
              </a:rPr>
              <a:t>错</a:t>
            </a:r>
            <a:r>
              <a:rPr lang="en-US" altLang="zh-CN" sz="1000" b="1" dirty="0">
                <a:solidFill>
                  <a:srgbClr val="046A38"/>
                </a:solidFill>
                <a:cs typeface="+mn-ea"/>
                <a:sym typeface="+mn-lt"/>
              </a:rPr>
              <a:t>/F</a:t>
            </a:r>
            <a:r>
              <a:rPr lang="en-US" altLang="zh-CN" sz="1000" dirty="0">
                <a:cs typeface="+mn-ea"/>
                <a:sym typeface="+mn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6441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9F475A-80AB-4400-9C83-C85ED0694D0D}"/>
              </a:ext>
            </a:extLst>
          </p:cNvPr>
          <p:cNvSpPr txBox="1">
            <a:spLocks/>
          </p:cNvSpPr>
          <p:nvPr/>
        </p:nvSpPr>
        <p:spPr>
          <a:xfrm>
            <a:off x="175137" y="352359"/>
            <a:ext cx="3368163" cy="56204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24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Contents </a:t>
            </a:r>
            <a:r>
              <a:rPr kumimoji="1" lang="zh-CN" altLang="en-US" sz="24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3" name="文本占位符 3">
            <a:extLst>
              <a:ext uri="{FF2B5EF4-FFF2-40B4-BE49-F238E27FC236}">
                <a16:creationId xmlns:a16="http://schemas.microsoft.com/office/drawing/2014/main" id="{58D7DD8E-5707-4586-889B-ACE6B8877C52}"/>
              </a:ext>
            </a:extLst>
          </p:cNvPr>
          <p:cNvSpPr txBox="1">
            <a:spLocks/>
          </p:cNvSpPr>
          <p:nvPr/>
        </p:nvSpPr>
        <p:spPr>
          <a:xfrm>
            <a:off x="175137" y="497542"/>
            <a:ext cx="8377355" cy="3758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1   </a:t>
            </a:r>
            <a:r>
              <a:rPr kumimoji="1" lang="zh-CN" altLang="en-US" sz="18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产品生命周期</a:t>
            </a:r>
            <a:r>
              <a:rPr kumimoji="1" lang="en-US" altLang="zh-CN" sz="18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-Product Life Circle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2  </a:t>
            </a:r>
            <a:r>
              <a:rPr kumimoji="1" lang="zh-CN" altLang="en-US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各阶段备料原则</a:t>
            </a: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-Preparation Principle in different stages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3  </a:t>
            </a:r>
            <a:r>
              <a:rPr kumimoji="1" lang="zh-CN" altLang="en-US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特殊业务影响</a:t>
            </a: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-Special business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4  </a:t>
            </a:r>
            <a:r>
              <a:rPr kumimoji="1" lang="zh-CN" altLang="en-US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呆滞产生原因</a:t>
            </a: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 Causes of sluggish</a:t>
            </a:r>
            <a:endParaRPr kumimoji="1" lang="en-US" altLang="zh-CN" dirty="0">
              <a:solidFill>
                <a:schemeClr val="bg1">
                  <a:lumMod val="50000"/>
                </a:schemeClr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19036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4551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图表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2204102"/>
              </p:ext>
            </p:extLst>
          </p:nvPr>
        </p:nvGraphicFramePr>
        <p:xfrm>
          <a:off x="236529" y="944880"/>
          <a:ext cx="8488371" cy="299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4" name="燕尾形 3">
              <a:extLst>
                <a:ext uri="{FF2B5EF4-FFF2-40B4-BE49-F238E27FC236}">
                  <a16:creationId xmlns:a16="http://schemas.microsoft.com/office/drawing/2014/main" id="{FACC8357-3E01-4172-A297-743E1CB16D92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燕尾形 3">
              <a:extLst>
                <a:ext uri="{FF2B5EF4-FFF2-40B4-BE49-F238E27FC236}">
                  <a16:creationId xmlns:a16="http://schemas.microsoft.com/office/drawing/2014/main" id="{A50DD894-FF36-4124-A19B-816DD721AB6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zh-CN" altLang="en-US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产品生命周期的划分</a:t>
            </a:r>
            <a:endParaRPr kumimoji="1" lang="en-US" altLang="zh-CN" b="1" dirty="0">
              <a:solidFill>
                <a:srgbClr val="046A38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370" y="3933968"/>
            <a:ext cx="1902154" cy="24384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000" b="1" dirty="0">
                <a:solidFill>
                  <a:schemeClr val="tx1"/>
                </a:solidFill>
                <a:cs typeface="+mn-ea"/>
                <a:sym typeface="+mn-lt"/>
              </a:rPr>
              <a:t>成长期 </a:t>
            </a:r>
            <a:r>
              <a:rPr lang="en-US" altLang="zh-CN" sz="1000" b="1" dirty="0">
                <a:solidFill>
                  <a:schemeClr val="tx1"/>
                </a:solidFill>
                <a:cs typeface="+mn-ea"/>
                <a:sym typeface="+mn-lt"/>
              </a:rPr>
              <a:t>Growing</a:t>
            </a:r>
            <a:endParaRPr lang="zh-CN" altLang="en-US" sz="1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2062673" y="3927523"/>
            <a:ext cx="2144335" cy="24384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000" b="1" dirty="0">
                <a:solidFill>
                  <a:schemeClr val="tx1"/>
                </a:solidFill>
                <a:cs typeface="+mn-ea"/>
                <a:sym typeface="+mn-lt"/>
              </a:rPr>
              <a:t>成熟期 </a:t>
            </a:r>
            <a:r>
              <a:rPr lang="en-US" altLang="zh-CN" sz="1000" b="1" dirty="0">
                <a:solidFill>
                  <a:schemeClr val="tx1"/>
                </a:solidFill>
                <a:cs typeface="+mn-ea"/>
                <a:sym typeface="+mn-lt"/>
              </a:rPr>
              <a:t>Maturation</a:t>
            </a:r>
            <a:endParaRPr lang="zh-CN" altLang="en-US" sz="1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318878" y="3927523"/>
            <a:ext cx="1972042" cy="24384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000" b="1" dirty="0">
                <a:solidFill>
                  <a:schemeClr val="tx1"/>
                </a:solidFill>
                <a:cs typeface="+mn-ea"/>
                <a:sym typeface="+mn-lt"/>
              </a:rPr>
              <a:t>衰退期 </a:t>
            </a:r>
            <a:r>
              <a:rPr lang="en-US" altLang="zh-CN" sz="1000" b="1" dirty="0">
                <a:solidFill>
                  <a:schemeClr val="tx1"/>
                </a:solidFill>
                <a:cs typeface="+mn-ea"/>
                <a:sym typeface="+mn-lt"/>
              </a:rPr>
              <a:t>Recession</a:t>
            </a:r>
            <a:r>
              <a:rPr lang="zh-CN" altLang="en-US" sz="1000" b="1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640079" y="1372062"/>
            <a:ext cx="1404000" cy="15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40080" y="1301655"/>
            <a:ext cx="0" cy="14400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072213" y="1123788"/>
            <a:ext cx="0" cy="291600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iṩ1ïḓe">
            <a:extLst>
              <a:ext uri="{FF2B5EF4-FFF2-40B4-BE49-F238E27FC236}">
                <a16:creationId xmlns:a16="http://schemas.microsoft.com/office/drawing/2014/main" id="{BD694432-A059-4EED-8943-DDCA55E1EAD4}"/>
              </a:ext>
            </a:extLst>
          </p:cNvPr>
          <p:cNvSpPr/>
          <p:nvPr/>
        </p:nvSpPr>
        <p:spPr bwMode="auto">
          <a:xfrm>
            <a:off x="822652" y="1131408"/>
            <a:ext cx="808335" cy="24224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800" b="1" dirty="0">
                <a:cs typeface="+mn-ea"/>
                <a:sym typeface="+mn-lt"/>
              </a:rPr>
              <a:t>停产前</a:t>
            </a:r>
            <a:endParaRPr lang="en-US" altLang="zh-CN" sz="800" b="1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800" b="1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800" b="1" dirty="0">
                <a:cs typeface="+mn-ea"/>
                <a:sym typeface="+mn-lt"/>
              </a:rPr>
              <a:t>Before EOP</a:t>
            </a:r>
            <a:endParaRPr lang="zh-CN" altLang="en-US" sz="800" b="1" dirty="0">
              <a:cs typeface="+mn-ea"/>
              <a:sym typeface="+mn-lt"/>
            </a:endParaRPr>
          </a:p>
        </p:txBody>
      </p:sp>
      <p:cxnSp>
        <p:nvCxnSpPr>
          <p:cNvPr id="27" name="直接箭头连接符 26"/>
          <p:cNvCxnSpPr/>
          <p:nvPr/>
        </p:nvCxnSpPr>
        <p:spPr>
          <a:xfrm flipV="1">
            <a:off x="2308246" y="1381275"/>
            <a:ext cx="5880974" cy="19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9" name="iṩ1ïḓe">
            <a:extLst>
              <a:ext uri="{FF2B5EF4-FFF2-40B4-BE49-F238E27FC236}">
                <a16:creationId xmlns:a16="http://schemas.microsoft.com/office/drawing/2014/main" id="{BD694432-A059-4EED-8943-DDCA55E1EAD4}"/>
              </a:ext>
            </a:extLst>
          </p:cNvPr>
          <p:cNvSpPr/>
          <p:nvPr/>
        </p:nvSpPr>
        <p:spPr bwMode="auto">
          <a:xfrm>
            <a:off x="2407612" y="1123307"/>
            <a:ext cx="808335" cy="24224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800" b="1" dirty="0">
                <a:cs typeface="+mn-ea"/>
                <a:sym typeface="+mn-lt"/>
              </a:rPr>
              <a:t>停产后  </a:t>
            </a:r>
            <a:endParaRPr lang="en-US" altLang="zh-CN" sz="800" b="1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800" b="1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800" b="1" dirty="0">
                <a:cs typeface="+mn-ea"/>
                <a:sym typeface="+mn-lt"/>
              </a:rPr>
              <a:t>After EOP</a:t>
            </a:r>
            <a:endParaRPr lang="zh-CN" altLang="en-US" sz="800" b="1" dirty="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7370" y="4116566"/>
            <a:ext cx="2120601" cy="1025922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【</a:t>
            </a:r>
            <a:r>
              <a:rPr lang="zh-CN" altLang="en-US" sz="800" dirty="0">
                <a:solidFill>
                  <a:srgbClr val="000000"/>
                </a:solidFill>
                <a:cs typeface="+mn-ea"/>
                <a:sym typeface="+mn-lt"/>
              </a:rPr>
              <a:t>特点</a:t>
            </a: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】</a:t>
            </a:r>
            <a:r>
              <a:rPr lang="zh-CN" altLang="en-US" sz="800" dirty="0">
                <a:solidFill>
                  <a:srgbClr val="000000"/>
                </a:solidFill>
                <a:cs typeface="+mn-ea"/>
                <a:sym typeface="+mn-lt"/>
              </a:rPr>
              <a:t>：消耗增长迅速 </a:t>
            </a:r>
            <a:endParaRPr lang="en-US" altLang="zh-CN" sz="800" dirty="0">
              <a:solidFill>
                <a:srgbClr val="000000"/>
              </a:solidFill>
              <a:cs typeface="+mn-ea"/>
              <a:sym typeface="+mn-lt"/>
            </a:endParaRPr>
          </a:p>
          <a:p>
            <a:pPr marL="0" marR="0" indent="0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  Soar</a:t>
            </a:r>
            <a:r>
              <a:rPr lang="zh-CN" altLang="en-US" sz="800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in</a:t>
            </a:r>
            <a:r>
              <a:rPr lang="zh-CN" altLang="en-US" sz="800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consumption</a:t>
            </a:r>
          </a:p>
          <a:p>
            <a:pPr defTabSz="825500" hangingPunct="0">
              <a:lnSpc>
                <a:spcPct val="150000"/>
              </a:lnSpc>
            </a:pP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【</a:t>
            </a:r>
            <a:r>
              <a:rPr lang="zh-CN" altLang="en-US" sz="800" dirty="0">
                <a:solidFill>
                  <a:srgbClr val="000000"/>
                </a:solidFill>
                <a:cs typeface="+mn-ea"/>
                <a:sym typeface="+mn-lt"/>
              </a:rPr>
              <a:t>备料</a:t>
            </a: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】</a:t>
            </a:r>
            <a:r>
              <a:rPr lang="zh-CN" altLang="en-US" sz="800" dirty="0">
                <a:solidFill>
                  <a:srgbClr val="000000"/>
                </a:solidFill>
                <a:cs typeface="+mn-ea"/>
                <a:sym typeface="+mn-lt"/>
              </a:rPr>
              <a:t>：参照历史同款产品进行预估备料</a:t>
            </a:r>
          </a:p>
          <a:p>
            <a:pPr defTabSz="825500" hangingPunct="0">
              <a:lnSpc>
                <a:spcPct val="150000"/>
              </a:lnSpc>
            </a:pP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 Refer to consumption of similar model </a:t>
            </a:r>
            <a:endParaRPr kumimoji="0" lang="zh-CN" altLang="en-US" sz="8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62674" y="4133674"/>
            <a:ext cx="2398910" cy="1025922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825500" hangingPunct="0">
              <a:lnSpc>
                <a:spcPct val="150000"/>
              </a:lnSpc>
            </a:pP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【</a:t>
            </a:r>
            <a:r>
              <a:rPr lang="zh-CN" altLang="en-US" sz="800" dirty="0">
                <a:solidFill>
                  <a:srgbClr val="000000"/>
                </a:solidFill>
                <a:cs typeface="+mn-ea"/>
                <a:sym typeface="+mn-lt"/>
              </a:rPr>
              <a:t>特点</a:t>
            </a: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】</a:t>
            </a:r>
            <a:r>
              <a:rPr lang="zh-CN" altLang="en-US" sz="800" dirty="0">
                <a:solidFill>
                  <a:srgbClr val="000000"/>
                </a:solidFill>
                <a:cs typeface="+mn-ea"/>
                <a:sym typeface="+mn-lt"/>
              </a:rPr>
              <a:t>：消耗高峰期，趋势稳定</a:t>
            </a:r>
            <a:endParaRPr lang="en-US" altLang="zh-CN" sz="800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825500" hangingPunct="0">
              <a:lnSpc>
                <a:spcPct val="150000"/>
              </a:lnSpc>
            </a:pP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  High consumption with a steady trend</a:t>
            </a:r>
          </a:p>
          <a:p>
            <a:pPr defTabSz="825500" hangingPunct="0">
              <a:lnSpc>
                <a:spcPct val="150000"/>
              </a:lnSpc>
            </a:pP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【</a:t>
            </a:r>
            <a:r>
              <a:rPr lang="zh-CN" altLang="en-US" sz="800" dirty="0">
                <a:solidFill>
                  <a:srgbClr val="000000"/>
                </a:solidFill>
                <a:cs typeface="+mn-ea"/>
                <a:sym typeface="+mn-lt"/>
              </a:rPr>
              <a:t>备料</a:t>
            </a: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】</a:t>
            </a:r>
            <a:r>
              <a:rPr lang="zh-CN" altLang="en-US" sz="800" dirty="0">
                <a:solidFill>
                  <a:srgbClr val="000000"/>
                </a:solidFill>
                <a:cs typeface="+mn-ea"/>
                <a:sym typeface="+mn-lt"/>
              </a:rPr>
              <a:t>：定期盘点库存以及消耗数据，滚动备料     </a:t>
            </a:r>
            <a:endParaRPr lang="en-US" altLang="zh-CN" sz="800" dirty="0">
              <a:solidFill>
                <a:srgbClr val="000000"/>
              </a:solidFill>
              <a:cs typeface="+mn-ea"/>
              <a:sym typeface="+mn-lt"/>
            </a:endParaRPr>
          </a:p>
          <a:p>
            <a:pPr defTabSz="825500" hangingPunct="0">
              <a:lnSpc>
                <a:spcPct val="150000"/>
              </a:lnSpc>
            </a:pPr>
            <a:r>
              <a:rPr lang="zh-CN" altLang="en-US" sz="800" dirty="0">
                <a:solidFill>
                  <a:srgbClr val="000000"/>
                </a:solidFill>
                <a:cs typeface="+mn-ea"/>
                <a:sym typeface="+mn-lt"/>
              </a:rPr>
              <a:t>  即可</a:t>
            </a:r>
            <a:r>
              <a:rPr lang="en-US" altLang="zh-CN" sz="800" dirty="0">
                <a:solidFill>
                  <a:srgbClr val="000000"/>
                </a:solidFill>
                <a:cs typeface="+mn-ea"/>
                <a:sym typeface="+mn-lt"/>
              </a:rPr>
              <a:t>Monitor stock and consumption regularly</a:t>
            </a:r>
            <a:endParaRPr lang="zh-CN" altLang="en-US" sz="8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318878" y="4208899"/>
            <a:ext cx="2044207" cy="841256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>
              <a:defRPr lang="zh-CN"/>
            </a:defPPr>
            <a:lvl1pPr defTabSz="825500" hangingPunct="0">
              <a:lnSpc>
                <a:spcPct val="150000"/>
              </a:lnSpc>
              <a:defRPr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defRPr>
            </a:lvl1pPr>
          </a:lstStyle>
          <a:p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800" dirty="0">
                <a:latin typeface="+mn-lt"/>
                <a:ea typeface="+mn-ea"/>
                <a:cs typeface="+mn-ea"/>
                <a:sym typeface="+mn-lt"/>
              </a:rPr>
              <a:t>特点</a:t>
            </a:r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】</a:t>
            </a:r>
            <a:r>
              <a:rPr lang="zh-CN" altLang="en-US" sz="800" dirty="0">
                <a:latin typeface="+mn-lt"/>
                <a:ea typeface="+mn-ea"/>
                <a:cs typeface="+mn-ea"/>
                <a:sym typeface="+mn-lt"/>
              </a:rPr>
              <a:t>：消耗下降</a:t>
            </a:r>
            <a:endParaRPr lang="en-US" altLang="zh-CN" sz="8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  Decrease</a:t>
            </a:r>
            <a:r>
              <a:rPr lang="zh-CN" altLang="en-US" sz="8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in consumption</a:t>
            </a:r>
          </a:p>
          <a:p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800" dirty="0">
                <a:latin typeface="+mn-lt"/>
                <a:ea typeface="+mn-ea"/>
                <a:cs typeface="+mn-ea"/>
                <a:sym typeface="+mn-lt"/>
              </a:rPr>
              <a:t>备料</a:t>
            </a:r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】</a:t>
            </a:r>
            <a:r>
              <a:rPr lang="zh-CN" altLang="en-US" sz="800" dirty="0">
                <a:latin typeface="+mn-lt"/>
                <a:ea typeface="+mn-ea"/>
                <a:cs typeface="+mn-ea"/>
                <a:sym typeface="+mn-lt"/>
              </a:rPr>
              <a:t>：滚动备料，重点关注消耗趋势</a:t>
            </a:r>
            <a:endParaRPr lang="en-US" altLang="zh-CN" sz="8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  Focus on consumption trend</a:t>
            </a:r>
          </a:p>
        </p:txBody>
      </p:sp>
      <p:sp>
        <p:nvSpPr>
          <p:cNvPr id="43" name="圆角矩形 42"/>
          <p:cNvSpPr/>
          <p:nvPr/>
        </p:nvSpPr>
        <p:spPr>
          <a:xfrm>
            <a:off x="6424430" y="3910858"/>
            <a:ext cx="2165968" cy="24384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000" b="1" dirty="0">
                <a:solidFill>
                  <a:schemeClr val="tx1"/>
                </a:solidFill>
                <a:cs typeface="+mn-ea"/>
                <a:sym typeface="+mn-lt"/>
              </a:rPr>
              <a:t>生命尾期 </a:t>
            </a:r>
            <a:r>
              <a:rPr lang="en-US" altLang="zh-CN" sz="1000" b="1" dirty="0">
                <a:solidFill>
                  <a:schemeClr val="tx1"/>
                </a:solidFill>
                <a:cs typeface="+mn-ea"/>
                <a:sym typeface="+mn-lt"/>
              </a:rPr>
              <a:t>Ending</a:t>
            </a:r>
            <a:endParaRPr lang="zh-CN" altLang="en-US" sz="1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40079" y="712666"/>
            <a:ext cx="935185" cy="333425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1000" b="1" i="0" u="none" strike="noStrike" cap="none" spc="0" normalizeH="0" baseline="0" dirty="0">
                <a:ln>
                  <a:noFill/>
                </a:ln>
                <a:solidFill>
                  <a:srgbClr val="046A38"/>
                </a:solidFill>
                <a:effectLst/>
                <a:uFillTx/>
                <a:cs typeface="+mn-ea"/>
                <a:sym typeface="+mn-lt"/>
              </a:rPr>
              <a:t>屏幕消耗趋势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5524692" y="865678"/>
            <a:ext cx="3040534" cy="1382222"/>
            <a:chOff x="5524692" y="758998"/>
            <a:chExt cx="3040534" cy="1382222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24692" y="767177"/>
              <a:ext cx="3040534" cy="1374043"/>
            </a:xfrm>
            <a:prstGeom prst="rect">
              <a:avLst/>
            </a:prstGeom>
          </p:spPr>
        </p:pic>
        <p:sp>
          <p:nvSpPr>
            <p:cNvPr id="45" name="文本框 44"/>
            <p:cNvSpPr txBox="1"/>
            <p:nvPr/>
          </p:nvSpPr>
          <p:spPr>
            <a:xfrm>
              <a:off x="5524692" y="758998"/>
              <a:ext cx="935185" cy="333425"/>
            </a:xfrm>
            <a:prstGeom prst="rect">
              <a:avLst/>
            </a:prstGeom>
            <a:noFill/>
            <a:ln w="12700" cap="flat">
              <a:noFill/>
              <a:prstDash val="sysDot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000" b="1" i="0" u="none" strike="noStrike" cap="none" spc="0" normalizeH="0" baseline="0" dirty="0">
                  <a:ln>
                    <a:noFill/>
                  </a:ln>
                  <a:solidFill>
                    <a:srgbClr val="046A38"/>
                  </a:solidFill>
                  <a:effectLst/>
                  <a:uFillTx/>
                  <a:cs typeface="+mn-ea"/>
                  <a:sym typeface="+mn-lt"/>
                </a:rPr>
                <a:t>主板消耗趋势</a:t>
              </a: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6424430" y="4191384"/>
            <a:ext cx="2165968" cy="841256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>
              <a:defRPr lang="zh-CN"/>
            </a:defPPr>
            <a:lvl1pPr defTabSz="825500" hangingPunct="0">
              <a:lnSpc>
                <a:spcPct val="150000"/>
              </a:lnSpc>
              <a:defRPr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defRPr>
            </a:lvl1pPr>
          </a:lstStyle>
          <a:p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800" dirty="0">
                <a:latin typeface="+mn-lt"/>
                <a:ea typeface="+mn-ea"/>
                <a:cs typeface="+mn-ea"/>
                <a:sym typeface="+mn-lt"/>
              </a:rPr>
              <a:t>特点</a:t>
            </a:r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】</a:t>
            </a:r>
            <a:r>
              <a:rPr lang="zh-CN" altLang="en-US" sz="800" dirty="0">
                <a:latin typeface="+mn-lt"/>
                <a:ea typeface="+mn-ea"/>
                <a:cs typeface="+mn-ea"/>
                <a:sym typeface="+mn-lt"/>
              </a:rPr>
              <a:t>：消耗低，工厂已无供应</a:t>
            </a:r>
            <a:endParaRPr lang="en-US" altLang="zh-CN" sz="8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  EOP, low consumption</a:t>
            </a:r>
          </a:p>
          <a:p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800" dirty="0">
                <a:latin typeface="+mn-lt"/>
                <a:ea typeface="+mn-ea"/>
                <a:cs typeface="+mn-ea"/>
                <a:sym typeface="+mn-lt"/>
              </a:rPr>
              <a:t>备料</a:t>
            </a:r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】</a:t>
            </a:r>
            <a:r>
              <a:rPr lang="zh-CN" altLang="en-US" sz="800" dirty="0">
                <a:latin typeface="+mn-lt"/>
                <a:ea typeface="+mn-ea"/>
                <a:cs typeface="+mn-ea"/>
                <a:sym typeface="+mn-lt"/>
              </a:rPr>
              <a:t>：剩余生命周期的预估</a:t>
            </a:r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Remaining</a:t>
            </a:r>
          </a:p>
          <a:p>
            <a:r>
              <a:rPr lang="en-US" altLang="zh-CN" sz="800" dirty="0">
                <a:latin typeface="+mn-lt"/>
                <a:ea typeface="+mn-ea"/>
                <a:cs typeface="+mn-ea"/>
                <a:sym typeface="+mn-lt"/>
              </a:rPr>
              <a:t>  life circle forecasting </a:t>
            </a:r>
            <a:endParaRPr lang="zh-CN" altLang="en-US" sz="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two-arrows-fast-forward_57082">
            <a:hlinkClick r:id="rId6" action="ppaction://hlinksldjump"/>
          </p:cNvPr>
          <p:cNvSpPr>
            <a:spLocks noChangeAspect="1"/>
          </p:cNvSpPr>
          <p:nvPr/>
        </p:nvSpPr>
        <p:spPr bwMode="auto">
          <a:xfrm>
            <a:off x="1402304" y="3968737"/>
            <a:ext cx="180274" cy="180000"/>
          </a:xfrm>
          <a:custGeom>
            <a:avLst/>
            <a:gdLst>
              <a:gd name="connsiteX0" fmla="*/ 247418 w 604251"/>
              <a:gd name="connsiteY0" fmla="*/ 179685 h 603334"/>
              <a:gd name="connsiteX1" fmla="*/ 266851 w 604251"/>
              <a:gd name="connsiteY1" fmla="*/ 186808 h 603334"/>
              <a:gd name="connsiteX2" fmla="*/ 382492 w 604251"/>
              <a:gd name="connsiteY2" fmla="*/ 270832 h 603334"/>
              <a:gd name="connsiteX3" fmla="*/ 398129 w 604251"/>
              <a:gd name="connsiteY3" fmla="*/ 301683 h 603334"/>
              <a:gd name="connsiteX4" fmla="*/ 382492 w 604251"/>
              <a:gd name="connsiteY4" fmla="*/ 332534 h 603334"/>
              <a:gd name="connsiteX5" fmla="*/ 266851 w 604251"/>
              <a:gd name="connsiteY5" fmla="*/ 416557 h 603334"/>
              <a:gd name="connsiteX6" fmla="*/ 244304 w 604251"/>
              <a:gd name="connsiteY6" fmla="*/ 423816 h 603334"/>
              <a:gd name="connsiteX7" fmla="*/ 227031 w 604251"/>
              <a:gd name="connsiteY7" fmla="*/ 419642 h 603334"/>
              <a:gd name="connsiteX8" fmla="*/ 206121 w 604251"/>
              <a:gd name="connsiteY8" fmla="*/ 385706 h 603334"/>
              <a:gd name="connsiteX9" fmla="*/ 206121 w 604251"/>
              <a:gd name="connsiteY9" fmla="*/ 217659 h 603334"/>
              <a:gd name="connsiteX10" fmla="*/ 227031 w 604251"/>
              <a:gd name="connsiteY10" fmla="*/ 183723 h 603334"/>
              <a:gd name="connsiteX11" fmla="*/ 247418 w 604251"/>
              <a:gd name="connsiteY11" fmla="*/ 179685 h 603334"/>
              <a:gd name="connsiteX12" fmla="*/ 302126 w 604251"/>
              <a:gd name="connsiteY12" fmla="*/ 55905 h 603334"/>
              <a:gd name="connsiteX13" fmla="*/ 55990 w 604251"/>
              <a:gd name="connsiteY13" fmla="*/ 301667 h 603334"/>
              <a:gd name="connsiteX14" fmla="*/ 302126 w 604251"/>
              <a:gd name="connsiteY14" fmla="*/ 547429 h 603334"/>
              <a:gd name="connsiteX15" fmla="*/ 548261 w 604251"/>
              <a:gd name="connsiteY15" fmla="*/ 301667 h 603334"/>
              <a:gd name="connsiteX16" fmla="*/ 302126 w 604251"/>
              <a:gd name="connsiteY16" fmla="*/ 55905 h 603334"/>
              <a:gd name="connsiteX17" fmla="*/ 302126 w 604251"/>
              <a:gd name="connsiteY17" fmla="*/ 0 h 603334"/>
              <a:gd name="connsiteX18" fmla="*/ 604251 w 604251"/>
              <a:gd name="connsiteY18" fmla="*/ 301667 h 603334"/>
              <a:gd name="connsiteX19" fmla="*/ 302126 w 604251"/>
              <a:gd name="connsiteY19" fmla="*/ 603334 h 603334"/>
              <a:gd name="connsiteX20" fmla="*/ 0 w 604251"/>
              <a:gd name="connsiteY20" fmla="*/ 301667 h 603334"/>
              <a:gd name="connsiteX21" fmla="*/ 302126 w 604251"/>
              <a:gd name="connsiteY21" fmla="*/ 0 h 60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04251" h="603334">
                <a:moveTo>
                  <a:pt x="247418" y="179685"/>
                </a:moveTo>
                <a:cubicBezTo>
                  <a:pt x="254305" y="180230"/>
                  <a:pt x="261033" y="182634"/>
                  <a:pt x="266851" y="186808"/>
                </a:cubicBezTo>
                <a:lnTo>
                  <a:pt x="382492" y="270832"/>
                </a:lnTo>
                <a:cubicBezTo>
                  <a:pt x="392311" y="278091"/>
                  <a:pt x="398129" y="289524"/>
                  <a:pt x="398129" y="301683"/>
                </a:cubicBezTo>
                <a:cubicBezTo>
                  <a:pt x="398129" y="313841"/>
                  <a:pt x="392311" y="325456"/>
                  <a:pt x="382492" y="332534"/>
                </a:cubicBezTo>
                <a:lnTo>
                  <a:pt x="266851" y="416557"/>
                </a:lnTo>
                <a:cubicBezTo>
                  <a:pt x="260305" y="421457"/>
                  <a:pt x="252305" y="423816"/>
                  <a:pt x="244304" y="423816"/>
                </a:cubicBezTo>
                <a:cubicBezTo>
                  <a:pt x="238486" y="423816"/>
                  <a:pt x="232486" y="422546"/>
                  <a:pt x="227031" y="419642"/>
                </a:cubicBezTo>
                <a:cubicBezTo>
                  <a:pt x="214303" y="413109"/>
                  <a:pt x="206121" y="400043"/>
                  <a:pt x="206121" y="385706"/>
                </a:cubicBezTo>
                <a:lnTo>
                  <a:pt x="206121" y="217659"/>
                </a:lnTo>
                <a:cubicBezTo>
                  <a:pt x="206121" y="203323"/>
                  <a:pt x="214303" y="190256"/>
                  <a:pt x="227031" y="183723"/>
                </a:cubicBezTo>
                <a:cubicBezTo>
                  <a:pt x="233486" y="180457"/>
                  <a:pt x="240532" y="179141"/>
                  <a:pt x="247418" y="179685"/>
                </a:cubicBezTo>
                <a:close/>
                <a:moveTo>
                  <a:pt x="302126" y="55905"/>
                </a:moveTo>
                <a:cubicBezTo>
                  <a:pt x="166514" y="55905"/>
                  <a:pt x="55990" y="166262"/>
                  <a:pt x="55990" y="301667"/>
                </a:cubicBezTo>
                <a:cubicBezTo>
                  <a:pt x="55990" y="437254"/>
                  <a:pt x="166514" y="547429"/>
                  <a:pt x="302126" y="547429"/>
                </a:cubicBezTo>
                <a:cubicBezTo>
                  <a:pt x="437918" y="547429"/>
                  <a:pt x="548261" y="437254"/>
                  <a:pt x="548261" y="301667"/>
                </a:cubicBezTo>
                <a:cubicBezTo>
                  <a:pt x="548261" y="166262"/>
                  <a:pt x="437918" y="55905"/>
                  <a:pt x="302126" y="55905"/>
                </a:cubicBezTo>
                <a:close/>
                <a:moveTo>
                  <a:pt x="302126" y="0"/>
                </a:moveTo>
                <a:cubicBezTo>
                  <a:pt x="468822" y="0"/>
                  <a:pt x="604251" y="135405"/>
                  <a:pt x="604251" y="301667"/>
                </a:cubicBezTo>
                <a:cubicBezTo>
                  <a:pt x="604251" y="468110"/>
                  <a:pt x="468822" y="603334"/>
                  <a:pt x="302126" y="603334"/>
                </a:cubicBezTo>
                <a:cubicBezTo>
                  <a:pt x="135611" y="603334"/>
                  <a:pt x="0" y="468110"/>
                  <a:pt x="0" y="301667"/>
                </a:cubicBezTo>
                <a:cubicBezTo>
                  <a:pt x="0" y="135405"/>
                  <a:pt x="135611" y="0"/>
                  <a:pt x="302126" y="0"/>
                </a:cubicBezTo>
                <a:close/>
              </a:path>
            </a:pathLst>
          </a:custGeom>
          <a:solidFill>
            <a:srgbClr val="046A38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ïṣḷïdê">
            <a:extLst>
              <a:ext uri="{FF2B5EF4-FFF2-40B4-BE49-F238E27FC236}">
                <a16:creationId xmlns:a16="http://schemas.microsoft.com/office/drawing/2014/main" id="{12EAEE48-A5AC-490D-B3F9-838CC012CD0B}"/>
              </a:ext>
            </a:extLst>
          </p:cNvPr>
          <p:cNvSpPr/>
          <p:nvPr/>
        </p:nvSpPr>
        <p:spPr>
          <a:xfrm>
            <a:off x="2709944" y="217982"/>
            <a:ext cx="2487344" cy="274815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/>
          <a:p>
            <a:r>
              <a:rPr kumimoji="1" lang="en-US" altLang="zh-CN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Product Life Circle</a:t>
            </a:r>
            <a:endParaRPr kumimoji="1" lang="zh-CN" altLang="en-US" dirty="0">
              <a:solidFill>
                <a:srgbClr val="046A38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34DEDAAD-81D6-4842-811B-6EC700C4043E}"/>
              </a:ext>
            </a:extLst>
          </p:cNvPr>
          <p:cNvSpPr txBox="1"/>
          <p:nvPr/>
        </p:nvSpPr>
        <p:spPr>
          <a:xfrm>
            <a:off x="1489565" y="717882"/>
            <a:ext cx="1929770" cy="333425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1" i="0" u="none" strike="noStrike" cap="none" spc="0" normalizeH="0" baseline="0" dirty="0">
                <a:ln>
                  <a:noFill/>
                </a:ln>
                <a:solidFill>
                  <a:srgbClr val="046A38"/>
                </a:solidFill>
                <a:effectLst/>
                <a:uFillTx/>
                <a:cs typeface="+mn-ea"/>
                <a:sym typeface="+mn-lt"/>
              </a:rPr>
              <a:t>Screen Consumption Trend</a:t>
            </a:r>
            <a:endParaRPr kumimoji="0" lang="zh-CN" altLang="en-US" sz="1000" b="1" i="0" u="none" strike="noStrike" cap="none" spc="0" normalizeH="0" baseline="0" dirty="0">
              <a:ln>
                <a:noFill/>
              </a:ln>
              <a:solidFill>
                <a:srgbClr val="046A38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ABE07A04-2C44-48AB-9292-1BF81DAC2FD4}"/>
              </a:ext>
            </a:extLst>
          </p:cNvPr>
          <p:cNvSpPr txBox="1"/>
          <p:nvPr/>
        </p:nvSpPr>
        <p:spPr>
          <a:xfrm>
            <a:off x="6930128" y="884594"/>
            <a:ext cx="1977343" cy="333425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1" i="0" u="none" strike="noStrike" cap="none" spc="0" normalizeH="0" baseline="0" dirty="0">
                <a:ln>
                  <a:noFill/>
                </a:ln>
                <a:solidFill>
                  <a:srgbClr val="046A38"/>
                </a:solidFill>
                <a:effectLst/>
                <a:uFillTx/>
                <a:cs typeface="+mn-ea"/>
                <a:sym typeface="+mn-lt"/>
              </a:rPr>
              <a:t>MB Consumption Trend</a:t>
            </a:r>
            <a:endParaRPr kumimoji="0" lang="zh-CN" altLang="en-US" sz="1000" b="1" i="0" u="none" strike="noStrike" cap="none" spc="0" normalizeH="0" baseline="0" dirty="0">
              <a:ln>
                <a:noFill/>
              </a:ln>
              <a:solidFill>
                <a:srgbClr val="046A38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31" name="two-arrows-fast-forward_57082">
            <a:hlinkClick r:id="rId6" action="ppaction://hlinksldjump"/>
            <a:extLst>
              <a:ext uri="{FF2B5EF4-FFF2-40B4-BE49-F238E27FC236}">
                <a16:creationId xmlns:a16="http://schemas.microsoft.com/office/drawing/2014/main" id="{547B16E4-41A0-4080-80C0-479569F36312}"/>
              </a:ext>
            </a:extLst>
          </p:cNvPr>
          <p:cNvSpPr>
            <a:spLocks noChangeAspect="1"/>
          </p:cNvSpPr>
          <p:nvPr/>
        </p:nvSpPr>
        <p:spPr bwMode="auto">
          <a:xfrm>
            <a:off x="3823923" y="3955767"/>
            <a:ext cx="180274" cy="180000"/>
          </a:xfrm>
          <a:custGeom>
            <a:avLst/>
            <a:gdLst>
              <a:gd name="connsiteX0" fmla="*/ 247418 w 604251"/>
              <a:gd name="connsiteY0" fmla="*/ 179685 h 603334"/>
              <a:gd name="connsiteX1" fmla="*/ 266851 w 604251"/>
              <a:gd name="connsiteY1" fmla="*/ 186808 h 603334"/>
              <a:gd name="connsiteX2" fmla="*/ 382492 w 604251"/>
              <a:gd name="connsiteY2" fmla="*/ 270832 h 603334"/>
              <a:gd name="connsiteX3" fmla="*/ 398129 w 604251"/>
              <a:gd name="connsiteY3" fmla="*/ 301683 h 603334"/>
              <a:gd name="connsiteX4" fmla="*/ 382492 w 604251"/>
              <a:gd name="connsiteY4" fmla="*/ 332534 h 603334"/>
              <a:gd name="connsiteX5" fmla="*/ 266851 w 604251"/>
              <a:gd name="connsiteY5" fmla="*/ 416557 h 603334"/>
              <a:gd name="connsiteX6" fmla="*/ 244304 w 604251"/>
              <a:gd name="connsiteY6" fmla="*/ 423816 h 603334"/>
              <a:gd name="connsiteX7" fmla="*/ 227031 w 604251"/>
              <a:gd name="connsiteY7" fmla="*/ 419642 h 603334"/>
              <a:gd name="connsiteX8" fmla="*/ 206121 w 604251"/>
              <a:gd name="connsiteY8" fmla="*/ 385706 h 603334"/>
              <a:gd name="connsiteX9" fmla="*/ 206121 w 604251"/>
              <a:gd name="connsiteY9" fmla="*/ 217659 h 603334"/>
              <a:gd name="connsiteX10" fmla="*/ 227031 w 604251"/>
              <a:gd name="connsiteY10" fmla="*/ 183723 h 603334"/>
              <a:gd name="connsiteX11" fmla="*/ 247418 w 604251"/>
              <a:gd name="connsiteY11" fmla="*/ 179685 h 603334"/>
              <a:gd name="connsiteX12" fmla="*/ 302126 w 604251"/>
              <a:gd name="connsiteY12" fmla="*/ 55905 h 603334"/>
              <a:gd name="connsiteX13" fmla="*/ 55990 w 604251"/>
              <a:gd name="connsiteY13" fmla="*/ 301667 h 603334"/>
              <a:gd name="connsiteX14" fmla="*/ 302126 w 604251"/>
              <a:gd name="connsiteY14" fmla="*/ 547429 h 603334"/>
              <a:gd name="connsiteX15" fmla="*/ 548261 w 604251"/>
              <a:gd name="connsiteY15" fmla="*/ 301667 h 603334"/>
              <a:gd name="connsiteX16" fmla="*/ 302126 w 604251"/>
              <a:gd name="connsiteY16" fmla="*/ 55905 h 603334"/>
              <a:gd name="connsiteX17" fmla="*/ 302126 w 604251"/>
              <a:gd name="connsiteY17" fmla="*/ 0 h 603334"/>
              <a:gd name="connsiteX18" fmla="*/ 604251 w 604251"/>
              <a:gd name="connsiteY18" fmla="*/ 301667 h 603334"/>
              <a:gd name="connsiteX19" fmla="*/ 302126 w 604251"/>
              <a:gd name="connsiteY19" fmla="*/ 603334 h 603334"/>
              <a:gd name="connsiteX20" fmla="*/ 0 w 604251"/>
              <a:gd name="connsiteY20" fmla="*/ 301667 h 603334"/>
              <a:gd name="connsiteX21" fmla="*/ 302126 w 604251"/>
              <a:gd name="connsiteY21" fmla="*/ 0 h 60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04251" h="603334">
                <a:moveTo>
                  <a:pt x="247418" y="179685"/>
                </a:moveTo>
                <a:cubicBezTo>
                  <a:pt x="254305" y="180230"/>
                  <a:pt x="261033" y="182634"/>
                  <a:pt x="266851" y="186808"/>
                </a:cubicBezTo>
                <a:lnTo>
                  <a:pt x="382492" y="270832"/>
                </a:lnTo>
                <a:cubicBezTo>
                  <a:pt x="392311" y="278091"/>
                  <a:pt x="398129" y="289524"/>
                  <a:pt x="398129" y="301683"/>
                </a:cubicBezTo>
                <a:cubicBezTo>
                  <a:pt x="398129" y="313841"/>
                  <a:pt x="392311" y="325456"/>
                  <a:pt x="382492" y="332534"/>
                </a:cubicBezTo>
                <a:lnTo>
                  <a:pt x="266851" y="416557"/>
                </a:lnTo>
                <a:cubicBezTo>
                  <a:pt x="260305" y="421457"/>
                  <a:pt x="252305" y="423816"/>
                  <a:pt x="244304" y="423816"/>
                </a:cubicBezTo>
                <a:cubicBezTo>
                  <a:pt x="238486" y="423816"/>
                  <a:pt x="232486" y="422546"/>
                  <a:pt x="227031" y="419642"/>
                </a:cubicBezTo>
                <a:cubicBezTo>
                  <a:pt x="214303" y="413109"/>
                  <a:pt x="206121" y="400043"/>
                  <a:pt x="206121" y="385706"/>
                </a:cubicBezTo>
                <a:lnTo>
                  <a:pt x="206121" y="217659"/>
                </a:lnTo>
                <a:cubicBezTo>
                  <a:pt x="206121" y="203323"/>
                  <a:pt x="214303" y="190256"/>
                  <a:pt x="227031" y="183723"/>
                </a:cubicBezTo>
                <a:cubicBezTo>
                  <a:pt x="233486" y="180457"/>
                  <a:pt x="240532" y="179141"/>
                  <a:pt x="247418" y="179685"/>
                </a:cubicBezTo>
                <a:close/>
                <a:moveTo>
                  <a:pt x="302126" y="55905"/>
                </a:moveTo>
                <a:cubicBezTo>
                  <a:pt x="166514" y="55905"/>
                  <a:pt x="55990" y="166262"/>
                  <a:pt x="55990" y="301667"/>
                </a:cubicBezTo>
                <a:cubicBezTo>
                  <a:pt x="55990" y="437254"/>
                  <a:pt x="166514" y="547429"/>
                  <a:pt x="302126" y="547429"/>
                </a:cubicBezTo>
                <a:cubicBezTo>
                  <a:pt x="437918" y="547429"/>
                  <a:pt x="548261" y="437254"/>
                  <a:pt x="548261" y="301667"/>
                </a:cubicBezTo>
                <a:cubicBezTo>
                  <a:pt x="548261" y="166262"/>
                  <a:pt x="437918" y="55905"/>
                  <a:pt x="302126" y="55905"/>
                </a:cubicBezTo>
                <a:close/>
                <a:moveTo>
                  <a:pt x="302126" y="0"/>
                </a:moveTo>
                <a:cubicBezTo>
                  <a:pt x="468822" y="0"/>
                  <a:pt x="604251" y="135405"/>
                  <a:pt x="604251" y="301667"/>
                </a:cubicBezTo>
                <a:cubicBezTo>
                  <a:pt x="604251" y="468110"/>
                  <a:pt x="468822" y="603334"/>
                  <a:pt x="302126" y="603334"/>
                </a:cubicBezTo>
                <a:cubicBezTo>
                  <a:pt x="135611" y="603334"/>
                  <a:pt x="0" y="468110"/>
                  <a:pt x="0" y="301667"/>
                </a:cubicBezTo>
                <a:cubicBezTo>
                  <a:pt x="0" y="135405"/>
                  <a:pt x="135611" y="0"/>
                  <a:pt x="302126" y="0"/>
                </a:cubicBezTo>
                <a:close/>
              </a:path>
            </a:pathLst>
          </a:custGeom>
          <a:solidFill>
            <a:srgbClr val="046A38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two-arrows-fast-forward_57082">
            <a:hlinkClick r:id="rId7" action="ppaction://hlinksldjump"/>
            <a:extLst>
              <a:ext uri="{FF2B5EF4-FFF2-40B4-BE49-F238E27FC236}">
                <a16:creationId xmlns:a16="http://schemas.microsoft.com/office/drawing/2014/main" id="{8A3B4AF3-2E45-41B4-8E47-0A0C89F5D501}"/>
              </a:ext>
            </a:extLst>
          </p:cNvPr>
          <p:cNvSpPr>
            <a:spLocks noChangeAspect="1"/>
          </p:cNvSpPr>
          <p:nvPr/>
        </p:nvSpPr>
        <p:spPr bwMode="auto">
          <a:xfrm>
            <a:off x="5902147" y="3955767"/>
            <a:ext cx="180274" cy="180000"/>
          </a:xfrm>
          <a:custGeom>
            <a:avLst/>
            <a:gdLst>
              <a:gd name="connsiteX0" fmla="*/ 247418 w 604251"/>
              <a:gd name="connsiteY0" fmla="*/ 179685 h 603334"/>
              <a:gd name="connsiteX1" fmla="*/ 266851 w 604251"/>
              <a:gd name="connsiteY1" fmla="*/ 186808 h 603334"/>
              <a:gd name="connsiteX2" fmla="*/ 382492 w 604251"/>
              <a:gd name="connsiteY2" fmla="*/ 270832 h 603334"/>
              <a:gd name="connsiteX3" fmla="*/ 398129 w 604251"/>
              <a:gd name="connsiteY3" fmla="*/ 301683 h 603334"/>
              <a:gd name="connsiteX4" fmla="*/ 382492 w 604251"/>
              <a:gd name="connsiteY4" fmla="*/ 332534 h 603334"/>
              <a:gd name="connsiteX5" fmla="*/ 266851 w 604251"/>
              <a:gd name="connsiteY5" fmla="*/ 416557 h 603334"/>
              <a:gd name="connsiteX6" fmla="*/ 244304 w 604251"/>
              <a:gd name="connsiteY6" fmla="*/ 423816 h 603334"/>
              <a:gd name="connsiteX7" fmla="*/ 227031 w 604251"/>
              <a:gd name="connsiteY7" fmla="*/ 419642 h 603334"/>
              <a:gd name="connsiteX8" fmla="*/ 206121 w 604251"/>
              <a:gd name="connsiteY8" fmla="*/ 385706 h 603334"/>
              <a:gd name="connsiteX9" fmla="*/ 206121 w 604251"/>
              <a:gd name="connsiteY9" fmla="*/ 217659 h 603334"/>
              <a:gd name="connsiteX10" fmla="*/ 227031 w 604251"/>
              <a:gd name="connsiteY10" fmla="*/ 183723 h 603334"/>
              <a:gd name="connsiteX11" fmla="*/ 247418 w 604251"/>
              <a:gd name="connsiteY11" fmla="*/ 179685 h 603334"/>
              <a:gd name="connsiteX12" fmla="*/ 302126 w 604251"/>
              <a:gd name="connsiteY12" fmla="*/ 55905 h 603334"/>
              <a:gd name="connsiteX13" fmla="*/ 55990 w 604251"/>
              <a:gd name="connsiteY13" fmla="*/ 301667 h 603334"/>
              <a:gd name="connsiteX14" fmla="*/ 302126 w 604251"/>
              <a:gd name="connsiteY14" fmla="*/ 547429 h 603334"/>
              <a:gd name="connsiteX15" fmla="*/ 548261 w 604251"/>
              <a:gd name="connsiteY15" fmla="*/ 301667 h 603334"/>
              <a:gd name="connsiteX16" fmla="*/ 302126 w 604251"/>
              <a:gd name="connsiteY16" fmla="*/ 55905 h 603334"/>
              <a:gd name="connsiteX17" fmla="*/ 302126 w 604251"/>
              <a:gd name="connsiteY17" fmla="*/ 0 h 603334"/>
              <a:gd name="connsiteX18" fmla="*/ 604251 w 604251"/>
              <a:gd name="connsiteY18" fmla="*/ 301667 h 603334"/>
              <a:gd name="connsiteX19" fmla="*/ 302126 w 604251"/>
              <a:gd name="connsiteY19" fmla="*/ 603334 h 603334"/>
              <a:gd name="connsiteX20" fmla="*/ 0 w 604251"/>
              <a:gd name="connsiteY20" fmla="*/ 301667 h 603334"/>
              <a:gd name="connsiteX21" fmla="*/ 302126 w 604251"/>
              <a:gd name="connsiteY21" fmla="*/ 0 h 60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04251" h="603334">
                <a:moveTo>
                  <a:pt x="247418" y="179685"/>
                </a:moveTo>
                <a:cubicBezTo>
                  <a:pt x="254305" y="180230"/>
                  <a:pt x="261033" y="182634"/>
                  <a:pt x="266851" y="186808"/>
                </a:cubicBezTo>
                <a:lnTo>
                  <a:pt x="382492" y="270832"/>
                </a:lnTo>
                <a:cubicBezTo>
                  <a:pt x="392311" y="278091"/>
                  <a:pt x="398129" y="289524"/>
                  <a:pt x="398129" y="301683"/>
                </a:cubicBezTo>
                <a:cubicBezTo>
                  <a:pt x="398129" y="313841"/>
                  <a:pt x="392311" y="325456"/>
                  <a:pt x="382492" y="332534"/>
                </a:cubicBezTo>
                <a:lnTo>
                  <a:pt x="266851" y="416557"/>
                </a:lnTo>
                <a:cubicBezTo>
                  <a:pt x="260305" y="421457"/>
                  <a:pt x="252305" y="423816"/>
                  <a:pt x="244304" y="423816"/>
                </a:cubicBezTo>
                <a:cubicBezTo>
                  <a:pt x="238486" y="423816"/>
                  <a:pt x="232486" y="422546"/>
                  <a:pt x="227031" y="419642"/>
                </a:cubicBezTo>
                <a:cubicBezTo>
                  <a:pt x="214303" y="413109"/>
                  <a:pt x="206121" y="400043"/>
                  <a:pt x="206121" y="385706"/>
                </a:cubicBezTo>
                <a:lnTo>
                  <a:pt x="206121" y="217659"/>
                </a:lnTo>
                <a:cubicBezTo>
                  <a:pt x="206121" y="203323"/>
                  <a:pt x="214303" y="190256"/>
                  <a:pt x="227031" y="183723"/>
                </a:cubicBezTo>
                <a:cubicBezTo>
                  <a:pt x="233486" y="180457"/>
                  <a:pt x="240532" y="179141"/>
                  <a:pt x="247418" y="179685"/>
                </a:cubicBezTo>
                <a:close/>
                <a:moveTo>
                  <a:pt x="302126" y="55905"/>
                </a:moveTo>
                <a:cubicBezTo>
                  <a:pt x="166514" y="55905"/>
                  <a:pt x="55990" y="166262"/>
                  <a:pt x="55990" y="301667"/>
                </a:cubicBezTo>
                <a:cubicBezTo>
                  <a:pt x="55990" y="437254"/>
                  <a:pt x="166514" y="547429"/>
                  <a:pt x="302126" y="547429"/>
                </a:cubicBezTo>
                <a:cubicBezTo>
                  <a:pt x="437918" y="547429"/>
                  <a:pt x="548261" y="437254"/>
                  <a:pt x="548261" y="301667"/>
                </a:cubicBezTo>
                <a:cubicBezTo>
                  <a:pt x="548261" y="166262"/>
                  <a:pt x="437918" y="55905"/>
                  <a:pt x="302126" y="55905"/>
                </a:cubicBezTo>
                <a:close/>
                <a:moveTo>
                  <a:pt x="302126" y="0"/>
                </a:moveTo>
                <a:cubicBezTo>
                  <a:pt x="468822" y="0"/>
                  <a:pt x="604251" y="135405"/>
                  <a:pt x="604251" y="301667"/>
                </a:cubicBezTo>
                <a:cubicBezTo>
                  <a:pt x="604251" y="468110"/>
                  <a:pt x="468822" y="603334"/>
                  <a:pt x="302126" y="603334"/>
                </a:cubicBezTo>
                <a:cubicBezTo>
                  <a:pt x="135611" y="603334"/>
                  <a:pt x="0" y="468110"/>
                  <a:pt x="0" y="301667"/>
                </a:cubicBezTo>
                <a:cubicBezTo>
                  <a:pt x="0" y="135405"/>
                  <a:pt x="135611" y="0"/>
                  <a:pt x="302126" y="0"/>
                </a:cubicBezTo>
                <a:close/>
              </a:path>
            </a:pathLst>
          </a:custGeom>
          <a:solidFill>
            <a:srgbClr val="046A38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two-arrows-fast-forward_57082">
            <a:hlinkClick r:id="rId8" action="ppaction://hlinksldjump"/>
            <a:extLst>
              <a:ext uri="{FF2B5EF4-FFF2-40B4-BE49-F238E27FC236}">
                <a16:creationId xmlns:a16="http://schemas.microsoft.com/office/drawing/2014/main" id="{32DE9057-0132-4640-9D97-89E3A8E7CB20}"/>
              </a:ext>
            </a:extLst>
          </p:cNvPr>
          <p:cNvSpPr>
            <a:spLocks noChangeAspect="1"/>
          </p:cNvSpPr>
          <p:nvPr/>
        </p:nvSpPr>
        <p:spPr bwMode="auto">
          <a:xfrm>
            <a:off x="8068517" y="3951629"/>
            <a:ext cx="180274" cy="180000"/>
          </a:xfrm>
          <a:custGeom>
            <a:avLst/>
            <a:gdLst>
              <a:gd name="connsiteX0" fmla="*/ 247418 w 604251"/>
              <a:gd name="connsiteY0" fmla="*/ 179685 h 603334"/>
              <a:gd name="connsiteX1" fmla="*/ 266851 w 604251"/>
              <a:gd name="connsiteY1" fmla="*/ 186808 h 603334"/>
              <a:gd name="connsiteX2" fmla="*/ 382492 w 604251"/>
              <a:gd name="connsiteY2" fmla="*/ 270832 h 603334"/>
              <a:gd name="connsiteX3" fmla="*/ 398129 w 604251"/>
              <a:gd name="connsiteY3" fmla="*/ 301683 h 603334"/>
              <a:gd name="connsiteX4" fmla="*/ 382492 w 604251"/>
              <a:gd name="connsiteY4" fmla="*/ 332534 h 603334"/>
              <a:gd name="connsiteX5" fmla="*/ 266851 w 604251"/>
              <a:gd name="connsiteY5" fmla="*/ 416557 h 603334"/>
              <a:gd name="connsiteX6" fmla="*/ 244304 w 604251"/>
              <a:gd name="connsiteY6" fmla="*/ 423816 h 603334"/>
              <a:gd name="connsiteX7" fmla="*/ 227031 w 604251"/>
              <a:gd name="connsiteY7" fmla="*/ 419642 h 603334"/>
              <a:gd name="connsiteX8" fmla="*/ 206121 w 604251"/>
              <a:gd name="connsiteY8" fmla="*/ 385706 h 603334"/>
              <a:gd name="connsiteX9" fmla="*/ 206121 w 604251"/>
              <a:gd name="connsiteY9" fmla="*/ 217659 h 603334"/>
              <a:gd name="connsiteX10" fmla="*/ 227031 w 604251"/>
              <a:gd name="connsiteY10" fmla="*/ 183723 h 603334"/>
              <a:gd name="connsiteX11" fmla="*/ 247418 w 604251"/>
              <a:gd name="connsiteY11" fmla="*/ 179685 h 603334"/>
              <a:gd name="connsiteX12" fmla="*/ 302126 w 604251"/>
              <a:gd name="connsiteY12" fmla="*/ 55905 h 603334"/>
              <a:gd name="connsiteX13" fmla="*/ 55990 w 604251"/>
              <a:gd name="connsiteY13" fmla="*/ 301667 h 603334"/>
              <a:gd name="connsiteX14" fmla="*/ 302126 w 604251"/>
              <a:gd name="connsiteY14" fmla="*/ 547429 h 603334"/>
              <a:gd name="connsiteX15" fmla="*/ 548261 w 604251"/>
              <a:gd name="connsiteY15" fmla="*/ 301667 h 603334"/>
              <a:gd name="connsiteX16" fmla="*/ 302126 w 604251"/>
              <a:gd name="connsiteY16" fmla="*/ 55905 h 603334"/>
              <a:gd name="connsiteX17" fmla="*/ 302126 w 604251"/>
              <a:gd name="connsiteY17" fmla="*/ 0 h 603334"/>
              <a:gd name="connsiteX18" fmla="*/ 604251 w 604251"/>
              <a:gd name="connsiteY18" fmla="*/ 301667 h 603334"/>
              <a:gd name="connsiteX19" fmla="*/ 302126 w 604251"/>
              <a:gd name="connsiteY19" fmla="*/ 603334 h 603334"/>
              <a:gd name="connsiteX20" fmla="*/ 0 w 604251"/>
              <a:gd name="connsiteY20" fmla="*/ 301667 h 603334"/>
              <a:gd name="connsiteX21" fmla="*/ 302126 w 604251"/>
              <a:gd name="connsiteY21" fmla="*/ 0 h 60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04251" h="603334">
                <a:moveTo>
                  <a:pt x="247418" y="179685"/>
                </a:moveTo>
                <a:cubicBezTo>
                  <a:pt x="254305" y="180230"/>
                  <a:pt x="261033" y="182634"/>
                  <a:pt x="266851" y="186808"/>
                </a:cubicBezTo>
                <a:lnTo>
                  <a:pt x="382492" y="270832"/>
                </a:lnTo>
                <a:cubicBezTo>
                  <a:pt x="392311" y="278091"/>
                  <a:pt x="398129" y="289524"/>
                  <a:pt x="398129" y="301683"/>
                </a:cubicBezTo>
                <a:cubicBezTo>
                  <a:pt x="398129" y="313841"/>
                  <a:pt x="392311" y="325456"/>
                  <a:pt x="382492" y="332534"/>
                </a:cubicBezTo>
                <a:lnTo>
                  <a:pt x="266851" y="416557"/>
                </a:lnTo>
                <a:cubicBezTo>
                  <a:pt x="260305" y="421457"/>
                  <a:pt x="252305" y="423816"/>
                  <a:pt x="244304" y="423816"/>
                </a:cubicBezTo>
                <a:cubicBezTo>
                  <a:pt x="238486" y="423816"/>
                  <a:pt x="232486" y="422546"/>
                  <a:pt x="227031" y="419642"/>
                </a:cubicBezTo>
                <a:cubicBezTo>
                  <a:pt x="214303" y="413109"/>
                  <a:pt x="206121" y="400043"/>
                  <a:pt x="206121" y="385706"/>
                </a:cubicBezTo>
                <a:lnTo>
                  <a:pt x="206121" y="217659"/>
                </a:lnTo>
                <a:cubicBezTo>
                  <a:pt x="206121" y="203323"/>
                  <a:pt x="214303" y="190256"/>
                  <a:pt x="227031" y="183723"/>
                </a:cubicBezTo>
                <a:cubicBezTo>
                  <a:pt x="233486" y="180457"/>
                  <a:pt x="240532" y="179141"/>
                  <a:pt x="247418" y="179685"/>
                </a:cubicBezTo>
                <a:close/>
                <a:moveTo>
                  <a:pt x="302126" y="55905"/>
                </a:moveTo>
                <a:cubicBezTo>
                  <a:pt x="166514" y="55905"/>
                  <a:pt x="55990" y="166262"/>
                  <a:pt x="55990" y="301667"/>
                </a:cubicBezTo>
                <a:cubicBezTo>
                  <a:pt x="55990" y="437254"/>
                  <a:pt x="166514" y="547429"/>
                  <a:pt x="302126" y="547429"/>
                </a:cubicBezTo>
                <a:cubicBezTo>
                  <a:pt x="437918" y="547429"/>
                  <a:pt x="548261" y="437254"/>
                  <a:pt x="548261" y="301667"/>
                </a:cubicBezTo>
                <a:cubicBezTo>
                  <a:pt x="548261" y="166262"/>
                  <a:pt x="437918" y="55905"/>
                  <a:pt x="302126" y="55905"/>
                </a:cubicBezTo>
                <a:close/>
                <a:moveTo>
                  <a:pt x="302126" y="0"/>
                </a:moveTo>
                <a:cubicBezTo>
                  <a:pt x="468822" y="0"/>
                  <a:pt x="604251" y="135405"/>
                  <a:pt x="604251" y="301667"/>
                </a:cubicBezTo>
                <a:cubicBezTo>
                  <a:pt x="604251" y="468110"/>
                  <a:pt x="468822" y="603334"/>
                  <a:pt x="302126" y="603334"/>
                </a:cubicBezTo>
                <a:cubicBezTo>
                  <a:pt x="135611" y="603334"/>
                  <a:pt x="0" y="468110"/>
                  <a:pt x="0" y="301667"/>
                </a:cubicBezTo>
                <a:cubicBezTo>
                  <a:pt x="0" y="135405"/>
                  <a:pt x="135611" y="0"/>
                  <a:pt x="302126" y="0"/>
                </a:cubicBezTo>
                <a:close/>
              </a:path>
            </a:pathLst>
          </a:custGeom>
          <a:solidFill>
            <a:srgbClr val="046A38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9F475A-80AB-4400-9C83-C85ED0694D0D}"/>
              </a:ext>
            </a:extLst>
          </p:cNvPr>
          <p:cNvSpPr txBox="1">
            <a:spLocks/>
          </p:cNvSpPr>
          <p:nvPr/>
        </p:nvSpPr>
        <p:spPr>
          <a:xfrm>
            <a:off x="175137" y="352359"/>
            <a:ext cx="3368163" cy="56204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24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Contents </a:t>
            </a:r>
            <a:r>
              <a:rPr kumimoji="1" lang="zh-CN" altLang="en-US" sz="24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3" name="文本占位符 3">
            <a:extLst>
              <a:ext uri="{FF2B5EF4-FFF2-40B4-BE49-F238E27FC236}">
                <a16:creationId xmlns:a16="http://schemas.microsoft.com/office/drawing/2014/main" id="{58D7DD8E-5707-4586-889B-ACE6B8877C52}"/>
              </a:ext>
            </a:extLst>
          </p:cNvPr>
          <p:cNvSpPr txBox="1">
            <a:spLocks/>
          </p:cNvSpPr>
          <p:nvPr/>
        </p:nvSpPr>
        <p:spPr>
          <a:xfrm>
            <a:off x="175137" y="497542"/>
            <a:ext cx="8377355" cy="3758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1   </a:t>
            </a:r>
            <a:r>
              <a:rPr kumimoji="1" lang="zh-CN" altLang="en-US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产品生命周期</a:t>
            </a: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-Product Life Circle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2  </a:t>
            </a:r>
            <a:r>
              <a:rPr kumimoji="1" lang="zh-CN" altLang="en-US" sz="18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各阶段备料原则</a:t>
            </a:r>
            <a:r>
              <a:rPr kumimoji="1" lang="en-US" altLang="zh-CN" sz="1800" dirty="0">
                <a:solidFill>
                  <a:srgbClr val="2DC84D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-Preparation Principle in different stages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3  </a:t>
            </a:r>
            <a:r>
              <a:rPr kumimoji="1" lang="zh-CN" altLang="en-US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特殊业务影响</a:t>
            </a: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-Special business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Part 4  </a:t>
            </a:r>
            <a:r>
              <a:rPr kumimoji="1" lang="zh-CN" altLang="en-US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呆滞产生原因</a:t>
            </a:r>
            <a:r>
              <a:rPr kumimoji="1" lang="en-US" altLang="zh-CN" sz="1800" dirty="0">
                <a:solidFill>
                  <a:schemeClr val="bg1">
                    <a:lumMod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- Causes of sluggish</a:t>
            </a:r>
            <a:endParaRPr kumimoji="1" lang="en-US" altLang="zh-CN" dirty="0">
              <a:solidFill>
                <a:schemeClr val="bg1">
                  <a:lumMod val="50000"/>
                </a:schemeClr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2418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图片 76"/>
          <p:cNvPicPr>
            <a:picLocks noChangeAspect="1"/>
          </p:cNvPicPr>
          <p:nvPr/>
        </p:nvPicPr>
        <p:blipFill rotWithShape="1">
          <a:blip r:embed="rId3"/>
          <a:srcRect t="-3827" b="3827"/>
          <a:stretch/>
        </p:blipFill>
        <p:spPr>
          <a:xfrm>
            <a:off x="7421880" y="3174210"/>
            <a:ext cx="1373410" cy="1831214"/>
          </a:xfrm>
          <a:prstGeom prst="rect">
            <a:avLst/>
          </a:prstGeom>
        </p:spPr>
      </p:pic>
      <p:sp>
        <p:nvSpPr>
          <p:cNvPr id="21" name="iṧ1ídè">
            <a:extLst>
              <a:ext uri="{FF2B5EF4-FFF2-40B4-BE49-F238E27FC236}">
                <a16:creationId xmlns:a16="http://schemas.microsoft.com/office/drawing/2014/main" id="{711409A2-42BC-4B9A-BAF1-D45F6D79F8B3}"/>
              </a:ext>
            </a:extLst>
          </p:cNvPr>
          <p:cNvSpPr/>
          <p:nvPr/>
        </p:nvSpPr>
        <p:spPr>
          <a:xfrm flipH="1">
            <a:off x="5979682" y="3153866"/>
            <a:ext cx="1800000" cy="339957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新机型上市如何备料？</a:t>
            </a:r>
            <a:endParaRPr lang="en-US" altLang="zh-CN" sz="1200" b="1" dirty="0">
              <a:solidFill>
                <a:srgbClr val="046A38"/>
              </a:solidFill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4" name="îşļîḋe">
            <a:extLst>
              <a:ext uri="{FF2B5EF4-FFF2-40B4-BE49-F238E27FC236}">
                <a16:creationId xmlns:a16="http://schemas.microsoft.com/office/drawing/2014/main" id="{34873BB6-73D9-4BEC-96F6-73BF8CF82CE9}"/>
              </a:ext>
            </a:extLst>
          </p:cNvPr>
          <p:cNvSpPr/>
          <p:nvPr/>
        </p:nvSpPr>
        <p:spPr>
          <a:xfrm>
            <a:off x="2149403" y="9120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iṡļíḑe">
            <a:extLst>
              <a:ext uri="{FF2B5EF4-FFF2-40B4-BE49-F238E27FC236}">
                <a16:creationId xmlns:a16="http://schemas.microsoft.com/office/drawing/2014/main" id="{7351EF57-B785-4896-84E8-6301E4818D58}"/>
              </a:ext>
            </a:extLst>
          </p:cNvPr>
          <p:cNvSpPr/>
          <p:nvPr/>
        </p:nvSpPr>
        <p:spPr>
          <a:xfrm>
            <a:off x="4179683" y="9120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iŝľïďê">
            <a:extLst>
              <a:ext uri="{FF2B5EF4-FFF2-40B4-BE49-F238E27FC236}">
                <a16:creationId xmlns:a16="http://schemas.microsoft.com/office/drawing/2014/main" id="{216A5C6C-11E9-4E96-B99B-9D7F2C432CD3}"/>
              </a:ext>
            </a:extLst>
          </p:cNvPr>
          <p:cNvSpPr/>
          <p:nvPr/>
        </p:nvSpPr>
        <p:spPr>
          <a:xfrm>
            <a:off x="6108495" y="9120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4935" y="1297783"/>
            <a:ext cx="1982094" cy="1079946"/>
            <a:chOff x="24935" y="1082542"/>
            <a:chExt cx="2018048" cy="1079946"/>
          </a:xfrm>
        </p:grpSpPr>
        <p:grpSp>
          <p:nvGrpSpPr>
            <p:cNvPr id="30" name="i$1îḓê">
              <a:extLst>
                <a:ext uri="{FF2B5EF4-FFF2-40B4-BE49-F238E27FC236}">
                  <a16:creationId xmlns:a16="http://schemas.microsoft.com/office/drawing/2014/main" id="{2CF657B4-28B9-4D28-BD8C-0606F63338E4}"/>
                </a:ext>
              </a:extLst>
            </p:cNvPr>
            <p:cNvGrpSpPr/>
            <p:nvPr/>
          </p:nvGrpSpPr>
          <p:grpSpPr>
            <a:xfrm>
              <a:off x="24935" y="1082542"/>
              <a:ext cx="2018048" cy="1079946"/>
              <a:chOff x="0" y="1123951"/>
              <a:chExt cx="3800475" cy="2514600"/>
            </a:xfrm>
          </p:grpSpPr>
          <p:sp>
            <p:nvSpPr>
              <p:cNvPr id="49" name="iŝľïde">
                <a:extLst>
                  <a:ext uri="{FF2B5EF4-FFF2-40B4-BE49-F238E27FC236}">
                    <a16:creationId xmlns:a16="http://schemas.microsoft.com/office/drawing/2014/main" id="{C623BF6B-341C-40CE-BE83-DAB3CB276751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50" name="iṡḻídê">
                <a:extLst>
                  <a:ext uri="{FF2B5EF4-FFF2-40B4-BE49-F238E27FC236}">
                    <a16:creationId xmlns:a16="http://schemas.microsoft.com/office/drawing/2014/main" id="{C82D6738-89F9-45E6-B71B-8DBE15CAEA0E}"/>
                  </a:ext>
                </a:extLst>
              </p:cNvPr>
              <p:cNvSpPr/>
              <p:nvPr/>
            </p:nvSpPr>
            <p:spPr>
              <a:xfrm>
                <a:off x="386080" y="1123951"/>
                <a:ext cx="3414394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íşḻiḑé">
              <a:extLst>
                <a:ext uri="{FF2B5EF4-FFF2-40B4-BE49-F238E27FC236}">
                  <a16:creationId xmlns:a16="http://schemas.microsoft.com/office/drawing/2014/main" id="{74AC478E-CCF3-4298-9F9C-96C04EF1E8BD}"/>
                </a:ext>
              </a:extLst>
            </p:cNvPr>
            <p:cNvGrpSpPr/>
            <p:nvPr/>
          </p:nvGrpSpPr>
          <p:grpSpPr>
            <a:xfrm>
              <a:off x="292382" y="1190515"/>
              <a:ext cx="1584000" cy="864000"/>
              <a:chOff x="1147416" y="1889508"/>
              <a:chExt cx="2178742" cy="1282209"/>
            </a:xfrm>
          </p:grpSpPr>
          <p:sp>
            <p:nvSpPr>
              <p:cNvPr id="47" name="îṣḻïḑe">
                <a:extLst>
                  <a:ext uri="{FF2B5EF4-FFF2-40B4-BE49-F238E27FC236}">
                    <a16:creationId xmlns:a16="http://schemas.microsoft.com/office/drawing/2014/main" id="{7CFA3A28-8565-4451-9510-24AE8686F18A}"/>
                  </a:ext>
                </a:extLst>
              </p:cNvPr>
              <p:cNvSpPr/>
              <p:nvPr/>
            </p:nvSpPr>
            <p:spPr bwMode="auto">
              <a:xfrm>
                <a:off x="1882773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ïšlïḋe">
                <a:extLst>
                  <a:ext uri="{FF2B5EF4-FFF2-40B4-BE49-F238E27FC236}">
                    <a16:creationId xmlns:a16="http://schemas.microsoft.com/office/drawing/2014/main" id="{CC10FB2F-1CBF-4A29-B89B-364D697EC6FE}"/>
                  </a:ext>
                </a:extLst>
              </p:cNvPr>
              <p:cNvSpPr/>
              <p:nvPr/>
            </p:nvSpPr>
            <p:spPr>
              <a:xfrm flipH="1">
                <a:off x="1147416" y="2663886"/>
                <a:ext cx="217874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accent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总部</a:t>
                </a:r>
                <a:endParaRPr lang="en-US" altLang="zh-CN" sz="1600" b="1" dirty="0">
                  <a:solidFill>
                    <a:schemeClr val="accent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5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2149402" y="2352076"/>
            <a:ext cx="1800000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出货量*历史消耗比率决定了消耗的绝对值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49403" y="1335789"/>
            <a:ext cx="1800000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大货预计出货量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历史消耗比率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技术组维修手册</a:t>
            </a:r>
          </a:p>
        </p:txBody>
      </p:sp>
      <p:sp>
        <p:nvSpPr>
          <p:cNvPr id="42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179683" y="1335789"/>
            <a:ext cx="1800000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出货国家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网点数量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24936" y="3288942"/>
            <a:ext cx="1982094" cy="1079946"/>
            <a:chOff x="24935" y="3010328"/>
            <a:chExt cx="2042983" cy="1079946"/>
          </a:xfrm>
        </p:grpSpPr>
        <p:grpSp>
          <p:nvGrpSpPr>
            <p:cNvPr id="9" name="íṩ1iďe">
              <a:extLst>
                <a:ext uri="{FF2B5EF4-FFF2-40B4-BE49-F238E27FC236}">
                  <a16:creationId xmlns:a16="http://schemas.microsoft.com/office/drawing/2014/main" id="{7B12C061-9464-4E5F-AC39-D460A48B7104}"/>
                </a:ext>
              </a:extLst>
            </p:cNvPr>
            <p:cNvGrpSpPr/>
            <p:nvPr/>
          </p:nvGrpSpPr>
          <p:grpSpPr>
            <a:xfrm>
              <a:off x="24935" y="3010328"/>
              <a:ext cx="2042983" cy="1079946"/>
              <a:chOff x="0" y="1123951"/>
              <a:chExt cx="3800477" cy="2514600"/>
            </a:xfrm>
          </p:grpSpPr>
          <p:sp>
            <p:nvSpPr>
              <p:cNvPr id="28" name="îṣľiďe">
                <a:extLst>
                  <a:ext uri="{FF2B5EF4-FFF2-40B4-BE49-F238E27FC236}">
                    <a16:creationId xmlns:a16="http://schemas.microsoft.com/office/drawing/2014/main" id="{C04DC58D-B783-4BB7-A4E6-2B93BD7D05A6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29" name="îṡḻíḋé">
                <a:extLst>
                  <a:ext uri="{FF2B5EF4-FFF2-40B4-BE49-F238E27FC236}">
                    <a16:creationId xmlns:a16="http://schemas.microsoft.com/office/drawing/2014/main" id="{78AA184F-38E3-4EC1-9751-DBF34AB9DBBA}"/>
                  </a:ext>
                </a:extLst>
              </p:cNvPr>
              <p:cNvSpPr/>
              <p:nvPr/>
            </p:nvSpPr>
            <p:spPr>
              <a:xfrm>
                <a:off x="421816" y="1123951"/>
                <a:ext cx="3378661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îṧlîḑe">
              <a:extLst>
                <a:ext uri="{FF2B5EF4-FFF2-40B4-BE49-F238E27FC236}">
                  <a16:creationId xmlns:a16="http://schemas.microsoft.com/office/drawing/2014/main" id="{A10D77E7-3AB6-40B8-95C7-8A5F93AD1290}"/>
                </a:ext>
              </a:extLst>
            </p:cNvPr>
            <p:cNvGrpSpPr/>
            <p:nvPr/>
          </p:nvGrpSpPr>
          <p:grpSpPr>
            <a:xfrm>
              <a:off x="292382" y="3118301"/>
              <a:ext cx="1584000" cy="864000"/>
              <a:chOff x="1147416" y="1889508"/>
              <a:chExt cx="2178742" cy="1282209"/>
            </a:xfrm>
          </p:grpSpPr>
          <p:sp>
            <p:nvSpPr>
              <p:cNvPr id="26" name="íṧlïḍê">
                <a:extLst>
                  <a:ext uri="{FF2B5EF4-FFF2-40B4-BE49-F238E27FC236}">
                    <a16:creationId xmlns:a16="http://schemas.microsoft.com/office/drawing/2014/main" id="{A3F1CAEF-B0D9-451B-B294-EB7EB8BDE872}"/>
                  </a:ext>
                </a:extLst>
              </p:cNvPr>
              <p:cNvSpPr/>
              <p:nvPr/>
            </p:nvSpPr>
            <p:spPr bwMode="auto">
              <a:xfrm>
                <a:off x="1882775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ïšḻidé">
                <a:extLst>
                  <a:ext uri="{FF2B5EF4-FFF2-40B4-BE49-F238E27FC236}">
                    <a16:creationId xmlns:a16="http://schemas.microsoft.com/office/drawing/2014/main" id="{B2276C48-0E0C-4A5E-8C71-9F104315E5F8}"/>
                  </a:ext>
                </a:extLst>
              </p:cNvPr>
              <p:cNvSpPr/>
              <p:nvPr/>
            </p:nvSpPr>
            <p:spPr>
              <a:xfrm flipH="1">
                <a:off x="1147416" y="2663886"/>
                <a:ext cx="217874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代理</a:t>
                </a:r>
                <a:r>
                  <a:rPr lang="en-US" altLang="zh-CN" sz="16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/</a:t>
                </a:r>
                <a:r>
                  <a:rPr lang="zh-CN" altLang="en-US" sz="16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库管</a:t>
                </a:r>
                <a:endParaRPr lang="en-US" altLang="zh-CN" sz="1600" b="1" dirty="0">
                  <a:solidFill>
                    <a:schemeClr val="accent3">
                      <a:lumMod val="75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49402" y="2917989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D509F9E-9CCC-4B08-A75F-F704F92B1702}"/>
              </a:ext>
            </a:extLst>
          </p:cNvPr>
          <p:cNvCxnSpPr/>
          <p:nvPr/>
        </p:nvCxnSpPr>
        <p:spPr>
          <a:xfrm>
            <a:off x="4179682" y="2917989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D3008478-E478-4F7D-AFA0-924F8A43BE34}"/>
              </a:ext>
            </a:extLst>
          </p:cNvPr>
          <p:cNvCxnSpPr/>
          <p:nvPr/>
        </p:nvCxnSpPr>
        <p:spPr>
          <a:xfrm>
            <a:off x="6108494" y="2917989"/>
            <a:ext cx="2418286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52" name="燕尾形 51">
              <a:extLst>
                <a:ext uri="{FF2B5EF4-FFF2-40B4-BE49-F238E27FC236}">
                  <a16:creationId xmlns:a16="http://schemas.microsoft.com/office/drawing/2014/main" id="{FACC8357-3E01-4172-A297-743E1CB16D92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燕尾形 3">
              <a:extLst>
                <a:ext uri="{FF2B5EF4-FFF2-40B4-BE49-F238E27FC236}">
                  <a16:creationId xmlns:a16="http://schemas.microsoft.com/office/drawing/2014/main" id="{A50DD894-FF36-4124-A19B-816DD721AB6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zh-CN" altLang="en-US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新品导入及成长期备料策略</a:t>
            </a:r>
            <a:endParaRPr kumimoji="1" lang="en-US" altLang="zh-CN" b="1" dirty="0">
              <a:solidFill>
                <a:srgbClr val="046A38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70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4179682" y="2352076"/>
            <a:ext cx="1800000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国家数量和网点数量决定了最小铺货量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1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6108495" y="1320281"/>
            <a:ext cx="2113434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品质不良率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定制机型，定制配置（颜色、主板内存等）</a:t>
            </a:r>
          </a:p>
        </p:txBody>
      </p:sp>
      <p:sp>
        <p:nvSpPr>
          <p:cNvPr id="72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6108494" y="2352076"/>
            <a:ext cx="2113434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异常因素考量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2112914" y="4206103"/>
            <a:ext cx="1800000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很多代理反馈新机型上市不知道如何备料？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12915" y="3153866"/>
            <a:ext cx="1800000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当地销售量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历史机型消耗比率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技术组维修手册</a:t>
            </a:r>
          </a:p>
        </p:txBody>
      </p: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12914" y="4772016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179682" y="3153866"/>
            <a:ext cx="1800000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网点数量</a:t>
            </a:r>
          </a:p>
        </p:txBody>
      </p:sp>
      <p:sp>
        <p:nvSpPr>
          <p:cNvPr id="80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4070407" y="4206103"/>
            <a:ext cx="1800000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平衡铺货和物料成本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4070407" y="4772016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5979682" y="3708061"/>
            <a:ext cx="1800000" cy="898512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参考上一代机型各物料的消耗情况与当时的销售量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再结合新机型的销售量进行备料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8250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图片 76"/>
          <p:cNvPicPr>
            <a:picLocks noChangeAspect="1"/>
          </p:cNvPicPr>
          <p:nvPr/>
        </p:nvPicPr>
        <p:blipFill rotWithShape="1">
          <a:blip r:embed="rId3"/>
          <a:srcRect t="-3827" b="3827"/>
          <a:stretch/>
        </p:blipFill>
        <p:spPr>
          <a:xfrm>
            <a:off x="7421880" y="3174210"/>
            <a:ext cx="1373410" cy="1831214"/>
          </a:xfrm>
          <a:prstGeom prst="rect">
            <a:avLst/>
          </a:prstGeom>
        </p:spPr>
      </p:pic>
      <p:sp>
        <p:nvSpPr>
          <p:cNvPr id="21" name="iṧ1ídè">
            <a:extLst>
              <a:ext uri="{FF2B5EF4-FFF2-40B4-BE49-F238E27FC236}">
                <a16:creationId xmlns:a16="http://schemas.microsoft.com/office/drawing/2014/main" id="{711409A2-42BC-4B9A-BAF1-D45F6D79F8B3}"/>
              </a:ext>
            </a:extLst>
          </p:cNvPr>
          <p:cNvSpPr/>
          <p:nvPr/>
        </p:nvSpPr>
        <p:spPr>
          <a:xfrm flipH="1">
            <a:off x="6083901" y="3178743"/>
            <a:ext cx="1622082" cy="616317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How to anticipate consumption of new model?</a:t>
            </a:r>
            <a:r>
              <a:rPr lang="zh-CN" altLang="en-US" sz="10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？</a:t>
            </a:r>
            <a:endParaRPr lang="en-US" altLang="zh-CN" sz="1000" b="1" dirty="0">
              <a:solidFill>
                <a:srgbClr val="046A38"/>
              </a:solidFill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4" name="îşļîḋe">
            <a:extLst>
              <a:ext uri="{FF2B5EF4-FFF2-40B4-BE49-F238E27FC236}">
                <a16:creationId xmlns:a16="http://schemas.microsoft.com/office/drawing/2014/main" id="{34873BB6-73D9-4BEC-96F6-73BF8CF82CE9}"/>
              </a:ext>
            </a:extLst>
          </p:cNvPr>
          <p:cNvSpPr/>
          <p:nvPr/>
        </p:nvSpPr>
        <p:spPr>
          <a:xfrm>
            <a:off x="2112914" y="789671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iṡļíḑe">
            <a:extLst>
              <a:ext uri="{FF2B5EF4-FFF2-40B4-BE49-F238E27FC236}">
                <a16:creationId xmlns:a16="http://schemas.microsoft.com/office/drawing/2014/main" id="{7351EF57-B785-4896-84E8-6301E4818D58}"/>
              </a:ext>
            </a:extLst>
          </p:cNvPr>
          <p:cNvSpPr/>
          <p:nvPr/>
        </p:nvSpPr>
        <p:spPr>
          <a:xfrm>
            <a:off x="4179683" y="789671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iŝľïďê">
            <a:extLst>
              <a:ext uri="{FF2B5EF4-FFF2-40B4-BE49-F238E27FC236}">
                <a16:creationId xmlns:a16="http://schemas.microsoft.com/office/drawing/2014/main" id="{216A5C6C-11E9-4E96-B99B-9D7F2C432CD3}"/>
              </a:ext>
            </a:extLst>
          </p:cNvPr>
          <p:cNvSpPr/>
          <p:nvPr/>
        </p:nvSpPr>
        <p:spPr>
          <a:xfrm>
            <a:off x="6083901" y="789671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4935" y="1297783"/>
            <a:ext cx="1982094" cy="1079946"/>
            <a:chOff x="24935" y="1082542"/>
            <a:chExt cx="2018048" cy="1079946"/>
          </a:xfrm>
        </p:grpSpPr>
        <p:grpSp>
          <p:nvGrpSpPr>
            <p:cNvPr id="30" name="i$1îḓê">
              <a:extLst>
                <a:ext uri="{FF2B5EF4-FFF2-40B4-BE49-F238E27FC236}">
                  <a16:creationId xmlns:a16="http://schemas.microsoft.com/office/drawing/2014/main" id="{2CF657B4-28B9-4D28-BD8C-0606F63338E4}"/>
                </a:ext>
              </a:extLst>
            </p:cNvPr>
            <p:cNvGrpSpPr/>
            <p:nvPr/>
          </p:nvGrpSpPr>
          <p:grpSpPr>
            <a:xfrm>
              <a:off x="24935" y="1082542"/>
              <a:ext cx="2018048" cy="1079946"/>
              <a:chOff x="0" y="1123951"/>
              <a:chExt cx="3800475" cy="2514600"/>
            </a:xfrm>
          </p:grpSpPr>
          <p:sp>
            <p:nvSpPr>
              <p:cNvPr id="49" name="iŝľïde">
                <a:extLst>
                  <a:ext uri="{FF2B5EF4-FFF2-40B4-BE49-F238E27FC236}">
                    <a16:creationId xmlns:a16="http://schemas.microsoft.com/office/drawing/2014/main" id="{C623BF6B-341C-40CE-BE83-DAB3CB276751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50" name="iṡḻídê">
                <a:extLst>
                  <a:ext uri="{FF2B5EF4-FFF2-40B4-BE49-F238E27FC236}">
                    <a16:creationId xmlns:a16="http://schemas.microsoft.com/office/drawing/2014/main" id="{C82D6738-89F9-45E6-B71B-8DBE15CAEA0E}"/>
                  </a:ext>
                </a:extLst>
              </p:cNvPr>
              <p:cNvSpPr/>
              <p:nvPr/>
            </p:nvSpPr>
            <p:spPr>
              <a:xfrm>
                <a:off x="386080" y="1123951"/>
                <a:ext cx="3414394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íşḻiḑé">
              <a:extLst>
                <a:ext uri="{FF2B5EF4-FFF2-40B4-BE49-F238E27FC236}">
                  <a16:creationId xmlns:a16="http://schemas.microsoft.com/office/drawing/2014/main" id="{74AC478E-CCF3-4298-9F9C-96C04EF1E8BD}"/>
                </a:ext>
              </a:extLst>
            </p:cNvPr>
            <p:cNvGrpSpPr/>
            <p:nvPr/>
          </p:nvGrpSpPr>
          <p:grpSpPr>
            <a:xfrm>
              <a:off x="292382" y="1190515"/>
              <a:ext cx="1584000" cy="864000"/>
              <a:chOff x="1147416" y="1889508"/>
              <a:chExt cx="2178742" cy="1282209"/>
            </a:xfrm>
          </p:grpSpPr>
          <p:sp>
            <p:nvSpPr>
              <p:cNvPr id="47" name="îṣḻïḑe">
                <a:extLst>
                  <a:ext uri="{FF2B5EF4-FFF2-40B4-BE49-F238E27FC236}">
                    <a16:creationId xmlns:a16="http://schemas.microsoft.com/office/drawing/2014/main" id="{7CFA3A28-8565-4451-9510-24AE8686F18A}"/>
                  </a:ext>
                </a:extLst>
              </p:cNvPr>
              <p:cNvSpPr/>
              <p:nvPr/>
            </p:nvSpPr>
            <p:spPr bwMode="auto">
              <a:xfrm>
                <a:off x="1882773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ïšlïḋe">
                <a:extLst>
                  <a:ext uri="{FF2B5EF4-FFF2-40B4-BE49-F238E27FC236}">
                    <a16:creationId xmlns:a16="http://schemas.microsoft.com/office/drawing/2014/main" id="{CC10FB2F-1CBF-4A29-B89B-364D697EC6FE}"/>
                  </a:ext>
                </a:extLst>
              </p:cNvPr>
              <p:cNvSpPr/>
              <p:nvPr/>
            </p:nvSpPr>
            <p:spPr>
              <a:xfrm flipH="1">
                <a:off x="1147416" y="2663886"/>
                <a:ext cx="217874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>
                    <a:solidFill>
                      <a:schemeClr val="accent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HQ</a:t>
                </a:r>
              </a:p>
            </p:txBody>
          </p:sp>
        </p:grpSp>
      </p:grpSp>
      <p:sp>
        <p:nvSpPr>
          <p:cNvPr id="45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2112914" y="2319694"/>
            <a:ext cx="2167104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Shipment qty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*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historical consumption rate decides the absolute value of consumption</a:t>
            </a:r>
          </a:p>
        </p:txBody>
      </p:sp>
      <p:sp>
        <p:nvSpPr>
          <p:cNvPr id="46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12914" y="1105878"/>
            <a:ext cx="1982092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Expected volume for handset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Historical consumption rate of similar model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Service manual</a:t>
            </a:r>
            <a:endParaRPr lang="zh-CN" altLang="en-US" sz="10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42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179683" y="1099155"/>
            <a:ext cx="1800000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Total qty of countries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Total qty of service center</a:t>
            </a:r>
            <a:endParaRPr lang="zh-CN" altLang="en-US" sz="10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4936" y="3288942"/>
            <a:ext cx="2172369" cy="1079946"/>
            <a:chOff x="24935" y="3010328"/>
            <a:chExt cx="2239103" cy="1079946"/>
          </a:xfrm>
        </p:grpSpPr>
        <p:grpSp>
          <p:nvGrpSpPr>
            <p:cNvPr id="9" name="íṩ1iďe">
              <a:extLst>
                <a:ext uri="{FF2B5EF4-FFF2-40B4-BE49-F238E27FC236}">
                  <a16:creationId xmlns:a16="http://schemas.microsoft.com/office/drawing/2014/main" id="{7B12C061-9464-4E5F-AC39-D460A48B7104}"/>
                </a:ext>
              </a:extLst>
            </p:cNvPr>
            <p:cNvGrpSpPr/>
            <p:nvPr/>
          </p:nvGrpSpPr>
          <p:grpSpPr>
            <a:xfrm>
              <a:off x="24935" y="3010328"/>
              <a:ext cx="2042983" cy="1079946"/>
              <a:chOff x="0" y="1123951"/>
              <a:chExt cx="3800477" cy="2514600"/>
            </a:xfrm>
          </p:grpSpPr>
          <p:sp>
            <p:nvSpPr>
              <p:cNvPr id="28" name="îṣľiďe">
                <a:extLst>
                  <a:ext uri="{FF2B5EF4-FFF2-40B4-BE49-F238E27FC236}">
                    <a16:creationId xmlns:a16="http://schemas.microsoft.com/office/drawing/2014/main" id="{C04DC58D-B783-4BB7-A4E6-2B93BD7D05A6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29" name="îṡḻíḋé">
                <a:extLst>
                  <a:ext uri="{FF2B5EF4-FFF2-40B4-BE49-F238E27FC236}">
                    <a16:creationId xmlns:a16="http://schemas.microsoft.com/office/drawing/2014/main" id="{78AA184F-38E3-4EC1-9751-DBF34AB9DBBA}"/>
                  </a:ext>
                </a:extLst>
              </p:cNvPr>
              <p:cNvSpPr/>
              <p:nvPr/>
            </p:nvSpPr>
            <p:spPr>
              <a:xfrm>
                <a:off x="421816" y="1123951"/>
                <a:ext cx="3378661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îṧlîḑe">
              <a:extLst>
                <a:ext uri="{FF2B5EF4-FFF2-40B4-BE49-F238E27FC236}">
                  <a16:creationId xmlns:a16="http://schemas.microsoft.com/office/drawing/2014/main" id="{A10D77E7-3AB6-40B8-95C7-8A5F93AD1290}"/>
                </a:ext>
              </a:extLst>
            </p:cNvPr>
            <p:cNvGrpSpPr/>
            <p:nvPr/>
          </p:nvGrpSpPr>
          <p:grpSpPr>
            <a:xfrm>
              <a:off x="30361" y="3118302"/>
              <a:ext cx="2233677" cy="963850"/>
              <a:chOff x="787016" y="1889508"/>
              <a:chExt cx="3072351" cy="1430390"/>
            </a:xfrm>
          </p:grpSpPr>
          <p:sp>
            <p:nvSpPr>
              <p:cNvPr id="26" name="íṧlïḍê">
                <a:extLst>
                  <a:ext uri="{FF2B5EF4-FFF2-40B4-BE49-F238E27FC236}">
                    <a16:creationId xmlns:a16="http://schemas.microsoft.com/office/drawing/2014/main" id="{A3F1CAEF-B0D9-451B-B294-EB7EB8BDE872}"/>
                  </a:ext>
                </a:extLst>
              </p:cNvPr>
              <p:cNvSpPr/>
              <p:nvPr/>
            </p:nvSpPr>
            <p:spPr bwMode="auto">
              <a:xfrm>
                <a:off x="1882775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ïšḻidé">
                <a:extLst>
                  <a:ext uri="{FF2B5EF4-FFF2-40B4-BE49-F238E27FC236}">
                    <a16:creationId xmlns:a16="http://schemas.microsoft.com/office/drawing/2014/main" id="{B2276C48-0E0C-4A5E-8C71-9F104315E5F8}"/>
                  </a:ext>
                </a:extLst>
              </p:cNvPr>
              <p:cNvSpPr/>
              <p:nvPr/>
            </p:nvSpPr>
            <p:spPr>
              <a:xfrm flipH="1">
                <a:off x="787016" y="2651830"/>
                <a:ext cx="3072351" cy="668068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4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Agents/Spare parts administrator</a:t>
                </a:r>
              </a:p>
            </p:txBody>
          </p:sp>
        </p:grp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49402" y="2917989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D509F9E-9CCC-4B08-A75F-F704F92B1702}"/>
              </a:ext>
            </a:extLst>
          </p:cNvPr>
          <p:cNvCxnSpPr/>
          <p:nvPr/>
        </p:nvCxnSpPr>
        <p:spPr>
          <a:xfrm>
            <a:off x="4179682" y="2917989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D3008478-E478-4F7D-AFA0-924F8A43BE34}"/>
              </a:ext>
            </a:extLst>
          </p:cNvPr>
          <p:cNvCxnSpPr/>
          <p:nvPr/>
        </p:nvCxnSpPr>
        <p:spPr>
          <a:xfrm>
            <a:off x="6108494" y="2917989"/>
            <a:ext cx="2418286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52" name="燕尾形 51">
              <a:extLst>
                <a:ext uri="{FF2B5EF4-FFF2-40B4-BE49-F238E27FC236}">
                  <a16:creationId xmlns:a16="http://schemas.microsoft.com/office/drawing/2014/main" id="{FACC8357-3E01-4172-A297-743E1CB16D92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燕尾形 3">
              <a:extLst>
                <a:ext uri="{FF2B5EF4-FFF2-40B4-BE49-F238E27FC236}">
                  <a16:creationId xmlns:a16="http://schemas.microsoft.com/office/drawing/2014/main" id="{A50DD894-FF36-4124-A19B-816DD721AB6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en-US" altLang="zh-CN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Preparation principle in NPI and Growing stage</a:t>
            </a:r>
          </a:p>
        </p:txBody>
      </p:sp>
      <p:sp>
        <p:nvSpPr>
          <p:cNvPr id="70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4179683" y="2308414"/>
            <a:ext cx="1800000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Qty of countries and service center decides minimum pull in qty</a:t>
            </a:r>
          </a:p>
        </p:txBody>
      </p:sp>
      <p:sp>
        <p:nvSpPr>
          <p:cNvPr id="71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6083901" y="1105878"/>
            <a:ext cx="2113434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Defective rate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Customize models and configuration</a:t>
            </a:r>
            <a:endParaRPr lang="zh-CN" altLang="en-US" sz="10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72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6108494" y="2308414"/>
            <a:ext cx="2113434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Take irregular factors into consideration</a:t>
            </a:r>
          </a:p>
        </p:txBody>
      </p:sp>
      <p:sp>
        <p:nvSpPr>
          <p:cNvPr id="75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12914" y="3153866"/>
            <a:ext cx="2065101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Local sales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Historical consumption rate of similar model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Service manual</a:t>
            </a:r>
            <a:endParaRPr lang="zh-CN" altLang="en-US" sz="10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12914" y="4772016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179682" y="3153866"/>
            <a:ext cx="1720817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Qty of service center</a:t>
            </a:r>
            <a:endParaRPr lang="zh-CN" altLang="en-US" sz="10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4070407" y="4772016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wo-arrows-fast-forward_57082">
            <a:hlinkClick r:id="rId4" action="ppaction://hlinksldjump"/>
            <a:extLst>
              <a:ext uri="{FF2B5EF4-FFF2-40B4-BE49-F238E27FC236}">
                <a16:creationId xmlns:a16="http://schemas.microsoft.com/office/drawing/2014/main" id="{D165B00A-ABC1-4022-813B-76D8C94C9470}"/>
              </a:ext>
            </a:extLst>
          </p:cNvPr>
          <p:cNvSpPr>
            <a:spLocks noChangeAspect="1"/>
          </p:cNvSpPr>
          <p:nvPr/>
        </p:nvSpPr>
        <p:spPr bwMode="auto">
          <a:xfrm>
            <a:off x="8436643" y="415872"/>
            <a:ext cx="180274" cy="180000"/>
          </a:xfrm>
          <a:custGeom>
            <a:avLst/>
            <a:gdLst>
              <a:gd name="connsiteX0" fmla="*/ 247418 w 604251"/>
              <a:gd name="connsiteY0" fmla="*/ 179685 h 603334"/>
              <a:gd name="connsiteX1" fmla="*/ 266851 w 604251"/>
              <a:gd name="connsiteY1" fmla="*/ 186808 h 603334"/>
              <a:gd name="connsiteX2" fmla="*/ 382492 w 604251"/>
              <a:gd name="connsiteY2" fmla="*/ 270832 h 603334"/>
              <a:gd name="connsiteX3" fmla="*/ 398129 w 604251"/>
              <a:gd name="connsiteY3" fmla="*/ 301683 h 603334"/>
              <a:gd name="connsiteX4" fmla="*/ 382492 w 604251"/>
              <a:gd name="connsiteY4" fmla="*/ 332534 h 603334"/>
              <a:gd name="connsiteX5" fmla="*/ 266851 w 604251"/>
              <a:gd name="connsiteY5" fmla="*/ 416557 h 603334"/>
              <a:gd name="connsiteX6" fmla="*/ 244304 w 604251"/>
              <a:gd name="connsiteY6" fmla="*/ 423816 h 603334"/>
              <a:gd name="connsiteX7" fmla="*/ 227031 w 604251"/>
              <a:gd name="connsiteY7" fmla="*/ 419642 h 603334"/>
              <a:gd name="connsiteX8" fmla="*/ 206121 w 604251"/>
              <a:gd name="connsiteY8" fmla="*/ 385706 h 603334"/>
              <a:gd name="connsiteX9" fmla="*/ 206121 w 604251"/>
              <a:gd name="connsiteY9" fmla="*/ 217659 h 603334"/>
              <a:gd name="connsiteX10" fmla="*/ 227031 w 604251"/>
              <a:gd name="connsiteY10" fmla="*/ 183723 h 603334"/>
              <a:gd name="connsiteX11" fmla="*/ 247418 w 604251"/>
              <a:gd name="connsiteY11" fmla="*/ 179685 h 603334"/>
              <a:gd name="connsiteX12" fmla="*/ 302126 w 604251"/>
              <a:gd name="connsiteY12" fmla="*/ 55905 h 603334"/>
              <a:gd name="connsiteX13" fmla="*/ 55990 w 604251"/>
              <a:gd name="connsiteY13" fmla="*/ 301667 h 603334"/>
              <a:gd name="connsiteX14" fmla="*/ 302126 w 604251"/>
              <a:gd name="connsiteY14" fmla="*/ 547429 h 603334"/>
              <a:gd name="connsiteX15" fmla="*/ 548261 w 604251"/>
              <a:gd name="connsiteY15" fmla="*/ 301667 h 603334"/>
              <a:gd name="connsiteX16" fmla="*/ 302126 w 604251"/>
              <a:gd name="connsiteY16" fmla="*/ 55905 h 603334"/>
              <a:gd name="connsiteX17" fmla="*/ 302126 w 604251"/>
              <a:gd name="connsiteY17" fmla="*/ 0 h 603334"/>
              <a:gd name="connsiteX18" fmla="*/ 604251 w 604251"/>
              <a:gd name="connsiteY18" fmla="*/ 301667 h 603334"/>
              <a:gd name="connsiteX19" fmla="*/ 302126 w 604251"/>
              <a:gd name="connsiteY19" fmla="*/ 603334 h 603334"/>
              <a:gd name="connsiteX20" fmla="*/ 0 w 604251"/>
              <a:gd name="connsiteY20" fmla="*/ 301667 h 603334"/>
              <a:gd name="connsiteX21" fmla="*/ 302126 w 604251"/>
              <a:gd name="connsiteY21" fmla="*/ 0 h 60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04251" h="603334">
                <a:moveTo>
                  <a:pt x="247418" y="179685"/>
                </a:moveTo>
                <a:cubicBezTo>
                  <a:pt x="254305" y="180230"/>
                  <a:pt x="261033" y="182634"/>
                  <a:pt x="266851" y="186808"/>
                </a:cubicBezTo>
                <a:lnTo>
                  <a:pt x="382492" y="270832"/>
                </a:lnTo>
                <a:cubicBezTo>
                  <a:pt x="392311" y="278091"/>
                  <a:pt x="398129" y="289524"/>
                  <a:pt x="398129" y="301683"/>
                </a:cubicBezTo>
                <a:cubicBezTo>
                  <a:pt x="398129" y="313841"/>
                  <a:pt x="392311" y="325456"/>
                  <a:pt x="382492" y="332534"/>
                </a:cubicBezTo>
                <a:lnTo>
                  <a:pt x="266851" y="416557"/>
                </a:lnTo>
                <a:cubicBezTo>
                  <a:pt x="260305" y="421457"/>
                  <a:pt x="252305" y="423816"/>
                  <a:pt x="244304" y="423816"/>
                </a:cubicBezTo>
                <a:cubicBezTo>
                  <a:pt x="238486" y="423816"/>
                  <a:pt x="232486" y="422546"/>
                  <a:pt x="227031" y="419642"/>
                </a:cubicBezTo>
                <a:cubicBezTo>
                  <a:pt x="214303" y="413109"/>
                  <a:pt x="206121" y="400043"/>
                  <a:pt x="206121" y="385706"/>
                </a:cubicBezTo>
                <a:lnTo>
                  <a:pt x="206121" y="217659"/>
                </a:lnTo>
                <a:cubicBezTo>
                  <a:pt x="206121" y="203323"/>
                  <a:pt x="214303" y="190256"/>
                  <a:pt x="227031" y="183723"/>
                </a:cubicBezTo>
                <a:cubicBezTo>
                  <a:pt x="233486" y="180457"/>
                  <a:pt x="240532" y="179141"/>
                  <a:pt x="247418" y="179685"/>
                </a:cubicBezTo>
                <a:close/>
                <a:moveTo>
                  <a:pt x="302126" y="55905"/>
                </a:moveTo>
                <a:cubicBezTo>
                  <a:pt x="166514" y="55905"/>
                  <a:pt x="55990" y="166262"/>
                  <a:pt x="55990" y="301667"/>
                </a:cubicBezTo>
                <a:cubicBezTo>
                  <a:pt x="55990" y="437254"/>
                  <a:pt x="166514" y="547429"/>
                  <a:pt x="302126" y="547429"/>
                </a:cubicBezTo>
                <a:cubicBezTo>
                  <a:pt x="437918" y="547429"/>
                  <a:pt x="548261" y="437254"/>
                  <a:pt x="548261" y="301667"/>
                </a:cubicBezTo>
                <a:cubicBezTo>
                  <a:pt x="548261" y="166262"/>
                  <a:pt x="437918" y="55905"/>
                  <a:pt x="302126" y="55905"/>
                </a:cubicBezTo>
                <a:close/>
                <a:moveTo>
                  <a:pt x="302126" y="0"/>
                </a:moveTo>
                <a:cubicBezTo>
                  <a:pt x="468822" y="0"/>
                  <a:pt x="604251" y="135405"/>
                  <a:pt x="604251" y="301667"/>
                </a:cubicBezTo>
                <a:cubicBezTo>
                  <a:pt x="604251" y="468110"/>
                  <a:pt x="468822" y="603334"/>
                  <a:pt x="302126" y="603334"/>
                </a:cubicBezTo>
                <a:cubicBezTo>
                  <a:pt x="135611" y="603334"/>
                  <a:pt x="0" y="468110"/>
                  <a:pt x="0" y="301667"/>
                </a:cubicBezTo>
                <a:cubicBezTo>
                  <a:pt x="0" y="135405"/>
                  <a:pt x="135611" y="0"/>
                  <a:pt x="302126" y="0"/>
                </a:cubicBezTo>
                <a:close/>
              </a:path>
            </a:pathLst>
          </a:custGeom>
          <a:solidFill>
            <a:srgbClr val="CACAC8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íş1íḍé">
            <a:extLst>
              <a:ext uri="{FF2B5EF4-FFF2-40B4-BE49-F238E27FC236}">
                <a16:creationId xmlns:a16="http://schemas.microsoft.com/office/drawing/2014/main" id="{0D2B9B32-526F-429D-A1C3-6B35CEB05FE7}"/>
              </a:ext>
            </a:extLst>
          </p:cNvPr>
          <p:cNvSpPr txBox="1"/>
          <p:nvPr/>
        </p:nvSpPr>
        <p:spPr>
          <a:xfrm flipH="1">
            <a:off x="2160099" y="4173027"/>
            <a:ext cx="1844080" cy="398419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Don’t know how to anticipate consumption of new model?</a:t>
            </a:r>
          </a:p>
        </p:txBody>
      </p:sp>
      <p:sp>
        <p:nvSpPr>
          <p:cNvPr id="44" name="íş1íḍé">
            <a:extLst>
              <a:ext uri="{FF2B5EF4-FFF2-40B4-BE49-F238E27FC236}">
                <a16:creationId xmlns:a16="http://schemas.microsoft.com/office/drawing/2014/main" id="{8957F4F6-3605-4568-99EA-54BD369EEE7B}"/>
              </a:ext>
            </a:extLst>
          </p:cNvPr>
          <p:cNvSpPr txBox="1"/>
          <p:nvPr/>
        </p:nvSpPr>
        <p:spPr>
          <a:xfrm flipH="1">
            <a:off x="4093625" y="4159465"/>
            <a:ext cx="1800000" cy="37148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Balance material cost and pull in qty</a:t>
            </a:r>
          </a:p>
        </p:txBody>
      </p:sp>
      <p:sp>
        <p:nvSpPr>
          <p:cNvPr id="55" name="íş1íḍé">
            <a:extLst>
              <a:ext uri="{FF2B5EF4-FFF2-40B4-BE49-F238E27FC236}">
                <a16:creationId xmlns:a16="http://schemas.microsoft.com/office/drawing/2014/main" id="{7F81C717-3561-41E6-B5AD-4F4E5A0C662D}"/>
              </a:ext>
            </a:extLst>
          </p:cNvPr>
          <p:cNvSpPr txBox="1"/>
          <p:nvPr/>
        </p:nvSpPr>
        <p:spPr>
          <a:xfrm flipH="1">
            <a:off x="6083901" y="4157064"/>
            <a:ext cx="1800000" cy="848359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Refer to consumption rate and sales of similar model along with sales of new model</a:t>
            </a: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9822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ṧ1ídè">
            <a:extLst>
              <a:ext uri="{FF2B5EF4-FFF2-40B4-BE49-F238E27FC236}">
                <a16:creationId xmlns:a16="http://schemas.microsoft.com/office/drawing/2014/main" id="{711409A2-42BC-4B9A-BAF1-D45F6D79F8B3}"/>
              </a:ext>
            </a:extLst>
          </p:cNvPr>
          <p:cNvSpPr/>
          <p:nvPr/>
        </p:nvSpPr>
        <p:spPr>
          <a:xfrm flipH="1">
            <a:off x="6314235" y="3168449"/>
            <a:ext cx="1889226" cy="1121745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代理较总部的优势边在于没有</a:t>
            </a:r>
            <a:r>
              <a:rPr lang="en-US" altLang="zh-CN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MOQ</a:t>
            </a:r>
            <a:r>
              <a:rPr lang="zh-CN" altLang="en-US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的限制</a:t>
            </a:r>
            <a:endParaRPr lang="en-US" altLang="zh-CN" sz="1200" b="1" dirty="0">
              <a:solidFill>
                <a:srgbClr val="046A38"/>
              </a:solidFill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046A38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只需要做好本地安全库存的管控</a:t>
            </a:r>
            <a:endParaRPr lang="en-US" altLang="zh-CN" sz="1200" b="1" dirty="0">
              <a:solidFill>
                <a:srgbClr val="046A38"/>
              </a:solidFill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4" name="îşļîḋe">
            <a:extLst>
              <a:ext uri="{FF2B5EF4-FFF2-40B4-BE49-F238E27FC236}">
                <a16:creationId xmlns:a16="http://schemas.microsoft.com/office/drawing/2014/main" id="{34873BB6-73D9-4BEC-96F6-73BF8CF82CE9}"/>
              </a:ext>
            </a:extLst>
          </p:cNvPr>
          <p:cNvSpPr/>
          <p:nvPr/>
        </p:nvSpPr>
        <p:spPr>
          <a:xfrm>
            <a:off x="2149403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iṡļíḑe">
            <a:extLst>
              <a:ext uri="{FF2B5EF4-FFF2-40B4-BE49-F238E27FC236}">
                <a16:creationId xmlns:a16="http://schemas.microsoft.com/office/drawing/2014/main" id="{7351EF57-B785-4896-84E8-6301E4818D58}"/>
              </a:ext>
            </a:extLst>
          </p:cNvPr>
          <p:cNvSpPr/>
          <p:nvPr/>
        </p:nvSpPr>
        <p:spPr>
          <a:xfrm>
            <a:off x="4138987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iŝľïďê">
            <a:extLst>
              <a:ext uri="{FF2B5EF4-FFF2-40B4-BE49-F238E27FC236}">
                <a16:creationId xmlns:a16="http://schemas.microsoft.com/office/drawing/2014/main" id="{216A5C6C-11E9-4E96-B99B-9D7F2C432CD3}"/>
              </a:ext>
            </a:extLst>
          </p:cNvPr>
          <p:cNvSpPr/>
          <p:nvPr/>
        </p:nvSpPr>
        <p:spPr>
          <a:xfrm>
            <a:off x="6314235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4935" y="1221583"/>
            <a:ext cx="1982094" cy="1079946"/>
            <a:chOff x="24935" y="1082542"/>
            <a:chExt cx="2018048" cy="1079946"/>
          </a:xfrm>
        </p:grpSpPr>
        <p:grpSp>
          <p:nvGrpSpPr>
            <p:cNvPr id="30" name="i$1îḓê">
              <a:extLst>
                <a:ext uri="{FF2B5EF4-FFF2-40B4-BE49-F238E27FC236}">
                  <a16:creationId xmlns:a16="http://schemas.microsoft.com/office/drawing/2014/main" id="{2CF657B4-28B9-4D28-BD8C-0606F63338E4}"/>
                </a:ext>
              </a:extLst>
            </p:cNvPr>
            <p:cNvGrpSpPr/>
            <p:nvPr/>
          </p:nvGrpSpPr>
          <p:grpSpPr>
            <a:xfrm>
              <a:off x="24935" y="1082542"/>
              <a:ext cx="2018048" cy="1079946"/>
              <a:chOff x="0" y="1123951"/>
              <a:chExt cx="3800475" cy="2514600"/>
            </a:xfrm>
          </p:grpSpPr>
          <p:sp>
            <p:nvSpPr>
              <p:cNvPr id="49" name="iŝľïde">
                <a:extLst>
                  <a:ext uri="{FF2B5EF4-FFF2-40B4-BE49-F238E27FC236}">
                    <a16:creationId xmlns:a16="http://schemas.microsoft.com/office/drawing/2014/main" id="{C623BF6B-341C-40CE-BE83-DAB3CB276751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50" name="iṡḻídê">
                <a:extLst>
                  <a:ext uri="{FF2B5EF4-FFF2-40B4-BE49-F238E27FC236}">
                    <a16:creationId xmlns:a16="http://schemas.microsoft.com/office/drawing/2014/main" id="{C82D6738-89F9-45E6-B71B-8DBE15CAEA0E}"/>
                  </a:ext>
                </a:extLst>
              </p:cNvPr>
              <p:cNvSpPr/>
              <p:nvPr/>
            </p:nvSpPr>
            <p:spPr>
              <a:xfrm>
                <a:off x="386080" y="1123951"/>
                <a:ext cx="3414394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íşḻiḑé">
              <a:extLst>
                <a:ext uri="{FF2B5EF4-FFF2-40B4-BE49-F238E27FC236}">
                  <a16:creationId xmlns:a16="http://schemas.microsoft.com/office/drawing/2014/main" id="{74AC478E-CCF3-4298-9F9C-96C04EF1E8BD}"/>
                </a:ext>
              </a:extLst>
            </p:cNvPr>
            <p:cNvGrpSpPr/>
            <p:nvPr/>
          </p:nvGrpSpPr>
          <p:grpSpPr>
            <a:xfrm>
              <a:off x="292382" y="1190515"/>
              <a:ext cx="1584000" cy="864000"/>
              <a:chOff x="1147416" y="1889508"/>
              <a:chExt cx="2178742" cy="1282209"/>
            </a:xfrm>
          </p:grpSpPr>
          <p:sp>
            <p:nvSpPr>
              <p:cNvPr id="47" name="îṣḻïḑe">
                <a:extLst>
                  <a:ext uri="{FF2B5EF4-FFF2-40B4-BE49-F238E27FC236}">
                    <a16:creationId xmlns:a16="http://schemas.microsoft.com/office/drawing/2014/main" id="{7CFA3A28-8565-4451-9510-24AE8686F18A}"/>
                  </a:ext>
                </a:extLst>
              </p:cNvPr>
              <p:cNvSpPr/>
              <p:nvPr/>
            </p:nvSpPr>
            <p:spPr bwMode="auto">
              <a:xfrm>
                <a:off x="1882773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ïšlïḋe">
                <a:extLst>
                  <a:ext uri="{FF2B5EF4-FFF2-40B4-BE49-F238E27FC236}">
                    <a16:creationId xmlns:a16="http://schemas.microsoft.com/office/drawing/2014/main" id="{CC10FB2F-1CBF-4A29-B89B-364D697EC6FE}"/>
                  </a:ext>
                </a:extLst>
              </p:cNvPr>
              <p:cNvSpPr/>
              <p:nvPr/>
            </p:nvSpPr>
            <p:spPr>
              <a:xfrm flipH="1">
                <a:off x="1147416" y="2663886"/>
                <a:ext cx="217874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accent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总部</a:t>
                </a:r>
                <a:endParaRPr lang="en-US" altLang="zh-CN" sz="1600" b="1" dirty="0">
                  <a:solidFill>
                    <a:schemeClr val="accent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5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2149401" y="2473996"/>
            <a:ext cx="1841851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当前存量用户数量*返修率预测决定未来消耗趋势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49402" y="1259589"/>
            <a:ext cx="1841851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大货累计出货量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返修率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各物料消耗趋势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海外库存数据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4936" y="3288942"/>
            <a:ext cx="1982094" cy="1079946"/>
            <a:chOff x="24935" y="3010328"/>
            <a:chExt cx="2042983" cy="1079946"/>
          </a:xfrm>
        </p:grpSpPr>
        <p:grpSp>
          <p:nvGrpSpPr>
            <p:cNvPr id="9" name="íṩ1iďe">
              <a:extLst>
                <a:ext uri="{FF2B5EF4-FFF2-40B4-BE49-F238E27FC236}">
                  <a16:creationId xmlns:a16="http://schemas.microsoft.com/office/drawing/2014/main" id="{7B12C061-9464-4E5F-AC39-D460A48B7104}"/>
                </a:ext>
              </a:extLst>
            </p:cNvPr>
            <p:cNvGrpSpPr/>
            <p:nvPr/>
          </p:nvGrpSpPr>
          <p:grpSpPr>
            <a:xfrm>
              <a:off x="24935" y="3010328"/>
              <a:ext cx="2042983" cy="1079946"/>
              <a:chOff x="0" y="1123951"/>
              <a:chExt cx="3800477" cy="2514600"/>
            </a:xfrm>
          </p:grpSpPr>
          <p:sp>
            <p:nvSpPr>
              <p:cNvPr id="28" name="îṣľiďe">
                <a:extLst>
                  <a:ext uri="{FF2B5EF4-FFF2-40B4-BE49-F238E27FC236}">
                    <a16:creationId xmlns:a16="http://schemas.microsoft.com/office/drawing/2014/main" id="{C04DC58D-B783-4BB7-A4E6-2B93BD7D05A6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29" name="îṡḻíḋé">
                <a:extLst>
                  <a:ext uri="{FF2B5EF4-FFF2-40B4-BE49-F238E27FC236}">
                    <a16:creationId xmlns:a16="http://schemas.microsoft.com/office/drawing/2014/main" id="{78AA184F-38E3-4EC1-9751-DBF34AB9DBBA}"/>
                  </a:ext>
                </a:extLst>
              </p:cNvPr>
              <p:cNvSpPr/>
              <p:nvPr/>
            </p:nvSpPr>
            <p:spPr>
              <a:xfrm>
                <a:off x="421816" y="1123951"/>
                <a:ext cx="3378661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îṧlîḑe">
              <a:extLst>
                <a:ext uri="{FF2B5EF4-FFF2-40B4-BE49-F238E27FC236}">
                  <a16:creationId xmlns:a16="http://schemas.microsoft.com/office/drawing/2014/main" id="{A10D77E7-3AB6-40B8-95C7-8A5F93AD1290}"/>
                </a:ext>
              </a:extLst>
            </p:cNvPr>
            <p:cNvGrpSpPr/>
            <p:nvPr/>
          </p:nvGrpSpPr>
          <p:grpSpPr>
            <a:xfrm>
              <a:off x="292382" y="3118301"/>
              <a:ext cx="1584000" cy="864000"/>
              <a:chOff x="1147416" y="1889508"/>
              <a:chExt cx="2178742" cy="1282209"/>
            </a:xfrm>
          </p:grpSpPr>
          <p:sp>
            <p:nvSpPr>
              <p:cNvPr id="26" name="íṧlïḍê">
                <a:extLst>
                  <a:ext uri="{FF2B5EF4-FFF2-40B4-BE49-F238E27FC236}">
                    <a16:creationId xmlns:a16="http://schemas.microsoft.com/office/drawing/2014/main" id="{A3F1CAEF-B0D9-451B-B294-EB7EB8BDE872}"/>
                  </a:ext>
                </a:extLst>
              </p:cNvPr>
              <p:cNvSpPr/>
              <p:nvPr/>
            </p:nvSpPr>
            <p:spPr bwMode="auto">
              <a:xfrm>
                <a:off x="1882775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ïšḻidé">
                <a:extLst>
                  <a:ext uri="{FF2B5EF4-FFF2-40B4-BE49-F238E27FC236}">
                    <a16:creationId xmlns:a16="http://schemas.microsoft.com/office/drawing/2014/main" id="{B2276C48-0E0C-4A5E-8C71-9F104315E5F8}"/>
                  </a:ext>
                </a:extLst>
              </p:cNvPr>
              <p:cNvSpPr/>
              <p:nvPr/>
            </p:nvSpPr>
            <p:spPr>
              <a:xfrm flipH="1">
                <a:off x="1147416" y="2663886"/>
                <a:ext cx="217874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代理</a:t>
                </a:r>
                <a:r>
                  <a:rPr lang="en-US" altLang="zh-CN" sz="16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/</a:t>
                </a:r>
                <a:r>
                  <a:rPr lang="zh-CN" altLang="en-US" sz="1600" b="1" dirty="0">
                    <a:solidFill>
                      <a:schemeClr val="accent3">
                        <a:lumMod val="75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库管</a:t>
                </a:r>
                <a:endParaRPr lang="en-US" altLang="zh-CN" sz="1600" b="1" dirty="0">
                  <a:solidFill>
                    <a:schemeClr val="accent3">
                      <a:lumMod val="75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49402" y="2986569"/>
            <a:ext cx="180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D509F9E-9CCC-4B08-A75F-F704F92B1702}"/>
              </a:ext>
            </a:extLst>
          </p:cNvPr>
          <p:cNvCxnSpPr/>
          <p:nvPr/>
        </p:nvCxnSpPr>
        <p:spPr>
          <a:xfrm>
            <a:off x="4138987" y="2986569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D3008478-E478-4F7D-AFA0-924F8A43BE34}"/>
              </a:ext>
            </a:extLst>
          </p:cNvPr>
          <p:cNvCxnSpPr/>
          <p:nvPr/>
        </p:nvCxnSpPr>
        <p:spPr>
          <a:xfrm>
            <a:off x="6314235" y="2986569"/>
            <a:ext cx="2418286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52" name="燕尾形 51">
              <a:extLst>
                <a:ext uri="{FF2B5EF4-FFF2-40B4-BE49-F238E27FC236}">
                  <a16:creationId xmlns:a16="http://schemas.microsoft.com/office/drawing/2014/main" id="{FACC8357-3E01-4172-A297-743E1CB16D92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燕尾形 3">
              <a:extLst>
                <a:ext uri="{FF2B5EF4-FFF2-40B4-BE49-F238E27FC236}">
                  <a16:creationId xmlns:a16="http://schemas.microsoft.com/office/drawing/2014/main" id="{A50DD894-FF36-4124-A19B-816DD721AB6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zh-CN" altLang="en-US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成熟期备料策略</a:t>
            </a:r>
            <a:endParaRPr kumimoji="1" lang="en-US" altLang="zh-CN" b="1" dirty="0">
              <a:solidFill>
                <a:srgbClr val="046A38"/>
              </a:solidFill>
              <a:latin typeface="OPPOSans B" panose="00020600040101010101" pitchFamily="18" charset="-122"/>
              <a:ea typeface="OPPOSans B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71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138986" y="1259589"/>
            <a:ext cx="1980000" cy="132598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大货停产前：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lvl="1">
              <a:lnSpc>
                <a:spcPct val="150000"/>
              </a:lnSpc>
            </a:pPr>
            <a:r>
              <a:rPr lang="zh-CN" altLang="en-US" sz="1000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跟大货通用的物料可以随时备料不受</a:t>
            </a:r>
            <a:r>
              <a:rPr lang="en-US" altLang="zh-CN" sz="1000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MOQ</a:t>
            </a:r>
            <a:r>
              <a:rPr lang="zh-CN" altLang="en-US" sz="1000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限制</a:t>
            </a:r>
            <a:endParaRPr lang="en-US" altLang="zh-CN" sz="1000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大货停产后：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lvl="1">
              <a:lnSpc>
                <a:spcPct val="150000"/>
              </a:lnSpc>
            </a:pPr>
            <a:r>
              <a:rPr lang="en-US" altLang="zh-CN" sz="1000" b="1" dirty="0">
                <a:solidFill>
                  <a:srgbClr val="C00000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MOQ</a:t>
            </a:r>
            <a:r>
              <a:rPr lang="zh-CN" altLang="en-US" sz="1000" b="1" dirty="0">
                <a:solidFill>
                  <a:srgbClr val="C00000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限制</a:t>
            </a:r>
          </a:p>
        </p:txBody>
      </p:sp>
      <p:sp>
        <p:nvSpPr>
          <p:cNvPr id="72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6314235" y="2473996"/>
            <a:ext cx="2113434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异常因素考量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9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138987" y="3153866"/>
            <a:ext cx="1980000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翻新机、业务演示机、大客户翻新需求等非售后维修需求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营销活动</a:t>
            </a:r>
          </a:p>
        </p:txBody>
      </p:sp>
      <p:sp>
        <p:nvSpPr>
          <p:cNvPr id="80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4152435" y="4373743"/>
            <a:ext cx="1858401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非常规的售后维修需求提前跟总部沟通，避免缺料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4138987" y="4939656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021188" y="4941552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îşḻiḑê">
            <a:extLst>
              <a:ext uri="{FF2B5EF4-FFF2-40B4-BE49-F238E27FC236}">
                <a16:creationId xmlns:a16="http://schemas.microsoft.com/office/drawing/2014/main" id="{451DD113-5ED4-4921-AAB3-93ACFE24E406}"/>
              </a:ext>
            </a:extLst>
          </p:cNvPr>
          <p:cNvSpPr/>
          <p:nvPr/>
        </p:nvSpPr>
        <p:spPr>
          <a:xfrm flipH="1">
            <a:off x="6314235" y="1249909"/>
            <a:ext cx="2113434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品质不良率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翻新机、业务演示机、大客户翻新需求等非售后维修需求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id="{2C526272-9FAC-4F7B-98AF-53699D7A99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587" y="3465301"/>
            <a:ext cx="763001" cy="936028"/>
          </a:xfrm>
          <a:prstGeom prst="rect">
            <a:avLst/>
          </a:prstGeom>
        </p:spPr>
      </p:pic>
      <p:sp>
        <p:nvSpPr>
          <p:cNvPr id="39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12913" y="3153866"/>
            <a:ext cx="1940925" cy="1534044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物料消耗趋势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安全库存策略</a:t>
            </a:r>
            <a:endParaRPr lang="en-US" altLang="zh-CN" sz="12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35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000" dirty="0">
                <a:cs typeface="+mn-ea"/>
                <a:sym typeface="+mn-lt"/>
              </a:rPr>
              <a:t>与总部的物流、清关时效</a:t>
            </a:r>
            <a:endParaRPr lang="en-US" altLang="zh-CN" sz="1000" dirty="0">
              <a:cs typeface="+mn-ea"/>
              <a:sym typeface="+mn-lt"/>
            </a:endParaRPr>
          </a:p>
          <a:p>
            <a:pPr marL="35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000" dirty="0">
                <a:cs typeface="+mn-ea"/>
                <a:sym typeface="+mn-lt"/>
              </a:rPr>
              <a:t>本地物料时效</a:t>
            </a:r>
            <a:endParaRPr lang="en-US" altLang="zh-CN" sz="1000" dirty="0">
              <a:cs typeface="+mn-ea"/>
              <a:sym typeface="+mn-lt"/>
            </a:endParaRPr>
          </a:p>
          <a:p>
            <a:pPr marL="35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000" dirty="0">
                <a:cs typeface="+mn-ea"/>
                <a:sym typeface="+mn-lt"/>
              </a:rPr>
              <a:t>运输成本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348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ṧ1ídè">
            <a:extLst>
              <a:ext uri="{FF2B5EF4-FFF2-40B4-BE49-F238E27FC236}">
                <a16:creationId xmlns:a16="http://schemas.microsoft.com/office/drawing/2014/main" id="{711409A2-42BC-4B9A-BAF1-D45F6D79F8B3}"/>
              </a:ext>
            </a:extLst>
          </p:cNvPr>
          <p:cNvSpPr/>
          <p:nvPr/>
        </p:nvSpPr>
        <p:spPr>
          <a:xfrm flipH="1">
            <a:off x="6562836" y="3063838"/>
            <a:ext cx="1889226" cy="1445062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00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Advantage of agents compared to HQ lies in no MOQ limitation</a:t>
            </a:r>
          </a:p>
          <a:p>
            <a:pPr>
              <a:lnSpc>
                <a:spcPct val="150000"/>
              </a:lnSpc>
            </a:pPr>
            <a:r>
              <a:rPr lang="en-US" altLang="zh-CN" sz="1000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Monitor local safety stock is enough</a:t>
            </a:r>
          </a:p>
        </p:txBody>
      </p:sp>
      <p:sp>
        <p:nvSpPr>
          <p:cNvPr id="4" name="îşļîḋe">
            <a:extLst>
              <a:ext uri="{FF2B5EF4-FFF2-40B4-BE49-F238E27FC236}">
                <a16:creationId xmlns:a16="http://schemas.microsoft.com/office/drawing/2014/main" id="{34873BB6-73D9-4BEC-96F6-73BF8CF82CE9}"/>
              </a:ext>
            </a:extLst>
          </p:cNvPr>
          <p:cNvSpPr/>
          <p:nvPr/>
        </p:nvSpPr>
        <p:spPr>
          <a:xfrm>
            <a:off x="2149403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iṡļíḑe">
            <a:extLst>
              <a:ext uri="{FF2B5EF4-FFF2-40B4-BE49-F238E27FC236}">
                <a16:creationId xmlns:a16="http://schemas.microsoft.com/office/drawing/2014/main" id="{7351EF57-B785-4896-84E8-6301E4818D58}"/>
              </a:ext>
            </a:extLst>
          </p:cNvPr>
          <p:cNvSpPr/>
          <p:nvPr/>
        </p:nvSpPr>
        <p:spPr>
          <a:xfrm>
            <a:off x="4293527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iŝľïďê">
            <a:extLst>
              <a:ext uri="{FF2B5EF4-FFF2-40B4-BE49-F238E27FC236}">
                <a16:creationId xmlns:a16="http://schemas.microsoft.com/office/drawing/2014/main" id="{216A5C6C-11E9-4E96-B99B-9D7F2C432CD3}"/>
              </a:ext>
            </a:extLst>
          </p:cNvPr>
          <p:cNvSpPr/>
          <p:nvPr/>
        </p:nvSpPr>
        <p:spPr>
          <a:xfrm>
            <a:off x="6314235" y="835819"/>
            <a:ext cx="341046" cy="341046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4935" y="1221583"/>
            <a:ext cx="1982094" cy="1079946"/>
            <a:chOff x="24935" y="1082542"/>
            <a:chExt cx="2018048" cy="1079946"/>
          </a:xfrm>
        </p:grpSpPr>
        <p:grpSp>
          <p:nvGrpSpPr>
            <p:cNvPr id="30" name="i$1îḓê">
              <a:extLst>
                <a:ext uri="{FF2B5EF4-FFF2-40B4-BE49-F238E27FC236}">
                  <a16:creationId xmlns:a16="http://schemas.microsoft.com/office/drawing/2014/main" id="{2CF657B4-28B9-4D28-BD8C-0606F63338E4}"/>
                </a:ext>
              </a:extLst>
            </p:cNvPr>
            <p:cNvGrpSpPr/>
            <p:nvPr/>
          </p:nvGrpSpPr>
          <p:grpSpPr>
            <a:xfrm>
              <a:off x="24935" y="1082542"/>
              <a:ext cx="2018048" cy="1079946"/>
              <a:chOff x="0" y="1123951"/>
              <a:chExt cx="3800475" cy="2514600"/>
            </a:xfrm>
          </p:grpSpPr>
          <p:sp>
            <p:nvSpPr>
              <p:cNvPr id="49" name="iŝľïde">
                <a:extLst>
                  <a:ext uri="{FF2B5EF4-FFF2-40B4-BE49-F238E27FC236}">
                    <a16:creationId xmlns:a16="http://schemas.microsoft.com/office/drawing/2014/main" id="{C623BF6B-341C-40CE-BE83-DAB3CB276751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50" name="iṡḻídê">
                <a:extLst>
                  <a:ext uri="{FF2B5EF4-FFF2-40B4-BE49-F238E27FC236}">
                    <a16:creationId xmlns:a16="http://schemas.microsoft.com/office/drawing/2014/main" id="{C82D6738-89F9-45E6-B71B-8DBE15CAEA0E}"/>
                  </a:ext>
                </a:extLst>
              </p:cNvPr>
              <p:cNvSpPr/>
              <p:nvPr/>
            </p:nvSpPr>
            <p:spPr>
              <a:xfrm>
                <a:off x="386080" y="1123951"/>
                <a:ext cx="3414394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íşḻiḑé">
              <a:extLst>
                <a:ext uri="{FF2B5EF4-FFF2-40B4-BE49-F238E27FC236}">
                  <a16:creationId xmlns:a16="http://schemas.microsoft.com/office/drawing/2014/main" id="{74AC478E-CCF3-4298-9F9C-96C04EF1E8BD}"/>
                </a:ext>
              </a:extLst>
            </p:cNvPr>
            <p:cNvGrpSpPr/>
            <p:nvPr/>
          </p:nvGrpSpPr>
          <p:grpSpPr>
            <a:xfrm>
              <a:off x="292382" y="1190515"/>
              <a:ext cx="1584000" cy="864000"/>
              <a:chOff x="1147416" y="1889508"/>
              <a:chExt cx="2178742" cy="1282209"/>
            </a:xfrm>
          </p:grpSpPr>
          <p:sp>
            <p:nvSpPr>
              <p:cNvPr id="47" name="îṣḻïḑe">
                <a:extLst>
                  <a:ext uri="{FF2B5EF4-FFF2-40B4-BE49-F238E27FC236}">
                    <a16:creationId xmlns:a16="http://schemas.microsoft.com/office/drawing/2014/main" id="{7CFA3A28-8565-4451-9510-24AE8686F18A}"/>
                  </a:ext>
                </a:extLst>
              </p:cNvPr>
              <p:cNvSpPr/>
              <p:nvPr/>
            </p:nvSpPr>
            <p:spPr bwMode="auto">
              <a:xfrm>
                <a:off x="1882773" y="1889508"/>
                <a:ext cx="708026" cy="704084"/>
              </a:xfrm>
              <a:custGeom>
                <a:avLst/>
                <a:gdLst>
                  <a:gd name="connsiteX0" fmla="*/ 463604 w 528837"/>
                  <a:gd name="connsiteY0" fmla="*/ 361011 h 525894"/>
                  <a:gd name="connsiteX1" fmla="*/ 468167 w 528837"/>
                  <a:gd name="connsiteY1" fmla="*/ 363857 h 525894"/>
                  <a:gd name="connsiteX2" fmla="*/ 485277 w 528837"/>
                  <a:gd name="connsiteY2" fmla="*/ 399140 h 525894"/>
                  <a:gd name="connsiteX3" fmla="*/ 524061 w 528837"/>
                  <a:gd name="connsiteY3" fmla="*/ 404831 h 525894"/>
                  <a:gd name="connsiteX4" fmla="*/ 528624 w 528837"/>
                  <a:gd name="connsiteY4" fmla="*/ 408245 h 525894"/>
                  <a:gd name="connsiteX5" fmla="*/ 526913 w 528837"/>
                  <a:gd name="connsiteY5" fmla="*/ 413367 h 525894"/>
                  <a:gd name="connsiteX6" fmla="*/ 498966 w 528837"/>
                  <a:gd name="connsiteY6" fmla="*/ 440683 h 525894"/>
                  <a:gd name="connsiteX7" fmla="*/ 505810 w 528837"/>
                  <a:gd name="connsiteY7" fmla="*/ 479380 h 525894"/>
                  <a:gd name="connsiteX8" fmla="*/ 503528 w 528837"/>
                  <a:gd name="connsiteY8" fmla="*/ 484502 h 525894"/>
                  <a:gd name="connsiteX9" fmla="*/ 497825 w 528837"/>
                  <a:gd name="connsiteY9" fmla="*/ 485071 h 525894"/>
                  <a:gd name="connsiteX10" fmla="*/ 463604 w 528837"/>
                  <a:gd name="connsiteY10" fmla="*/ 466861 h 525894"/>
                  <a:gd name="connsiteX11" fmla="*/ 428813 w 528837"/>
                  <a:gd name="connsiteY11" fmla="*/ 485071 h 525894"/>
                  <a:gd name="connsiteX12" fmla="*/ 423109 w 528837"/>
                  <a:gd name="connsiteY12" fmla="*/ 484502 h 525894"/>
                  <a:gd name="connsiteX13" fmla="*/ 420828 w 528837"/>
                  <a:gd name="connsiteY13" fmla="*/ 479380 h 525894"/>
                  <a:gd name="connsiteX14" fmla="*/ 427672 w 528837"/>
                  <a:gd name="connsiteY14" fmla="*/ 440683 h 525894"/>
                  <a:gd name="connsiteX15" fmla="*/ 399725 w 528837"/>
                  <a:gd name="connsiteY15" fmla="*/ 413367 h 525894"/>
                  <a:gd name="connsiteX16" fmla="*/ 398014 w 528837"/>
                  <a:gd name="connsiteY16" fmla="*/ 408245 h 525894"/>
                  <a:gd name="connsiteX17" fmla="*/ 402576 w 528837"/>
                  <a:gd name="connsiteY17" fmla="*/ 404831 h 525894"/>
                  <a:gd name="connsiteX18" fmla="*/ 441360 w 528837"/>
                  <a:gd name="connsiteY18" fmla="*/ 399140 h 525894"/>
                  <a:gd name="connsiteX19" fmla="*/ 458471 w 528837"/>
                  <a:gd name="connsiteY19" fmla="*/ 363857 h 525894"/>
                  <a:gd name="connsiteX20" fmla="*/ 463604 w 528837"/>
                  <a:gd name="connsiteY20" fmla="*/ 361011 h 525894"/>
                  <a:gd name="connsiteX21" fmla="*/ 308013 w 528837"/>
                  <a:gd name="connsiteY21" fmla="*/ 361011 h 525894"/>
                  <a:gd name="connsiteX22" fmla="*/ 312576 w 528837"/>
                  <a:gd name="connsiteY22" fmla="*/ 363857 h 525894"/>
                  <a:gd name="connsiteX23" fmla="*/ 330260 w 528837"/>
                  <a:gd name="connsiteY23" fmla="*/ 399140 h 525894"/>
                  <a:gd name="connsiteX24" fmla="*/ 369051 w 528837"/>
                  <a:gd name="connsiteY24" fmla="*/ 404831 h 525894"/>
                  <a:gd name="connsiteX25" fmla="*/ 373044 w 528837"/>
                  <a:gd name="connsiteY25" fmla="*/ 408245 h 525894"/>
                  <a:gd name="connsiteX26" fmla="*/ 371903 w 528837"/>
                  <a:gd name="connsiteY26" fmla="*/ 413367 h 525894"/>
                  <a:gd name="connsiteX27" fmla="*/ 343951 w 528837"/>
                  <a:gd name="connsiteY27" fmla="*/ 440683 h 525894"/>
                  <a:gd name="connsiteX28" fmla="*/ 350226 w 528837"/>
                  <a:gd name="connsiteY28" fmla="*/ 479380 h 525894"/>
                  <a:gd name="connsiteX29" fmla="*/ 348515 w 528837"/>
                  <a:gd name="connsiteY29" fmla="*/ 484502 h 525894"/>
                  <a:gd name="connsiteX30" fmla="*/ 342810 w 528837"/>
                  <a:gd name="connsiteY30" fmla="*/ 485071 h 525894"/>
                  <a:gd name="connsiteX31" fmla="*/ 308013 w 528837"/>
                  <a:gd name="connsiteY31" fmla="*/ 466861 h 525894"/>
                  <a:gd name="connsiteX32" fmla="*/ 273215 w 528837"/>
                  <a:gd name="connsiteY32" fmla="*/ 485071 h 525894"/>
                  <a:gd name="connsiteX33" fmla="*/ 267511 w 528837"/>
                  <a:gd name="connsiteY33" fmla="*/ 484502 h 525894"/>
                  <a:gd name="connsiteX34" fmla="*/ 265800 w 528837"/>
                  <a:gd name="connsiteY34" fmla="*/ 479380 h 525894"/>
                  <a:gd name="connsiteX35" fmla="*/ 272075 w 528837"/>
                  <a:gd name="connsiteY35" fmla="*/ 440683 h 525894"/>
                  <a:gd name="connsiteX36" fmla="*/ 244123 w 528837"/>
                  <a:gd name="connsiteY36" fmla="*/ 413367 h 525894"/>
                  <a:gd name="connsiteX37" fmla="*/ 242982 w 528837"/>
                  <a:gd name="connsiteY37" fmla="*/ 408245 h 525894"/>
                  <a:gd name="connsiteX38" fmla="*/ 246975 w 528837"/>
                  <a:gd name="connsiteY38" fmla="*/ 404831 h 525894"/>
                  <a:gd name="connsiteX39" fmla="*/ 285765 w 528837"/>
                  <a:gd name="connsiteY39" fmla="*/ 399140 h 525894"/>
                  <a:gd name="connsiteX40" fmla="*/ 303449 w 528837"/>
                  <a:gd name="connsiteY40" fmla="*/ 363857 h 525894"/>
                  <a:gd name="connsiteX41" fmla="*/ 308013 w 528837"/>
                  <a:gd name="connsiteY41" fmla="*/ 361011 h 525894"/>
                  <a:gd name="connsiteX42" fmla="*/ 173924 w 528837"/>
                  <a:gd name="connsiteY42" fmla="*/ 261878 h 525894"/>
                  <a:gd name="connsiteX43" fmla="*/ 155106 w 528837"/>
                  <a:gd name="connsiteY43" fmla="*/ 322190 h 525894"/>
                  <a:gd name="connsiteX44" fmla="*/ 154536 w 528837"/>
                  <a:gd name="connsiteY44" fmla="*/ 326742 h 525894"/>
                  <a:gd name="connsiteX45" fmla="*/ 174494 w 528837"/>
                  <a:gd name="connsiteY45" fmla="*/ 410950 h 525894"/>
                  <a:gd name="connsiteX46" fmla="*/ 174494 w 528837"/>
                  <a:gd name="connsiteY46" fmla="*/ 410381 h 525894"/>
                  <a:gd name="connsiteX47" fmla="*/ 192742 w 528837"/>
                  <a:gd name="connsiteY47" fmla="*/ 326742 h 525894"/>
                  <a:gd name="connsiteX48" fmla="*/ 192742 w 528837"/>
                  <a:gd name="connsiteY48" fmla="*/ 322190 h 525894"/>
                  <a:gd name="connsiteX49" fmla="*/ 175065 w 528837"/>
                  <a:gd name="connsiteY49" fmla="*/ 263016 h 525894"/>
                  <a:gd name="connsiteX50" fmla="*/ 200155 w 528837"/>
                  <a:gd name="connsiteY50" fmla="*/ 297155 h 525894"/>
                  <a:gd name="connsiteX51" fmla="*/ 222965 w 528837"/>
                  <a:gd name="connsiteY51" fmla="*/ 265292 h 525894"/>
                  <a:gd name="connsiteX52" fmla="*/ 232089 w 528837"/>
                  <a:gd name="connsiteY52" fmla="*/ 261878 h 525894"/>
                  <a:gd name="connsiteX53" fmla="*/ 301658 w 528837"/>
                  <a:gd name="connsiteY53" fmla="*/ 305689 h 525894"/>
                  <a:gd name="connsiteX54" fmla="*/ 331881 w 528837"/>
                  <a:gd name="connsiteY54" fmla="*/ 370553 h 525894"/>
                  <a:gd name="connsiteX55" fmla="*/ 321047 w 528837"/>
                  <a:gd name="connsiteY55" fmla="*/ 348932 h 525894"/>
                  <a:gd name="connsiteX56" fmla="*/ 308501 w 528837"/>
                  <a:gd name="connsiteY56" fmla="*/ 341535 h 525894"/>
                  <a:gd name="connsiteX57" fmla="*/ 295956 w 528837"/>
                  <a:gd name="connsiteY57" fmla="*/ 348932 h 525894"/>
                  <a:gd name="connsiteX58" fmla="*/ 277138 w 528837"/>
                  <a:gd name="connsiteY58" fmla="*/ 387053 h 525894"/>
                  <a:gd name="connsiteX59" fmla="*/ 234940 w 528837"/>
                  <a:gd name="connsiteY59" fmla="*/ 393312 h 525894"/>
                  <a:gd name="connsiteX60" fmla="*/ 223535 w 528837"/>
                  <a:gd name="connsiteY60" fmla="*/ 402984 h 525894"/>
                  <a:gd name="connsiteX61" fmla="*/ 227527 w 528837"/>
                  <a:gd name="connsiteY61" fmla="*/ 416640 h 525894"/>
                  <a:gd name="connsiteX62" fmla="*/ 257750 w 528837"/>
                  <a:gd name="connsiteY62" fmla="*/ 446796 h 525894"/>
                  <a:gd name="connsiteX63" fmla="*/ 250907 w 528837"/>
                  <a:gd name="connsiteY63" fmla="*/ 488331 h 525894"/>
                  <a:gd name="connsiteX64" fmla="*/ 256039 w 528837"/>
                  <a:gd name="connsiteY64" fmla="*/ 501986 h 525894"/>
                  <a:gd name="connsiteX65" fmla="*/ 264593 w 528837"/>
                  <a:gd name="connsiteY65" fmla="*/ 504831 h 525894"/>
                  <a:gd name="connsiteX66" fmla="*/ 270865 w 528837"/>
                  <a:gd name="connsiteY66" fmla="*/ 503124 h 525894"/>
                  <a:gd name="connsiteX67" fmla="*/ 308501 w 528837"/>
                  <a:gd name="connsiteY67" fmla="*/ 483210 h 525894"/>
                  <a:gd name="connsiteX68" fmla="*/ 346137 w 528837"/>
                  <a:gd name="connsiteY68" fmla="*/ 503124 h 525894"/>
                  <a:gd name="connsiteX69" fmla="*/ 352410 w 528837"/>
                  <a:gd name="connsiteY69" fmla="*/ 504831 h 525894"/>
                  <a:gd name="connsiteX70" fmla="*/ 355261 w 528837"/>
                  <a:gd name="connsiteY70" fmla="*/ 504262 h 525894"/>
                  <a:gd name="connsiteX71" fmla="*/ 317055 w 528837"/>
                  <a:gd name="connsiteY71" fmla="*/ 525883 h 525894"/>
                  <a:gd name="connsiteX72" fmla="*/ 37636 w 528837"/>
                  <a:gd name="connsiteY72" fmla="*/ 525883 h 525894"/>
                  <a:gd name="connsiteX73" fmla="*/ 1141 w 528837"/>
                  <a:gd name="connsiteY73" fmla="*/ 495159 h 525894"/>
                  <a:gd name="connsiteX74" fmla="*/ 0 w 528837"/>
                  <a:gd name="connsiteY74" fmla="*/ 495159 h 525894"/>
                  <a:gd name="connsiteX75" fmla="*/ 42198 w 528837"/>
                  <a:gd name="connsiteY75" fmla="*/ 328448 h 525894"/>
                  <a:gd name="connsiteX76" fmla="*/ 42768 w 528837"/>
                  <a:gd name="connsiteY76" fmla="*/ 329017 h 525894"/>
                  <a:gd name="connsiteX77" fmla="*/ 50182 w 528837"/>
                  <a:gd name="connsiteY77" fmla="*/ 313086 h 525894"/>
                  <a:gd name="connsiteX78" fmla="*/ 49611 w 528837"/>
                  <a:gd name="connsiteY78" fmla="*/ 313086 h 525894"/>
                  <a:gd name="connsiteX79" fmla="*/ 53033 w 528837"/>
                  <a:gd name="connsiteY79" fmla="*/ 306827 h 525894"/>
                  <a:gd name="connsiteX80" fmla="*/ 54173 w 528837"/>
                  <a:gd name="connsiteY80" fmla="*/ 305689 h 525894"/>
                  <a:gd name="connsiteX81" fmla="*/ 55884 w 528837"/>
                  <a:gd name="connsiteY81" fmla="*/ 303414 h 525894"/>
                  <a:gd name="connsiteX82" fmla="*/ 115189 w 528837"/>
                  <a:gd name="connsiteY82" fmla="*/ 264154 h 525894"/>
                  <a:gd name="connsiteX83" fmla="*/ 124883 w 528837"/>
                  <a:gd name="connsiteY83" fmla="*/ 267568 h 525894"/>
                  <a:gd name="connsiteX84" fmla="*/ 147693 w 528837"/>
                  <a:gd name="connsiteY84" fmla="*/ 298293 h 525894"/>
                  <a:gd name="connsiteX85" fmla="*/ 173924 w 528837"/>
                  <a:gd name="connsiteY85" fmla="*/ 261878 h 525894"/>
                  <a:gd name="connsiteX86" fmla="*/ 381420 w 528837"/>
                  <a:gd name="connsiteY86" fmla="*/ 227618 h 525894"/>
                  <a:gd name="connsiteX87" fmla="*/ 385983 w 528837"/>
                  <a:gd name="connsiteY87" fmla="*/ 231032 h 525894"/>
                  <a:gd name="connsiteX88" fmla="*/ 403667 w 528837"/>
                  <a:gd name="connsiteY88" fmla="*/ 265740 h 525894"/>
                  <a:gd name="connsiteX89" fmla="*/ 442458 w 528837"/>
                  <a:gd name="connsiteY89" fmla="*/ 271430 h 525894"/>
                  <a:gd name="connsiteX90" fmla="*/ 446451 w 528837"/>
                  <a:gd name="connsiteY90" fmla="*/ 274844 h 525894"/>
                  <a:gd name="connsiteX91" fmla="*/ 445310 w 528837"/>
                  <a:gd name="connsiteY91" fmla="*/ 280534 h 525894"/>
                  <a:gd name="connsiteX92" fmla="*/ 417358 w 528837"/>
                  <a:gd name="connsiteY92" fmla="*/ 307845 h 525894"/>
                  <a:gd name="connsiteX93" fmla="*/ 423633 w 528837"/>
                  <a:gd name="connsiteY93" fmla="*/ 345966 h 525894"/>
                  <a:gd name="connsiteX94" fmla="*/ 421922 w 528837"/>
                  <a:gd name="connsiteY94" fmla="*/ 351087 h 525894"/>
                  <a:gd name="connsiteX95" fmla="*/ 416217 w 528837"/>
                  <a:gd name="connsiteY95" fmla="*/ 351656 h 525894"/>
                  <a:gd name="connsiteX96" fmla="*/ 381420 w 528837"/>
                  <a:gd name="connsiteY96" fmla="*/ 333449 h 525894"/>
                  <a:gd name="connsiteX97" fmla="*/ 346622 w 528837"/>
                  <a:gd name="connsiteY97" fmla="*/ 351656 h 525894"/>
                  <a:gd name="connsiteX98" fmla="*/ 341488 w 528837"/>
                  <a:gd name="connsiteY98" fmla="*/ 351087 h 525894"/>
                  <a:gd name="connsiteX99" fmla="*/ 339207 w 528837"/>
                  <a:gd name="connsiteY99" fmla="*/ 345966 h 525894"/>
                  <a:gd name="connsiteX100" fmla="*/ 345482 w 528837"/>
                  <a:gd name="connsiteY100" fmla="*/ 307845 h 525894"/>
                  <a:gd name="connsiteX101" fmla="*/ 317530 w 528837"/>
                  <a:gd name="connsiteY101" fmla="*/ 280534 h 525894"/>
                  <a:gd name="connsiteX102" fmla="*/ 316389 w 528837"/>
                  <a:gd name="connsiteY102" fmla="*/ 274844 h 525894"/>
                  <a:gd name="connsiteX103" fmla="*/ 320382 w 528837"/>
                  <a:gd name="connsiteY103" fmla="*/ 271430 h 525894"/>
                  <a:gd name="connsiteX104" fmla="*/ 359172 w 528837"/>
                  <a:gd name="connsiteY104" fmla="*/ 265740 h 525894"/>
                  <a:gd name="connsiteX105" fmla="*/ 376856 w 528837"/>
                  <a:gd name="connsiteY105" fmla="*/ 230463 h 525894"/>
                  <a:gd name="connsiteX106" fmla="*/ 381420 w 528837"/>
                  <a:gd name="connsiteY106" fmla="*/ 227618 h 525894"/>
                  <a:gd name="connsiteX107" fmla="*/ 173112 w 528837"/>
                  <a:gd name="connsiteY107" fmla="*/ 0 h 525894"/>
                  <a:gd name="connsiteX108" fmla="*/ 295550 w 528837"/>
                  <a:gd name="connsiteY108" fmla="*/ 121753 h 525894"/>
                  <a:gd name="connsiteX109" fmla="*/ 173112 w 528837"/>
                  <a:gd name="connsiteY109" fmla="*/ 243506 h 525894"/>
                  <a:gd name="connsiteX110" fmla="*/ 50674 w 528837"/>
                  <a:gd name="connsiteY110" fmla="*/ 121753 h 525894"/>
                  <a:gd name="connsiteX111" fmla="*/ 173112 w 528837"/>
                  <a:gd name="connsiteY111" fmla="*/ 0 h 52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528837" h="525894">
                    <a:moveTo>
                      <a:pt x="463604" y="361011"/>
                    </a:moveTo>
                    <a:cubicBezTo>
                      <a:pt x="465315" y="361011"/>
                      <a:pt x="467026" y="362149"/>
                      <a:pt x="468167" y="363857"/>
                    </a:cubicBezTo>
                    <a:cubicBezTo>
                      <a:pt x="485277" y="399140"/>
                      <a:pt x="485277" y="399140"/>
                      <a:pt x="485277" y="399140"/>
                    </a:cubicBezTo>
                    <a:cubicBezTo>
                      <a:pt x="524061" y="404831"/>
                      <a:pt x="524061" y="404831"/>
                      <a:pt x="524061" y="404831"/>
                    </a:cubicBezTo>
                    <a:cubicBezTo>
                      <a:pt x="526342" y="404831"/>
                      <a:pt x="528054" y="405969"/>
                      <a:pt x="528624" y="408245"/>
                    </a:cubicBezTo>
                    <a:cubicBezTo>
                      <a:pt x="529194" y="409952"/>
                      <a:pt x="528624" y="412229"/>
                      <a:pt x="526913" y="413367"/>
                    </a:cubicBezTo>
                    <a:cubicBezTo>
                      <a:pt x="498966" y="440683"/>
                      <a:pt x="498966" y="440683"/>
                      <a:pt x="498966" y="440683"/>
                    </a:cubicBezTo>
                    <a:cubicBezTo>
                      <a:pt x="505810" y="479380"/>
                      <a:pt x="505810" y="479380"/>
                      <a:pt x="505810" y="479380"/>
                    </a:cubicBezTo>
                    <a:cubicBezTo>
                      <a:pt x="505810" y="481088"/>
                      <a:pt x="505240" y="483364"/>
                      <a:pt x="503528" y="484502"/>
                    </a:cubicBezTo>
                    <a:cubicBezTo>
                      <a:pt x="501817" y="485640"/>
                      <a:pt x="500106" y="485640"/>
                      <a:pt x="497825" y="485071"/>
                    </a:cubicBezTo>
                    <a:cubicBezTo>
                      <a:pt x="463604" y="466861"/>
                      <a:pt x="463604" y="466861"/>
                      <a:pt x="463604" y="466861"/>
                    </a:cubicBezTo>
                    <a:cubicBezTo>
                      <a:pt x="428813" y="485071"/>
                      <a:pt x="428813" y="485071"/>
                      <a:pt x="428813" y="485071"/>
                    </a:cubicBezTo>
                    <a:cubicBezTo>
                      <a:pt x="427101" y="485640"/>
                      <a:pt x="424820" y="485640"/>
                      <a:pt x="423109" y="484502"/>
                    </a:cubicBezTo>
                    <a:cubicBezTo>
                      <a:pt x="421398" y="483364"/>
                      <a:pt x="420828" y="481088"/>
                      <a:pt x="420828" y="479380"/>
                    </a:cubicBezTo>
                    <a:cubicBezTo>
                      <a:pt x="427672" y="440683"/>
                      <a:pt x="427672" y="440683"/>
                      <a:pt x="427672" y="440683"/>
                    </a:cubicBezTo>
                    <a:cubicBezTo>
                      <a:pt x="399725" y="413367"/>
                      <a:pt x="399725" y="413367"/>
                      <a:pt x="399725" y="413367"/>
                    </a:cubicBezTo>
                    <a:cubicBezTo>
                      <a:pt x="398014" y="412229"/>
                      <a:pt x="397443" y="409952"/>
                      <a:pt x="398014" y="408245"/>
                    </a:cubicBezTo>
                    <a:cubicBezTo>
                      <a:pt x="398584" y="405969"/>
                      <a:pt x="400295" y="404831"/>
                      <a:pt x="402576" y="404831"/>
                    </a:cubicBezTo>
                    <a:cubicBezTo>
                      <a:pt x="441360" y="399140"/>
                      <a:pt x="441360" y="399140"/>
                      <a:pt x="441360" y="399140"/>
                    </a:cubicBezTo>
                    <a:cubicBezTo>
                      <a:pt x="458471" y="363857"/>
                      <a:pt x="458471" y="363857"/>
                      <a:pt x="458471" y="363857"/>
                    </a:cubicBezTo>
                    <a:cubicBezTo>
                      <a:pt x="459611" y="362149"/>
                      <a:pt x="461323" y="361011"/>
                      <a:pt x="463604" y="361011"/>
                    </a:cubicBezTo>
                    <a:close/>
                    <a:moveTo>
                      <a:pt x="308013" y="361011"/>
                    </a:moveTo>
                    <a:cubicBezTo>
                      <a:pt x="310295" y="361011"/>
                      <a:pt x="312006" y="362149"/>
                      <a:pt x="312576" y="363857"/>
                    </a:cubicBezTo>
                    <a:cubicBezTo>
                      <a:pt x="330260" y="399140"/>
                      <a:pt x="330260" y="399140"/>
                      <a:pt x="330260" y="399140"/>
                    </a:cubicBezTo>
                    <a:cubicBezTo>
                      <a:pt x="369051" y="404831"/>
                      <a:pt x="369051" y="404831"/>
                      <a:pt x="369051" y="404831"/>
                    </a:cubicBezTo>
                    <a:cubicBezTo>
                      <a:pt x="370762" y="404831"/>
                      <a:pt x="372473" y="406538"/>
                      <a:pt x="373044" y="408245"/>
                    </a:cubicBezTo>
                    <a:cubicBezTo>
                      <a:pt x="373614" y="409952"/>
                      <a:pt x="373044" y="412229"/>
                      <a:pt x="371903" y="413367"/>
                    </a:cubicBezTo>
                    <a:cubicBezTo>
                      <a:pt x="343951" y="440683"/>
                      <a:pt x="343951" y="440683"/>
                      <a:pt x="343951" y="440683"/>
                    </a:cubicBezTo>
                    <a:cubicBezTo>
                      <a:pt x="350226" y="479380"/>
                      <a:pt x="350226" y="479380"/>
                      <a:pt x="350226" y="479380"/>
                    </a:cubicBezTo>
                    <a:cubicBezTo>
                      <a:pt x="350796" y="481088"/>
                      <a:pt x="349655" y="483364"/>
                      <a:pt x="348515" y="484502"/>
                    </a:cubicBezTo>
                    <a:cubicBezTo>
                      <a:pt x="346803" y="485640"/>
                      <a:pt x="344521" y="485640"/>
                      <a:pt x="342810" y="485071"/>
                    </a:cubicBezTo>
                    <a:cubicBezTo>
                      <a:pt x="308013" y="466861"/>
                      <a:pt x="308013" y="466861"/>
                      <a:pt x="308013" y="466861"/>
                    </a:cubicBezTo>
                    <a:cubicBezTo>
                      <a:pt x="273215" y="485071"/>
                      <a:pt x="273215" y="485071"/>
                      <a:pt x="273215" y="485071"/>
                    </a:cubicBezTo>
                    <a:cubicBezTo>
                      <a:pt x="271504" y="485640"/>
                      <a:pt x="269222" y="485640"/>
                      <a:pt x="267511" y="484502"/>
                    </a:cubicBezTo>
                    <a:cubicBezTo>
                      <a:pt x="266370" y="483364"/>
                      <a:pt x="265229" y="481657"/>
                      <a:pt x="265800" y="479380"/>
                    </a:cubicBezTo>
                    <a:cubicBezTo>
                      <a:pt x="272075" y="440683"/>
                      <a:pt x="272075" y="440683"/>
                      <a:pt x="272075" y="440683"/>
                    </a:cubicBezTo>
                    <a:cubicBezTo>
                      <a:pt x="244123" y="413367"/>
                      <a:pt x="244123" y="413367"/>
                      <a:pt x="244123" y="413367"/>
                    </a:cubicBezTo>
                    <a:cubicBezTo>
                      <a:pt x="242982" y="412229"/>
                      <a:pt x="242411" y="409952"/>
                      <a:pt x="242982" y="408245"/>
                    </a:cubicBezTo>
                    <a:cubicBezTo>
                      <a:pt x="243552" y="406538"/>
                      <a:pt x="245263" y="404831"/>
                      <a:pt x="246975" y="404831"/>
                    </a:cubicBezTo>
                    <a:cubicBezTo>
                      <a:pt x="285765" y="399140"/>
                      <a:pt x="285765" y="399140"/>
                      <a:pt x="285765" y="399140"/>
                    </a:cubicBezTo>
                    <a:cubicBezTo>
                      <a:pt x="303449" y="363857"/>
                      <a:pt x="303449" y="363857"/>
                      <a:pt x="303449" y="363857"/>
                    </a:cubicBezTo>
                    <a:cubicBezTo>
                      <a:pt x="304020" y="362149"/>
                      <a:pt x="306301" y="361011"/>
                      <a:pt x="308013" y="361011"/>
                    </a:cubicBezTo>
                    <a:close/>
                    <a:moveTo>
                      <a:pt x="173924" y="261878"/>
                    </a:moveTo>
                    <a:cubicBezTo>
                      <a:pt x="173924" y="261878"/>
                      <a:pt x="173924" y="261878"/>
                      <a:pt x="155106" y="322190"/>
                    </a:cubicBezTo>
                    <a:cubicBezTo>
                      <a:pt x="154536" y="323328"/>
                      <a:pt x="154536" y="325035"/>
                      <a:pt x="154536" y="326742"/>
                    </a:cubicBezTo>
                    <a:cubicBezTo>
                      <a:pt x="154536" y="326742"/>
                      <a:pt x="154536" y="326742"/>
                      <a:pt x="174494" y="410950"/>
                    </a:cubicBezTo>
                    <a:lnTo>
                      <a:pt x="174494" y="410381"/>
                    </a:lnTo>
                    <a:cubicBezTo>
                      <a:pt x="174494" y="410381"/>
                      <a:pt x="174494" y="410381"/>
                      <a:pt x="192742" y="326742"/>
                    </a:cubicBezTo>
                    <a:cubicBezTo>
                      <a:pt x="192742" y="325035"/>
                      <a:pt x="192742" y="323897"/>
                      <a:pt x="192742" y="322190"/>
                    </a:cubicBezTo>
                    <a:cubicBezTo>
                      <a:pt x="192742" y="322190"/>
                      <a:pt x="192742" y="322190"/>
                      <a:pt x="175065" y="263016"/>
                    </a:cubicBezTo>
                    <a:cubicBezTo>
                      <a:pt x="175065" y="263016"/>
                      <a:pt x="175065" y="263016"/>
                      <a:pt x="200155" y="297155"/>
                    </a:cubicBezTo>
                    <a:cubicBezTo>
                      <a:pt x="200155" y="297155"/>
                      <a:pt x="200155" y="297155"/>
                      <a:pt x="222965" y="265292"/>
                    </a:cubicBezTo>
                    <a:cubicBezTo>
                      <a:pt x="225246" y="262447"/>
                      <a:pt x="228667" y="261309"/>
                      <a:pt x="232089" y="261878"/>
                    </a:cubicBezTo>
                    <a:cubicBezTo>
                      <a:pt x="254899" y="265292"/>
                      <a:pt x="283981" y="276103"/>
                      <a:pt x="301658" y="305689"/>
                    </a:cubicBezTo>
                    <a:cubicBezTo>
                      <a:pt x="313634" y="320483"/>
                      <a:pt x="323328" y="344949"/>
                      <a:pt x="331881" y="370553"/>
                    </a:cubicBezTo>
                    <a:cubicBezTo>
                      <a:pt x="331881" y="370553"/>
                      <a:pt x="331881" y="370553"/>
                      <a:pt x="321047" y="348932"/>
                    </a:cubicBezTo>
                    <a:cubicBezTo>
                      <a:pt x="318766" y="344380"/>
                      <a:pt x="313634" y="341535"/>
                      <a:pt x="308501" y="341535"/>
                    </a:cubicBezTo>
                    <a:cubicBezTo>
                      <a:pt x="303369" y="341535"/>
                      <a:pt x="298237" y="344380"/>
                      <a:pt x="295956" y="348932"/>
                    </a:cubicBezTo>
                    <a:cubicBezTo>
                      <a:pt x="295956" y="348932"/>
                      <a:pt x="295956" y="348932"/>
                      <a:pt x="277138" y="387053"/>
                    </a:cubicBezTo>
                    <a:cubicBezTo>
                      <a:pt x="277138" y="387053"/>
                      <a:pt x="277138" y="387053"/>
                      <a:pt x="234940" y="393312"/>
                    </a:cubicBezTo>
                    <a:cubicBezTo>
                      <a:pt x="229808" y="393881"/>
                      <a:pt x="225246" y="397864"/>
                      <a:pt x="223535" y="402984"/>
                    </a:cubicBezTo>
                    <a:cubicBezTo>
                      <a:pt x="222395" y="407536"/>
                      <a:pt x="223535" y="413226"/>
                      <a:pt x="227527" y="416640"/>
                    </a:cubicBezTo>
                    <a:cubicBezTo>
                      <a:pt x="227527" y="416640"/>
                      <a:pt x="227527" y="416640"/>
                      <a:pt x="257750" y="446796"/>
                    </a:cubicBezTo>
                    <a:cubicBezTo>
                      <a:pt x="257750" y="446796"/>
                      <a:pt x="257750" y="446796"/>
                      <a:pt x="250907" y="488331"/>
                    </a:cubicBezTo>
                    <a:cubicBezTo>
                      <a:pt x="249766" y="493452"/>
                      <a:pt x="252047" y="499141"/>
                      <a:pt x="256039" y="501986"/>
                    </a:cubicBezTo>
                    <a:cubicBezTo>
                      <a:pt x="258320" y="503693"/>
                      <a:pt x="261171" y="504831"/>
                      <a:pt x="264593" y="504831"/>
                    </a:cubicBezTo>
                    <a:cubicBezTo>
                      <a:pt x="266874" y="504831"/>
                      <a:pt x="268584" y="504262"/>
                      <a:pt x="270865" y="503124"/>
                    </a:cubicBezTo>
                    <a:cubicBezTo>
                      <a:pt x="270865" y="503124"/>
                      <a:pt x="270865" y="503124"/>
                      <a:pt x="308501" y="483210"/>
                    </a:cubicBezTo>
                    <a:cubicBezTo>
                      <a:pt x="308501" y="483210"/>
                      <a:pt x="308501" y="483210"/>
                      <a:pt x="346137" y="503124"/>
                    </a:cubicBezTo>
                    <a:cubicBezTo>
                      <a:pt x="348418" y="504262"/>
                      <a:pt x="350129" y="504831"/>
                      <a:pt x="352410" y="504831"/>
                    </a:cubicBezTo>
                    <a:cubicBezTo>
                      <a:pt x="353551" y="504831"/>
                      <a:pt x="354691" y="504831"/>
                      <a:pt x="355261" y="504262"/>
                    </a:cubicBezTo>
                    <a:cubicBezTo>
                      <a:pt x="346137" y="526452"/>
                      <a:pt x="317055" y="525883"/>
                      <a:pt x="317055" y="525883"/>
                    </a:cubicBezTo>
                    <a:cubicBezTo>
                      <a:pt x="317055" y="525883"/>
                      <a:pt x="317055" y="525883"/>
                      <a:pt x="37636" y="525883"/>
                    </a:cubicBezTo>
                    <a:cubicBezTo>
                      <a:pt x="5132" y="526452"/>
                      <a:pt x="1141" y="505400"/>
                      <a:pt x="1141" y="495159"/>
                    </a:cubicBezTo>
                    <a:cubicBezTo>
                      <a:pt x="1141" y="495159"/>
                      <a:pt x="1141" y="495159"/>
                      <a:pt x="0" y="495159"/>
                    </a:cubicBezTo>
                    <a:cubicBezTo>
                      <a:pt x="0" y="485486"/>
                      <a:pt x="19959" y="380794"/>
                      <a:pt x="42198" y="328448"/>
                    </a:cubicBezTo>
                    <a:cubicBezTo>
                      <a:pt x="42198" y="328448"/>
                      <a:pt x="42768" y="328448"/>
                      <a:pt x="42768" y="329017"/>
                    </a:cubicBezTo>
                    <a:cubicBezTo>
                      <a:pt x="45049" y="323328"/>
                      <a:pt x="47901" y="317638"/>
                      <a:pt x="50182" y="313086"/>
                    </a:cubicBezTo>
                    <a:cubicBezTo>
                      <a:pt x="50182" y="313086"/>
                      <a:pt x="49611" y="313086"/>
                      <a:pt x="49611" y="313086"/>
                    </a:cubicBezTo>
                    <a:cubicBezTo>
                      <a:pt x="50752" y="310810"/>
                      <a:pt x="51892" y="309103"/>
                      <a:pt x="53033" y="306827"/>
                    </a:cubicBezTo>
                    <a:cubicBezTo>
                      <a:pt x="53603" y="306827"/>
                      <a:pt x="54173" y="306258"/>
                      <a:pt x="54173" y="305689"/>
                    </a:cubicBezTo>
                    <a:cubicBezTo>
                      <a:pt x="54744" y="305120"/>
                      <a:pt x="55314" y="304551"/>
                      <a:pt x="55884" y="303414"/>
                    </a:cubicBezTo>
                    <a:cubicBezTo>
                      <a:pt x="72991" y="279516"/>
                      <a:pt x="96941" y="268706"/>
                      <a:pt x="115189" y="264154"/>
                    </a:cubicBezTo>
                    <a:cubicBezTo>
                      <a:pt x="118611" y="263016"/>
                      <a:pt x="122602" y="264723"/>
                      <a:pt x="124883" y="267568"/>
                    </a:cubicBezTo>
                    <a:cubicBezTo>
                      <a:pt x="124883" y="267568"/>
                      <a:pt x="124883" y="267568"/>
                      <a:pt x="147693" y="298293"/>
                    </a:cubicBezTo>
                    <a:cubicBezTo>
                      <a:pt x="147693" y="298293"/>
                      <a:pt x="147693" y="298293"/>
                      <a:pt x="173924" y="261878"/>
                    </a:cubicBezTo>
                    <a:close/>
                    <a:moveTo>
                      <a:pt x="381420" y="227618"/>
                    </a:moveTo>
                    <a:cubicBezTo>
                      <a:pt x="383702" y="227618"/>
                      <a:pt x="385413" y="228756"/>
                      <a:pt x="385983" y="231032"/>
                    </a:cubicBezTo>
                    <a:cubicBezTo>
                      <a:pt x="403667" y="265740"/>
                      <a:pt x="403667" y="265740"/>
                      <a:pt x="403667" y="265740"/>
                    </a:cubicBezTo>
                    <a:cubicBezTo>
                      <a:pt x="442458" y="271430"/>
                      <a:pt x="442458" y="271430"/>
                      <a:pt x="442458" y="271430"/>
                    </a:cubicBezTo>
                    <a:cubicBezTo>
                      <a:pt x="444169" y="271430"/>
                      <a:pt x="445880" y="273137"/>
                      <a:pt x="446451" y="274844"/>
                    </a:cubicBezTo>
                    <a:cubicBezTo>
                      <a:pt x="447021" y="277120"/>
                      <a:pt x="446451" y="278827"/>
                      <a:pt x="445310" y="280534"/>
                    </a:cubicBezTo>
                    <a:cubicBezTo>
                      <a:pt x="417358" y="307845"/>
                      <a:pt x="417358" y="307845"/>
                      <a:pt x="417358" y="307845"/>
                    </a:cubicBezTo>
                    <a:cubicBezTo>
                      <a:pt x="423633" y="345966"/>
                      <a:pt x="423633" y="345966"/>
                      <a:pt x="423633" y="345966"/>
                    </a:cubicBezTo>
                    <a:cubicBezTo>
                      <a:pt x="424203" y="348242"/>
                      <a:pt x="423062" y="349949"/>
                      <a:pt x="421922" y="351087"/>
                    </a:cubicBezTo>
                    <a:cubicBezTo>
                      <a:pt x="420210" y="352794"/>
                      <a:pt x="417928" y="352794"/>
                      <a:pt x="416217" y="351656"/>
                    </a:cubicBezTo>
                    <a:cubicBezTo>
                      <a:pt x="381420" y="333449"/>
                      <a:pt x="381420" y="333449"/>
                      <a:pt x="381420" y="333449"/>
                    </a:cubicBezTo>
                    <a:cubicBezTo>
                      <a:pt x="346622" y="351656"/>
                      <a:pt x="346622" y="351656"/>
                      <a:pt x="346622" y="351656"/>
                    </a:cubicBezTo>
                    <a:cubicBezTo>
                      <a:pt x="344911" y="352794"/>
                      <a:pt x="342629" y="352794"/>
                      <a:pt x="341488" y="351087"/>
                    </a:cubicBezTo>
                    <a:cubicBezTo>
                      <a:pt x="339777" y="349949"/>
                      <a:pt x="338636" y="348242"/>
                      <a:pt x="339207" y="345966"/>
                    </a:cubicBezTo>
                    <a:cubicBezTo>
                      <a:pt x="345482" y="307845"/>
                      <a:pt x="345482" y="307845"/>
                      <a:pt x="345482" y="307845"/>
                    </a:cubicBezTo>
                    <a:cubicBezTo>
                      <a:pt x="317530" y="280534"/>
                      <a:pt x="317530" y="280534"/>
                      <a:pt x="317530" y="280534"/>
                    </a:cubicBezTo>
                    <a:cubicBezTo>
                      <a:pt x="316389" y="278827"/>
                      <a:pt x="315818" y="277120"/>
                      <a:pt x="316389" y="274844"/>
                    </a:cubicBezTo>
                    <a:cubicBezTo>
                      <a:pt x="316959" y="273137"/>
                      <a:pt x="318670" y="271430"/>
                      <a:pt x="320382" y="271430"/>
                    </a:cubicBezTo>
                    <a:cubicBezTo>
                      <a:pt x="359172" y="265740"/>
                      <a:pt x="359172" y="265740"/>
                      <a:pt x="359172" y="265740"/>
                    </a:cubicBezTo>
                    <a:cubicBezTo>
                      <a:pt x="376856" y="230463"/>
                      <a:pt x="376856" y="230463"/>
                      <a:pt x="376856" y="230463"/>
                    </a:cubicBezTo>
                    <a:cubicBezTo>
                      <a:pt x="377427" y="228756"/>
                      <a:pt x="379708" y="227618"/>
                      <a:pt x="381420" y="227618"/>
                    </a:cubicBezTo>
                    <a:close/>
                    <a:moveTo>
                      <a:pt x="173112" y="0"/>
                    </a:moveTo>
                    <a:cubicBezTo>
                      <a:pt x="240733" y="0"/>
                      <a:pt x="295550" y="54511"/>
                      <a:pt x="295550" y="121753"/>
                    </a:cubicBezTo>
                    <a:cubicBezTo>
                      <a:pt x="295550" y="188995"/>
                      <a:pt x="240733" y="243506"/>
                      <a:pt x="173112" y="243506"/>
                    </a:cubicBezTo>
                    <a:cubicBezTo>
                      <a:pt x="105491" y="243506"/>
                      <a:pt x="50674" y="188995"/>
                      <a:pt x="50674" y="121753"/>
                    </a:cubicBezTo>
                    <a:cubicBezTo>
                      <a:pt x="50674" y="54511"/>
                      <a:pt x="105491" y="0"/>
                      <a:pt x="1731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ïšlïḋe">
                <a:extLst>
                  <a:ext uri="{FF2B5EF4-FFF2-40B4-BE49-F238E27FC236}">
                    <a16:creationId xmlns:a16="http://schemas.microsoft.com/office/drawing/2014/main" id="{CC10FB2F-1CBF-4A29-B89B-364D697EC6FE}"/>
                  </a:ext>
                </a:extLst>
              </p:cNvPr>
              <p:cNvSpPr/>
              <p:nvPr/>
            </p:nvSpPr>
            <p:spPr>
              <a:xfrm flipH="1">
                <a:off x="1147416" y="2663886"/>
                <a:ext cx="217874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>
                    <a:solidFill>
                      <a:schemeClr val="accent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+mn-ea"/>
                    <a:sym typeface="+mn-lt"/>
                  </a:rPr>
                  <a:t>HQ</a:t>
                </a:r>
              </a:p>
            </p:txBody>
          </p:sp>
        </p:grpSp>
      </p:grpSp>
      <p:sp>
        <p:nvSpPr>
          <p:cNvPr id="45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2401381" y="2539147"/>
            <a:ext cx="2067588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Qty of current customer with phone on hand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*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estimated repair rate decides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future consumption</a:t>
            </a:r>
          </a:p>
        </p:txBody>
      </p:sp>
      <p:sp>
        <p:nvSpPr>
          <p:cNvPr id="46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200212" y="1121365"/>
            <a:ext cx="2207446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Accumulated shipment of phones/Repair rate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Consumption trend of different commodity groups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Overseas on hand stock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24936" y="3288942"/>
            <a:ext cx="1982094" cy="1079946"/>
            <a:chOff x="24935" y="3010328"/>
            <a:chExt cx="2042983" cy="1079946"/>
          </a:xfrm>
        </p:grpSpPr>
        <p:grpSp>
          <p:nvGrpSpPr>
            <p:cNvPr id="9" name="íṩ1iďe">
              <a:extLst>
                <a:ext uri="{FF2B5EF4-FFF2-40B4-BE49-F238E27FC236}">
                  <a16:creationId xmlns:a16="http://schemas.microsoft.com/office/drawing/2014/main" id="{7B12C061-9464-4E5F-AC39-D460A48B7104}"/>
                </a:ext>
              </a:extLst>
            </p:cNvPr>
            <p:cNvGrpSpPr/>
            <p:nvPr/>
          </p:nvGrpSpPr>
          <p:grpSpPr>
            <a:xfrm>
              <a:off x="24935" y="3010328"/>
              <a:ext cx="2042983" cy="1079946"/>
              <a:chOff x="0" y="1123951"/>
              <a:chExt cx="3800477" cy="2514600"/>
            </a:xfrm>
          </p:grpSpPr>
          <p:sp>
            <p:nvSpPr>
              <p:cNvPr id="28" name="îṣľiďe">
                <a:extLst>
                  <a:ext uri="{FF2B5EF4-FFF2-40B4-BE49-F238E27FC236}">
                    <a16:creationId xmlns:a16="http://schemas.microsoft.com/office/drawing/2014/main" id="{C04DC58D-B783-4BB7-A4E6-2B93BD7D05A6}"/>
                  </a:ext>
                </a:extLst>
              </p:cNvPr>
              <p:cNvSpPr/>
              <p:nvPr/>
            </p:nvSpPr>
            <p:spPr>
              <a:xfrm>
                <a:off x="0" y="1123951"/>
                <a:ext cx="3800475" cy="2514600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800" b="1">
                  <a:cs typeface="+mn-ea"/>
                  <a:sym typeface="+mn-lt"/>
                </a:endParaRPr>
              </a:p>
            </p:txBody>
          </p:sp>
          <p:sp>
            <p:nvSpPr>
              <p:cNvPr id="29" name="îṡḻíḋé">
                <a:extLst>
                  <a:ext uri="{FF2B5EF4-FFF2-40B4-BE49-F238E27FC236}">
                    <a16:creationId xmlns:a16="http://schemas.microsoft.com/office/drawing/2014/main" id="{78AA184F-38E3-4EC1-9751-DBF34AB9DBBA}"/>
                  </a:ext>
                </a:extLst>
              </p:cNvPr>
              <p:cNvSpPr/>
              <p:nvPr/>
            </p:nvSpPr>
            <p:spPr>
              <a:xfrm>
                <a:off x="421816" y="1123951"/>
                <a:ext cx="3378661" cy="2514600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6" name="íṧlïḍê">
              <a:extLst>
                <a:ext uri="{FF2B5EF4-FFF2-40B4-BE49-F238E27FC236}">
                  <a16:creationId xmlns:a16="http://schemas.microsoft.com/office/drawing/2014/main" id="{A3F1CAEF-B0D9-451B-B294-EB7EB8BDE872}"/>
                </a:ext>
              </a:extLst>
            </p:cNvPr>
            <p:cNvSpPr/>
            <p:nvPr/>
          </p:nvSpPr>
          <p:spPr bwMode="auto">
            <a:xfrm>
              <a:off x="827007" y="3118301"/>
              <a:ext cx="514753" cy="474438"/>
            </a:xfrm>
            <a:custGeom>
              <a:avLst/>
              <a:gdLst>
                <a:gd name="connsiteX0" fmla="*/ 463604 w 528837"/>
                <a:gd name="connsiteY0" fmla="*/ 361011 h 525894"/>
                <a:gd name="connsiteX1" fmla="*/ 468167 w 528837"/>
                <a:gd name="connsiteY1" fmla="*/ 363857 h 525894"/>
                <a:gd name="connsiteX2" fmla="*/ 485277 w 528837"/>
                <a:gd name="connsiteY2" fmla="*/ 399140 h 525894"/>
                <a:gd name="connsiteX3" fmla="*/ 524061 w 528837"/>
                <a:gd name="connsiteY3" fmla="*/ 404831 h 525894"/>
                <a:gd name="connsiteX4" fmla="*/ 528624 w 528837"/>
                <a:gd name="connsiteY4" fmla="*/ 408245 h 525894"/>
                <a:gd name="connsiteX5" fmla="*/ 526913 w 528837"/>
                <a:gd name="connsiteY5" fmla="*/ 413367 h 525894"/>
                <a:gd name="connsiteX6" fmla="*/ 498966 w 528837"/>
                <a:gd name="connsiteY6" fmla="*/ 440683 h 525894"/>
                <a:gd name="connsiteX7" fmla="*/ 505810 w 528837"/>
                <a:gd name="connsiteY7" fmla="*/ 479380 h 525894"/>
                <a:gd name="connsiteX8" fmla="*/ 503528 w 528837"/>
                <a:gd name="connsiteY8" fmla="*/ 484502 h 525894"/>
                <a:gd name="connsiteX9" fmla="*/ 497825 w 528837"/>
                <a:gd name="connsiteY9" fmla="*/ 485071 h 525894"/>
                <a:gd name="connsiteX10" fmla="*/ 463604 w 528837"/>
                <a:gd name="connsiteY10" fmla="*/ 466861 h 525894"/>
                <a:gd name="connsiteX11" fmla="*/ 428813 w 528837"/>
                <a:gd name="connsiteY11" fmla="*/ 485071 h 525894"/>
                <a:gd name="connsiteX12" fmla="*/ 423109 w 528837"/>
                <a:gd name="connsiteY12" fmla="*/ 484502 h 525894"/>
                <a:gd name="connsiteX13" fmla="*/ 420828 w 528837"/>
                <a:gd name="connsiteY13" fmla="*/ 479380 h 525894"/>
                <a:gd name="connsiteX14" fmla="*/ 427672 w 528837"/>
                <a:gd name="connsiteY14" fmla="*/ 440683 h 525894"/>
                <a:gd name="connsiteX15" fmla="*/ 399725 w 528837"/>
                <a:gd name="connsiteY15" fmla="*/ 413367 h 525894"/>
                <a:gd name="connsiteX16" fmla="*/ 398014 w 528837"/>
                <a:gd name="connsiteY16" fmla="*/ 408245 h 525894"/>
                <a:gd name="connsiteX17" fmla="*/ 402576 w 528837"/>
                <a:gd name="connsiteY17" fmla="*/ 404831 h 525894"/>
                <a:gd name="connsiteX18" fmla="*/ 441360 w 528837"/>
                <a:gd name="connsiteY18" fmla="*/ 399140 h 525894"/>
                <a:gd name="connsiteX19" fmla="*/ 458471 w 528837"/>
                <a:gd name="connsiteY19" fmla="*/ 363857 h 525894"/>
                <a:gd name="connsiteX20" fmla="*/ 463604 w 528837"/>
                <a:gd name="connsiteY20" fmla="*/ 361011 h 525894"/>
                <a:gd name="connsiteX21" fmla="*/ 308013 w 528837"/>
                <a:gd name="connsiteY21" fmla="*/ 361011 h 525894"/>
                <a:gd name="connsiteX22" fmla="*/ 312576 w 528837"/>
                <a:gd name="connsiteY22" fmla="*/ 363857 h 525894"/>
                <a:gd name="connsiteX23" fmla="*/ 330260 w 528837"/>
                <a:gd name="connsiteY23" fmla="*/ 399140 h 525894"/>
                <a:gd name="connsiteX24" fmla="*/ 369051 w 528837"/>
                <a:gd name="connsiteY24" fmla="*/ 404831 h 525894"/>
                <a:gd name="connsiteX25" fmla="*/ 373044 w 528837"/>
                <a:gd name="connsiteY25" fmla="*/ 408245 h 525894"/>
                <a:gd name="connsiteX26" fmla="*/ 371903 w 528837"/>
                <a:gd name="connsiteY26" fmla="*/ 413367 h 525894"/>
                <a:gd name="connsiteX27" fmla="*/ 343951 w 528837"/>
                <a:gd name="connsiteY27" fmla="*/ 440683 h 525894"/>
                <a:gd name="connsiteX28" fmla="*/ 350226 w 528837"/>
                <a:gd name="connsiteY28" fmla="*/ 479380 h 525894"/>
                <a:gd name="connsiteX29" fmla="*/ 348515 w 528837"/>
                <a:gd name="connsiteY29" fmla="*/ 484502 h 525894"/>
                <a:gd name="connsiteX30" fmla="*/ 342810 w 528837"/>
                <a:gd name="connsiteY30" fmla="*/ 485071 h 525894"/>
                <a:gd name="connsiteX31" fmla="*/ 308013 w 528837"/>
                <a:gd name="connsiteY31" fmla="*/ 466861 h 525894"/>
                <a:gd name="connsiteX32" fmla="*/ 273215 w 528837"/>
                <a:gd name="connsiteY32" fmla="*/ 485071 h 525894"/>
                <a:gd name="connsiteX33" fmla="*/ 267511 w 528837"/>
                <a:gd name="connsiteY33" fmla="*/ 484502 h 525894"/>
                <a:gd name="connsiteX34" fmla="*/ 265800 w 528837"/>
                <a:gd name="connsiteY34" fmla="*/ 479380 h 525894"/>
                <a:gd name="connsiteX35" fmla="*/ 272075 w 528837"/>
                <a:gd name="connsiteY35" fmla="*/ 440683 h 525894"/>
                <a:gd name="connsiteX36" fmla="*/ 244123 w 528837"/>
                <a:gd name="connsiteY36" fmla="*/ 413367 h 525894"/>
                <a:gd name="connsiteX37" fmla="*/ 242982 w 528837"/>
                <a:gd name="connsiteY37" fmla="*/ 408245 h 525894"/>
                <a:gd name="connsiteX38" fmla="*/ 246975 w 528837"/>
                <a:gd name="connsiteY38" fmla="*/ 404831 h 525894"/>
                <a:gd name="connsiteX39" fmla="*/ 285765 w 528837"/>
                <a:gd name="connsiteY39" fmla="*/ 399140 h 525894"/>
                <a:gd name="connsiteX40" fmla="*/ 303449 w 528837"/>
                <a:gd name="connsiteY40" fmla="*/ 363857 h 525894"/>
                <a:gd name="connsiteX41" fmla="*/ 308013 w 528837"/>
                <a:gd name="connsiteY41" fmla="*/ 361011 h 525894"/>
                <a:gd name="connsiteX42" fmla="*/ 173924 w 528837"/>
                <a:gd name="connsiteY42" fmla="*/ 261878 h 525894"/>
                <a:gd name="connsiteX43" fmla="*/ 155106 w 528837"/>
                <a:gd name="connsiteY43" fmla="*/ 322190 h 525894"/>
                <a:gd name="connsiteX44" fmla="*/ 154536 w 528837"/>
                <a:gd name="connsiteY44" fmla="*/ 326742 h 525894"/>
                <a:gd name="connsiteX45" fmla="*/ 174494 w 528837"/>
                <a:gd name="connsiteY45" fmla="*/ 410950 h 525894"/>
                <a:gd name="connsiteX46" fmla="*/ 174494 w 528837"/>
                <a:gd name="connsiteY46" fmla="*/ 410381 h 525894"/>
                <a:gd name="connsiteX47" fmla="*/ 192742 w 528837"/>
                <a:gd name="connsiteY47" fmla="*/ 326742 h 525894"/>
                <a:gd name="connsiteX48" fmla="*/ 192742 w 528837"/>
                <a:gd name="connsiteY48" fmla="*/ 322190 h 525894"/>
                <a:gd name="connsiteX49" fmla="*/ 175065 w 528837"/>
                <a:gd name="connsiteY49" fmla="*/ 263016 h 525894"/>
                <a:gd name="connsiteX50" fmla="*/ 200155 w 528837"/>
                <a:gd name="connsiteY50" fmla="*/ 297155 h 525894"/>
                <a:gd name="connsiteX51" fmla="*/ 222965 w 528837"/>
                <a:gd name="connsiteY51" fmla="*/ 265292 h 525894"/>
                <a:gd name="connsiteX52" fmla="*/ 232089 w 528837"/>
                <a:gd name="connsiteY52" fmla="*/ 261878 h 525894"/>
                <a:gd name="connsiteX53" fmla="*/ 301658 w 528837"/>
                <a:gd name="connsiteY53" fmla="*/ 305689 h 525894"/>
                <a:gd name="connsiteX54" fmla="*/ 331881 w 528837"/>
                <a:gd name="connsiteY54" fmla="*/ 370553 h 525894"/>
                <a:gd name="connsiteX55" fmla="*/ 321047 w 528837"/>
                <a:gd name="connsiteY55" fmla="*/ 348932 h 525894"/>
                <a:gd name="connsiteX56" fmla="*/ 308501 w 528837"/>
                <a:gd name="connsiteY56" fmla="*/ 341535 h 525894"/>
                <a:gd name="connsiteX57" fmla="*/ 295956 w 528837"/>
                <a:gd name="connsiteY57" fmla="*/ 348932 h 525894"/>
                <a:gd name="connsiteX58" fmla="*/ 277138 w 528837"/>
                <a:gd name="connsiteY58" fmla="*/ 387053 h 525894"/>
                <a:gd name="connsiteX59" fmla="*/ 234940 w 528837"/>
                <a:gd name="connsiteY59" fmla="*/ 393312 h 525894"/>
                <a:gd name="connsiteX60" fmla="*/ 223535 w 528837"/>
                <a:gd name="connsiteY60" fmla="*/ 402984 h 525894"/>
                <a:gd name="connsiteX61" fmla="*/ 227527 w 528837"/>
                <a:gd name="connsiteY61" fmla="*/ 416640 h 525894"/>
                <a:gd name="connsiteX62" fmla="*/ 257750 w 528837"/>
                <a:gd name="connsiteY62" fmla="*/ 446796 h 525894"/>
                <a:gd name="connsiteX63" fmla="*/ 250907 w 528837"/>
                <a:gd name="connsiteY63" fmla="*/ 488331 h 525894"/>
                <a:gd name="connsiteX64" fmla="*/ 256039 w 528837"/>
                <a:gd name="connsiteY64" fmla="*/ 501986 h 525894"/>
                <a:gd name="connsiteX65" fmla="*/ 264593 w 528837"/>
                <a:gd name="connsiteY65" fmla="*/ 504831 h 525894"/>
                <a:gd name="connsiteX66" fmla="*/ 270865 w 528837"/>
                <a:gd name="connsiteY66" fmla="*/ 503124 h 525894"/>
                <a:gd name="connsiteX67" fmla="*/ 308501 w 528837"/>
                <a:gd name="connsiteY67" fmla="*/ 483210 h 525894"/>
                <a:gd name="connsiteX68" fmla="*/ 346137 w 528837"/>
                <a:gd name="connsiteY68" fmla="*/ 503124 h 525894"/>
                <a:gd name="connsiteX69" fmla="*/ 352410 w 528837"/>
                <a:gd name="connsiteY69" fmla="*/ 504831 h 525894"/>
                <a:gd name="connsiteX70" fmla="*/ 355261 w 528837"/>
                <a:gd name="connsiteY70" fmla="*/ 504262 h 525894"/>
                <a:gd name="connsiteX71" fmla="*/ 317055 w 528837"/>
                <a:gd name="connsiteY71" fmla="*/ 525883 h 525894"/>
                <a:gd name="connsiteX72" fmla="*/ 37636 w 528837"/>
                <a:gd name="connsiteY72" fmla="*/ 525883 h 525894"/>
                <a:gd name="connsiteX73" fmla="*/ 1141 w 528837"/>
                <a:gd name="connsiteY73" fmla="*/ 495159 h 525894"/>
                <a:gd name="connsiteX74" fmla="*/ 0 w 528837"/>
                <a:gd name="connsiteY74" fmla="*/ 495159 h 525894"/>
                <a:gd name="connsiteX75" fmla="*/ 42198 w 528837"/>
                <a:gd name="connsiteY75" fmla="*/ 328448 h 525894"/>
                <a:gd name="connsiteX76" fmla="*/ 42768 w 528837"/>
                <a:gd name="connsiteY76" fmla="*/ 329017 h 525894"/>
                <a:gd name="connsiteX77" fmla="*/ 50182 w 528837"/>
                <a:gd name="connsiteY77" fmla="*/ 313086 h 525894"/>
                <a:gd name="connsiteX78" fmla="*/ 49611 w 528837"/>
                <a:gd name="connsiteY78" fmla="*/ 313086 h 525894"/>
                <a:gd name="connsiteX79" fmla="*/ 53033 w 528837"/>
                <a:gd name="connsiteY79" fmla="*/ 306827 h 525894"/>
                <a:gd name="connsiteX80" fmla="*/ 54173 w 528837"/>
                <a:gd name="connsiteY80" fmla="*/ 305689 h 525894"/>
                <a:gd name="connsiteX81" fmla="*/ 55884 w 528837"/>
                <a:gd name="connsiteY81" fmla="*/ 303414 h 525894"/>
                <a:gd name="connsiteX82" fmla="*/ 115189 w 528837"/>
                <a:gd name="connsiteY82" fmla="*/ 264154 h 525894"/>
                <a:gd name="connsiteX83" fmla="*/ 124883 w 528837"/>
                <a:gd name="connsiteY83" fmla="*/ 267568 h 525894"/>
                <a:gd name="connsiteX84" fmla="*/ 147693 w 528837"/>
                <a:gd name="connsiteY84" fmla="*/ 298293 h 525894"/>
                <a:gd name="connsiteX85" fmla="*/ 173924 w 528837"/>
                <a:gd name="connsiteY85" fmla="*/ 261878 h 525894"/>
                <a:gd name="connsiteX86" fmla="*/ 381420 w 528837"/>
                <a:gd name="connsiteY86" fmla="*/ 227618 h 525894"/>
                <a:gd name="connsiteX87" fmla="*/ 385983 w 528837"/>
                <a:gd name="connsiteY87" fmla="*/ 231032 h 525894"/>
                <a:gd name="connsiteX88" fmla="*/ 403667 w 528837"/>
                <a:gd name="connsiteY88" fmla="*/ 265740 h 525894"/>
                <a:gd name="connsiteX89" fmla="*/ 442458 w 528837"/>
                <a:gd name="connsiteY89" fmla="*/ 271430 h 525894"/>
                <a:gd name="connsiteX90" fmla="*/ 446451 w 528837"/>
                <a:gd name="connsiteY90" fmla="*/ 274844 h 525894"/>
                <a:gd name="connsiteX91" fmla="*/ 445310 w 528837"/>
                <a:gd name="connsiteY91" fmla="*/ 280534 h 525894"/>
                <a:gd name="connsiteX92" fmla="*/ 417358 w 528837"/>
                <a:gd name="connsiteY92" fmla="*/ 307845 h 525894"/>
                <a:gd name="connsiteX93" fmla="*/ 423633 w 528837"/>
                <a:gd name="connsiteY93" fmla="*/ 345966 h 525894"/>
                <a:gd name="connsiteX94" fmla="*/ 421922 w 528837"/>
                <a:gd name="connsiteY94" fmla="*/ 351087 h 525894"/>
                <a:gd name="connsiteX95" fmla="*/ 416217 w 528837"/>
                <a:gd name="connsiteY95" fmla="*/ 351656 h 525894"/>
                <a:gd name="connsiteX96" fmla="*/ 381420 w 528837"/>
                <a:gd name="connsiteY96" fmla="*/ 333449 h 525894"/>
                <a:gd name="connsiteX97" fmla="*/ 346622 w 528837"/>
                <a:gd name="connsiteY97" fmla="*/ 351656 h 525894"/>
                <a:gd name="connsiteX98" fmla="*/ 341488 w 528837"/>
                <a:gd name="connsiteY98" fmla="*/ 351087 h 525894"/>
                <a:gd name="connsiteX99" fmla="*/ 339207 w 528837"/>
                <a:gd name="connsiteY99" fmla="*/ 345966 h 525894"/>
                <a:gd name="connsiteX100" fmla="*/ 345482 w 528837"/>
                <a:gd name="connsiteY100" fmla="*/ 307845 h 525894"/>
                <a:gd name="connsiteX101" fmla="*/ 317530 w 528837"/>
                <a:gd name="connsiteY101" fmla="*/ 280534 h 525894"/>
                <a:gd name="connsiteX102" fmla="*/ 316389 w 528837"/>
                <a:gd name="connsiteY102" fmla="*/ 274844 h 525894"/>
                <a:gd name="connsiteX103" fmla="*/ 320382 w 528837"/>
                <a:gd name="connsiteY103" fmla="*/ 271430 h 525894"/>
                <a:gd name="connsiteX104" fmla="*/ 359172 w 528837"/>
                <a:gd name="connsiteY104" fmla="*/ 265740 h 525894"/>
                <a:gd name="connsiteX105" fmla="*/ 376856 w 528837"/>
                <a:gd name="connsiteY105" fmla="*/ 230463 h 525894"/>
                <a:gd name="connsiteX106" fmla="*/ 381420 w 528837"/>
                <a:gd name="connsiteY106" fmla="*/ 227618 h 525894"/>
                <a:gd name="connsiteX107" fmla="*/ 173112 w 528837"/>
                <a:gd name="connsiteY107" fmla="*/ 0 h 525894"/>
                <a:gd name="connsiteX108" fmla="*/ 295550 w 528837"/>
                <a:gd name="connsiteY108" fmla="*/ 121753 h 525894"/>
                <a:gd name="connsiteX109" fmla="*/ 173112 w 528837"/>
                <a:gd name="connsiteY109" fmla="*/ 243506 h 525894"/>
                <a:gd name="connsiteX110" fmla="*/ 50674 w 528837"/>
                <a:gd name="connsiteY110" fmla="*/ 121753 h 525894"/>
                <a:gd name="connsiteX111" fmla="*/ 173112 w 528837"/>
                <a:gd name="connsiteY111" fmla="*/ 0 h 52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528837" h="525894">
                  <a:moveTo>
                    <a:pt x="463604" y="361011"/>
                  </a:moveTo>
                  <a:cubicBezTo>
                    <a:pt x="465315" y="361011"/>
                    <a:pt x="467026" y="362149"/>
                    <a:pt x="468167" y="363857"/>
                  </a:cubicBezTo>
                  <a:cubicBezTo>
                    <a:pt x="485277" y="399140"/>
                    <a:pt x="485277" y="399140"/>
                    <a:pt x="485277" y="399140"/>
                  </a:cubicBezTo>
                  <a:cubicBezTo>
                    <a:pt x="524061" y="404831"/>
                    <a:pt x="524061" y="404831"/>
                    <a:pt x="524061" y="404831"/>
                  </a:cubicBezTo>
                  <a:cubicBezTo>
                    <a:pt x="526342" y="404831"/>
                    <a:pt x="528054" y="405969"/>
                    <a:pt x="528624" y="408245"/>
                  </a:cubicBezTo>
                  <a:cubicBezTo>
                    <a:pt x="529194" y="409952"/>
                    <a:pt x="528624" y="412229"/>
                    <a:pt x="526913" y="413367"/>
                  </a:cubicBezTo>
                  <a:cubicBezTo>
                    <a:pt x="498966" y="440683"/>
                    <a:pt x="498966" y="440683"/>
                    <a:pt x="498966" y="440683"/>
                  </a:cubicBezTo>
                  <a:cubicBezTo>
                    <a:pt x="505810" y="479380"/>
                    <a:pt x="505810" y="479380"/>
                    <a:pt x="505810" y="479380"/>
                  </a:cubicBezTo>
                  <a:cubicBezTo>
                    <a:pt x="505810" y="481088"/>
                    <a:pt x="505240" y="483364"/>
                    <a:pt x="503528" y="484502"/>
                  </a:cubicBezTo>
                  <a:cubicBezTo>
                    <a:pt x="501817" y="485640"/>
                    <a:pt x="500106" y="485640"/>
                    <a:pt x="497825" y="485071"/>
                  </a:cubicBezTo>
                  <a:cubicBezTo>
                    <a:pt x="463604" y="466861"/>
                    <a:pt x="463604" y="466861"/>
                    <a:pt x="463604" y="466861"/>
                  </a:cubicBezTo>
                  <a:cubicBezTo>
                    <a:pt x="428813" y="485071"/>
                    <a:pt x="428813" y="485071"/>
                    <a:pt x="428813" y="485071"/>
                  </a:cubicBezTo>
                  <a:cubicBezTo>
                    <a:pt x="427101" y="485640"/>
                    <a:pt x="424820" y="485640"/>
                    <a:pt x="423109" y="484502"/>
                  </a:cubicBezTo>
                  <a:cubicBezTo>
                    <a:pt x="421398" y="483364"/>
                    <a:pt x="420828" y="481088"/>
                    <a:pt x="420828" y="479380"/>
                  </a:cubicBezTo>
                  <a:cubicBezTo>
                    <a:pt x="427672" y="440683"/>
                    <a:pt x="427672" y="440683"/>
                    <a:pt x="427672" y="440683"/>
                  </a:cubicBezTo>
                  <a:cubicBezTo>
                    <a:pt x="399725" y="413367"/>
                    <a:pt x="399725" y="413367"/>
                    <a:pt x="399725" y="413367"/>
                  </a:cubicBezTo>
                  <a:cubicBezTo>
                    <a:pt x="398014" y="412229"/>
                    <a:pt x="397443" y="409952"/>
                    <a:pt x="398014" y="408245"/>
                  </a:cubicBezTo>
                  <a:cubicBezTo>
                    <a:pt x="398584" y="405969"/>
                    <a:pt x="400295" y="404831"/>
                    <a:pt x="402576" y="404831"/>
                  </a:cubicBezTo>
                  <a:cubicBezTo>
                    <a:pt x="441360" y="399140"/>
                    <a:pt x="441360" y="399140"/>
                    <a:pt x="441360" y="399140"/>
                  </a:cubicBezTo>
                  <a:cubicBezTo>
                    <a:pt x="458471" y="363857"/>
                    <a:pt x="458471" y="363857"/>
                    <a:pt x="458471" y="363857"/>
                  </a:cubicBezTo>
                  <a:cubicBezTo>
                    <a:pt x="459611" y="362149"/>
                    <a:pt x="461323" y="361011"/>
                    <a:pt x="463604" y="361011"/>
                  </a:cubicBezTo>
                  <a:close/>
                  <a:moveTo>
                    <a:pt x="308013" y="361011"/>
                  </a:moveTo>
                  <a:cubicBezTo>
                    <a:pt x="310295" y="361011"/>
                    <a:pt x="312006" y="362149"/>
                    <a:pt x="312576" y="363857"/>
                  </a:cubicBezTo>
                  <a:cubicBezTo>
                    <a:pt x="330260" y="399140"/>
                    <a:pt x="330260" y="399140"/>
                    <a:pt x="330260" y="399140"/>
                  </a:cubicBezTo>
                  <a:cubicBezTo>
                    <a:pt x="369051" y="404831"/>
                    <a:pt x="369051" y="404831"/>
                    <a:pt x="369051" y="404831"/>
                  </a:cubicBezTo>
                  <a:cubicBezTo>
                    <a:pt x="370762" y="404831"/>
                    <a:pt x="372473" y="406538"/>
                    <a:pt x="373044" y="408245"/>
                  </a:cubicBezTo>
                  <a:cubicBezTo>
                    <a:pt x="373614" y="409952"/>
                    <a:pt x="373044" y="412229"/>
                    <a:pt x="371903" y="413367"/>
                  </a:cubicBezTo>
                  <a:cubicBezTo>
                    <a:pt x="343951" y="440683"/>
                    <a:pt x="343951" y="440683"/>
                    <a:pt x="343951" y="440683"/>
                  </a:cubicBezTo>
                  <a:cubicBezTo>
                    <a:pt x="350226" y="479380"/>
                    <a:pt x="350226" y="479380"/>
                    <a:pt x="350226" y="479380"/>
                  </a:cubicBezTo>
                  <a:cubicBezTo>
                    <a:pt x="350796" y="481088"/>
                    <a:pt x="349655" y="483364"/>
                    <a:pt x="348515" y="484502"/>
                  </a:cubicBezTo>
                  <a:cubicBezTo>
                    <a:pt x="346803" y="485640"/>
                    <a:pt x="344521" y="485640"/>
                    <a:pt x="342810" y="485071"/>
                  </a:cubicBezTo>
                  <a:cubicBezTo>
                    <a:pt x="308013" y="466861"/>
                    <a:pt x="308013" y="466861"/>
                    <a:pt x="308013" y="466861"/>
                  </a:cubicBezTo>
                  <a:cubicBezTo>
                    <a:pt x="273215" y="485071"/>
                    <a:pt x="273215" y="485071"/>
                    <a:pt x="273215" y="485071"/>
                  </a:cubicBezTo>
                  <a:cubicBezTo>
                    <a:pt x="271504" y="485640"/>
                    <a:pt x="269222" y="485640"/>
                    <a:pt x="267511" y="484502"/>
                  </a:cubicBezTo>
                  <a:cubicBezTo>
                    <a:pt x="266370" y="483364"/>
                    <a:pt x="265229" y="481657"/>
                    <a:pt x="265800" y="479380"/>
                  </a:cubicBezTo>
                  <a:cubicBezTo>
                    <a:pt x="272075" y="440683"/>
                    <a:pt x="272075" y="440683"/>
                    <a:pt x="272075" y="440683"/>
                  </a:cubicBezTo>
                  <a:cubicBezTo>
                    <a:pt x="244123" y="413367"/>
                    <a:pt x="244123" y="413367"/>
                    <a:pt x="244123" y="413367"/>
                  </a:cubicBezTo>
                  <a:cubicBezTo>
                    <a:pt x="242982" y="412229"/>
                    <a:pt x="242411" y="409952"/>
                    <a:pt x="242982" y="408245"/>
                  </a:cubicBezTo>
                  <a:cubicBezTo>
                    <a:pt x="243552" y="406538"/>
                    <a:pt x="245263" y="404831"/>
                    <a:pt x="246975" y="404831"/>
                  </a:cubicBezTo>
                  <a:cubicBezTo>
                    <a:pt x="285765" y="399140"/>
                    <a:pt x="285765" y="399140"/>
                    <a:pt x="285765" y="399140"/>
                  </a:cubicBezTo>
                  <a:cubicBezTo>
                    <a:pt x="303449" y="363857"/>
                    <a:pt x="303449" y="363857"/>
                    <a:pt x="303449" y="363857"/>
                  </a:cubicBezTo>
                  <a:cubicBezTo>
                    <a:pt x="304020" y="362149"/>
                    <a:pt x="306301" y="361011"/>
                    <a:pt x="308013" y="361011"/>
                  </a:cubicBezTo>
                  <a:close/>
                  <a:moveTo>
                    <a:pt x="173924" y="261878"/>
                  </a:moveTo>
                  <a:cubicBezTo>
                    <a:pt x="173924" y="261878"/>
                    <a:pt x="173924" y="261878"/>
                    <a:pt x="155106" y="322190"/>
                  </a:cubicBezTo>
                  <a:cubicBezTo>
                    <a:pt x="154536" y="323328"/>
                    <a:pt x="154536" y="325035"/>
                    <a:pt x="154536" y="326742"/>
                  </a:cubicBezTo>
                  <a:cubicBezTo>
                    <a:pt x="154536" y="326742"/>
                    <a:pt x="154536" y="326742"/>
                    <a:pt x="174494" y="410950"/>
                  </a:cubicBezTo>
                  <a:lnTo>
                    <a:pt x="174494" y="410381"/>
                  </a:lnTo>
                  <a:cubicBezTo>
                    <a:pt x="174494" y="410381"/>
                    <a:pt x="174494" y="410381"/>
                    <a:pt x="192742" y="326742"/>
                  </a:cubicBezTo>
                  <a:cubicBezTo>
                    <a:pt x="192742" y="325035"/>
                    <a:pt x="192742" y="323897"/>
                    <a:pt x="192742" y="322190"/>
                  </a:cubicBezTo>
                  <a:cubicBezTo>
                    <a:pt x="192742" y="322190"/>
                    <a:pt x="192742" y="322190"/>
                    <a:pt x="175065" y="263016"/>
                  </a:cubicBezTo>
                  <a:cubicBezTo>
                    <a:pt x="175065" y="263016"/>
                    <a:pt x="175065" y="263016"/>
                    <a:pt x="200155" y="297155"/>
                  </a:cubicBezTo>
                  <a:cubicBezTo>
                    <a:pt x="200155" y="297155"/>
                    <a:pt x="200155" y="297155"/>
                    <a:pt x="222965" y="265292"/>
                  </a:cubicBezTo>
                  <a:cubicBezTo>
                    <a:pt x="225246" y="262447"/>
                    <a:pt x="228667" y="261309"/>
                    <a:pt x="232089" y="261878"/>
                  </a:cubicBezTo>
                  <a:cubicBezTo>
                    <a:pt x="254899" y="265292"/>
                    <a:pt x="283981" y="276103"/>
                    <a:pt x="301658" y="305689"/>
                  </a:cubicBezTo>
                  <a:cubicBezTo>
                    <a:pt x="313634" y="320483"/>
                    <a:pt x="323328" y="344949"/>
                    <a:pt x="331881" y="370553"/>
                  </a:cubicBezTo>
                  <a:cubicBezTo>
                    <a:pt x="331881" y="370553"/>
                    <a:pt x="331881" y="370553"/>
                    <a:pt x="321047" y="348932"/>
                  </a:cubicBezTo>
                  <a:cubicBezTo>
                    <a:pt x="318766" y="344380"/>
                    <a:pt x="313634" y="341535"/>
                    <a:pt x="308501" y="341535"/>
                  </a:cubicBezTo>
                  <a:cubicBezTo>
                    <a:pt x="303369" y="341535"/>
                    <a:pt x="298237" y="344380"/>
                    <a:pt x="295956" y="348932"/>
                  </a:cubicBezTo>
                  <a:cubicBezTo>
                    <a:pt x="295956" y="348932"/>
                    <a:pt x="295956" y="348932"/>
                    <a:pt x="277138" y="387053"/>
                  </a:cubicBezTo>
                  <a:cubicBezTo>
                    <a:pt x="277138" y="387053"/>
                    <a:pt x="277138" y="387053"/>
                    <a:pt x="234940" y="393312"/>
                  </a:cubicBezTo>
                  <a:cubicBezTo>
                    <a:pt x="229808" y="393881"/>
                    <a:pt x="225246" y="397864"/>
                    <a:pt x="223535" y="402984"/>
                  </a:cubicBezTo>
                  <a:cubicBezTo>
                    <a:pt x="222395" y="407536"/>
                    <a:pt x="223535" y="413226"/>
                    <a:pt x="227527" y="416640"/>
                  </a:cubicBezTo>
                  <a:cubicBezTo>
                    <a:pt x="227527" y="416640"/>
                    <a:pt x="227527" y="416640"/>
                    <a:pt x="257750" y="446796"/>
                  </a:cubicBezTo>
                  <a:cubicBezTo>
                    <a:pt x="257750" y="446796"/>
                    <a:pt x="257750" y="446796"/>
                    <a:pt x="250907" y="488331"/>
                  </a:cubicBezTo>
                  <a:cubicBezTo>
                    <a:pt x="249766" y="493452"/>
                    <a:pt x="252047" y="499141"/>
                    <a:pt x="256039" y="501986"/>
                  </a:cubicBezTo>
                  <a:cubicBezTo>
                    <a:pt x="258320" y="503693"/>
                    <a:pt x="261171" y="504831"/>
                    <a:pt x="264593" y="504831"/>
                  </a:cubicBezTo>
                  <a:cubicBezTo>
                    <a:pt x="266874" y="504831"/>
                    <a:pt x="268584" y="504262"/>
                    <a:pt x="270865" y="503124"/>
                  </a:cubicBezTo>
                  <a:cubicBezTo>
                    <a:pt x="270865" y="503124"/>
                    <a:pt x="270865" y="503124"/>
                    <a:pt x="308501" y="483210"/>
                  </a:cubicBezTo>
                  <a:cubicBezTo>
                    <a:pt x="308501" y="483210"/>
                    <a:pt x="308501" y="483210"/>
                    <a:pt x="346137" y="503124"/>
                  </a:cubicBezTo>
                  <a:cubicBezTo>
                    <a:pt x="348418" y="504262"/>
                    <a:pt x="350129" y="504831"/>
                    <a:pt x="352410" y="504831"/>
                  </a:cubicBezTo>
                  <a:cubicBezTo>
                    <a:pt x="353551" y="504831"/>
                    <a:pt x="354691" y="504831"/>
                    <a:pt x="355261" y="504262"/>
                  </a:cubicBezTo>
                  <a:cubicBezTo>
                    <a:pt x="346137" y="526452"/>
                    <a:pt x="317055" y="525883"/>
                    <a:pt x="317055" y="525883"/>
                  </a:cubicBezTo>
                  <a:cubicBezTo>
                    <a:pt x="317055" y="525883"/>
                    <a:pt x="317055" y="525883"/>
                    <a:pt x="37636" y="525883"/>
                  </a:cubicBezTo>
                  <a:cubicBezTo>
                    <a:pt x="5132" y="526452"/>
                    <a:pt x="1141" y="505400"/>
                    <a:pt x="1141" y="495159"/>
                  </a:cubicBezTo>
                  <a:cubicBezTo>
                    <a:pt x="1141" y="495159"/>
                    <a:pt x="1141" y="495159"/>
                    <a:pt x="0" y="495159"/>
                  </a:cubicBezTo>
                  <a:cubicBezTo>
                    <a:pt x="0" y="485486"/>
                    <a:pt x="19959" y="380794"/>
                    <a:pt x="42198" y="328448"/>
                  </a:cubicBezTo>
                  <a:cubicBezTo>
                    <a:pt x="42198" y="328448"/>
                    <a:pt x="42768" y="328448"/>
                    <a:pt x="42768" y="329017"/>
                  </a:cubicBezTo>
                  <a:cubicBezTo>
                    <a:pt x="45049" y="323328"/>
                    <a:pt x="47901" y="317638"/>
                    <a:pt x="50182" y="313086"/>
                  </a:cubicBezTo>
                  <a:cubicBezTo>
                    <a:pt x="50182" y="313086"/>
                    <a:pt x="49611" y="313086"/>
                    <a:pt x="49611" y="313086"/>
                  </a:cubicBezTo>
                  <a:cubicBezTo>
                    <a:pt x="50752" y="310810"/>
                    <a:pt x="51892" y="309103"/>
                    <a:pt x="53033" y="306827"/>
                  </a:cubicBezTo>
                  <a:cubicBezTo>
                    <a:pt x="53603" y="306827"/>
                    <a:pt x="54173" y="306258"/>
                    <a:pt x="54173" y="305689"/>
                  </a:cubicBezTo>
                  <a:cubicBezTo>
                    <a:pt x="54744" y="305120"/>
                    <a:pt x="55314" y="304551"/>
                    <a:pt x="55884" y="303414"/>
                  </a:cubicBezTo>
                  <a:cubicBezTo>
                    <a:pt x="72991" y="279516"/>
                    <a:pt x="96941" y="268706"/>
                    <a:pt x="115189" y="264154"/>
                  </a:cubicBezTo>
                  <a:cubicBezTo>
                    <a:pt x="118611" y="263016"/>
                    <a:pt x="122602" y="264723"/>
                    <a:pt x="124883" y="267568"/>
                  </a:cubicBezTo>
                  <a:cubicBezTo>
                    <a:pt x="124883" y="267568"/>
                    <a:pt x="124883" y="267568"/>
                    <a:pt x="147693" y="298293"/>
                  </a:cubicBezTo>
                  <a:cubicBezTo>
                    <a:pt x="147693" y="298293"/>
                    <a:pt x="147693" y="298293"/>
                    <a:pt x="173924" y="261878"/>
                  </a:cubicBezTo>
                  <a:close/>
                  <a:moveTo>
                    <a:pt x="381420" y="227618"/>
                  </a:moveTo>
                  <a:cubicBezTo>
                    <a:pt x="383702" y="227618"/>
                    <a:pt x="385413" y="228756"/>
                    <a:pt x="385983" y="231032"/>
                  </a:cubicBezTo>
                  <a:cubicBezTo>
                    <a:pt x="403667" y="265740"/>
                    <a:pt x="403667" y="265740"/>
                    <a:pt x="403667" y="265740"/>
                  </a:cubicBezTo>
                  <a:cubicBezTo>
                    <a:pt x="442458" y="271430"/>
                    <a:pt x="442458" y="271430"/>
                    <a:pt x="442458" y="271430"/>
                  </a:cubicBezTo>
                  <a:cubicBezTo>
                    <a:pt x="444169" y="271430"/>
                    <a:pt x="445880" y="273137"/>
                    <a:pt x="446451" y="274844"/>
                  </a:cubicBezTo>
                  <a:cubicBezTo>
                    <a:pt x="447021" y="277120"/>
                    <a:pt x="446451" y="278827"/>
                    <a:pt x="445310" y="280534"/>
                  </a:cubicBezTo>
                  <a:cubicBezTo>
                    <a:pt x="417358" y="307845"/>
                    <a:pt x="417358" y="307845"/>
                    <a:pt x="417358" y="307845"/>
                  </a:cubicBezTo>
                  <a:cubicBezTo>
                    <a:pt x="423633" y="345966"/>
                    <a:pt x="423633" y="345966"/>
                    <a:pt x="423633" y="345966"/>
                  </a:cubicBezTo>
                  <a:cubicBezTo>
                    <a:pt x="424203" y="348242"/>
                    <a:pt x="423062" y="349949"/>
                    <a:pt x="421922" y="351087"/>
                  </a:cubicBezTo>
                  <a:cubicBezTo>
                    <a:pt x="420210" y="352794"/>
                    <a:pt x="417928" y="352794"/>
                    <a:pt x="416217" y="351656"/>
                  </a:cubicBezTo>
                  <a:cubicBezTo>
                    <a:pt x="381420" y="333449"/>
                    <a:pt x="381420" y="333449"/>
                    <a:pt x="381420" y="333449"/>
                  </a:cubicBezTo>
                  <a:cubicBezTo>
                    <a:pt x="346622" y="351656"/>
                    <a:pt x="346622" y="351656"/>
                    <a:pt x="346622" y="351656"/>
                  </a:cubicBezTo>
                  <a:cubicBezTo>
                    <a:pt x="344911" y="352794"/>
                    <a:pt x="342629" y="352794"/>
                    <a:pt x="341488" y="351087"/>
                  </a:cubicBezTo>
                  <a:cubicBezTo>
                    <a:pt x="339777" y="349949"/>
                    <a:pt x="338636" y="348242"/>
                    <a:pt x="339207" y="345966"/>
                  </a:cubicBezTo>
                  <a:cubicBezTo>
                    <a:pt x="345482" y="307845"/>
                    <a:pt x="345482" y="307845"/>
                    <a:pt x="345482" y="307845"/>
                  </a:cubicBezTo>
                  <a:cubicBezTo>
                    <a:pt x="317530" y="280534"/>
                    <a:pt x="317530" y="280534"/>
                    <a:pt x="317530" y="280534"/>
                  </a:cubicBezTo>
                  <a:cubicBezTo>
                    <a:pt x="316389" y="278827"/>
                    <a:pt x="315818" y="277120"/>
                    <a:pt x="316389" y="274844"/>
                  </a:cubicBezTo>
                  <a:cubicBezTo>
                    <a:pt x="316959" y="273137"/>
                    <a:pt x="318670" y="271430"/>
                    <a:pt x="320382" y="271430"/>
                  </a:cubicBezTo>
                  <a:cubicBezTo>
                    <a:pt x="359172" y="265740"/>
                    <a:pt x="359172" y="265740"/>
                    <a:pt x="359172" y="265740"/>
                  </a:cubicBezTo>
                  <a:cubicBezTo>
                    <a:pt x="376856" y="230463"/>
                    <a:pt x="376856" y="230463"/>
                    <a:pt x="376856" y="230463"/>
                  </a:cubicBezTo>
                  <a:cubicBezTo>
                    <a:pt x="377427" y="228756"/>
                    <a:pt x="379708" y="227618"/>
                    <a:pt x="381420" y="227618"/>
                  </a:cubicBezTo>
                  <a:close/>
                  <a:moveTo>
                    <a:pt x="173112" y="0"/>
                  </a:moveTo>
                  <a:cubicBezTo>
                    <a:pt x="240733" y="0"/>
                    <a:pt x="295550" y="54511"/>
                    <a:pt x="295550" y="121753"/>
                  </a:cubicBezTo>
                  <a:cubicBezTo>
                    <a:pt x="295550" y="188995"/>
                    <a:pt x="240733" y="243506"/>
                    <a:pt x="173112" y="243506"/>
                  </a:cubicBezTo>
                  <a:cubicBezTo>
                    <a:pt x="105491" y="243506"/>
                    <a:pt x="50674" y="188995"/>
                    <a:pt x="50674" y="121753"/>
                  </a:cubicBezTo>
                  <a:cubicBezTo>
                    <a:pt x="50674" y="54511"/>
                    <a:pt x="105491" y="0"/>
                    <a:pt x="173112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149402" y="3063838"/>
            <a:ext cx="201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D509F9E-9CCC-4B08-A75F-F704F92B1702}"/>
              </a:ext>
            </a:extLst>
          </p:cNvPr>
          <p:cNvCxnSpPr/>
          <p:nvPr/>
        </p:nvCxnSpPr>
        <p:spPr>
          <a:xfrm>
            <a:off x="4229134" y="3063838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D3008478-E478-4F7D-AFA0-924F8A43BE34}"/>
              </a:ext>
            </a:extLst>
          </p:cNvPr>
          <p:cNvCxnSpPr/>
          <p:nvPr/>
        </p:nvCxnSpPr>
        <p:spPr>
          <a:xfrm>
            <a:off x="6314235" y="3063838"/>
            <a:ext cx="2418286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206461" y="212696"/>
            <a:ext cx="367114" cy="276679"/>
            <a:chOff x="212900" y="252058"/>
            <a:chExt cx="367114" cy="276679"/>
          </a:xfrm>
        </p:grpSpPr>
        <p:sp>
          <p:nvSpPr>
            <p:cNvPr id="52" name="燕尾形 51">
              <a:extLst>
                <a:ext uri="{FF2B5EF4-FFF2-40B4-BE49-F238E27FC236}">
                  <a16:creationId xmlns:a16="http://schemas.microsoft.com/office/drawing/2014/main" id="{FACC8357-3E01-4172-A297-743E1CB16D92}"/>
                </a:ext>
              </a:extLst>
            </p:cNvPr>
            <p:cNvSpPr/>
            <p:nvPr/>
          </p:nvSpPr>
          <p:spPr>
            <a:xfrm>
              <a:off x="399039" y="260767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燕尾形 3">
              <a:extLst>
                <a:ext uri="{FF2B5EF4-FFF2-40B4-BE49-F238E27FC236}">
                  <a16:creationId xmlns:a16="http://schemas.microsoft.com/office/drawing/2014/main" id="{A50DD894-FF36-4124-A19B-816DD721AB6E}"/>
                </a:ext>
              </a:extLst>
            </p:cNvPr>
            <p:cNvSpPr/>
            <p:nvPr/>
          </p:nvSpPr>
          <p:spPr>
            <a:xfrm>
              <a:off x="212900" y="252058"/>
              <a:ext cx="180975" cy="267970"/>
            </a:xfrm>
            <a:prstGeom prst="chevron">
              <a:avLst/>
            </a:prstGeom>
            <a:solidFill>
              <a:srgbClr val="046A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73575" y="212696"/>
            <a:ext cx="8070500" cy="2766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kumimoji="1" lang="en-US" altLang="zh-CN" b="1" dirty="0">
                <a:solidFill>
                  <a:srgbClr val="046A38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Preparation principle in maturation stage</a:t>
            </a:r>
          </a:p>
        </p:txBody>
      </p:sp>
      <p:sp>
        <p:nvSpPr>
          <p:cNvPr id="71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238718" y="1114520"/>
            <a:ext cx="1980000" cy="132598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Before EOP</a:t>
            </a:r>
            <a:r>
              <a:rPr lang="zh-CN" altLang="en-US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：</a:t>
            </a:r>
            <a:endParaRPr lang="en-US" altLang="zh-CN" sz="10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lvl="1">
              <a:lnSpc>
                <a:spcPct val="150000"/>
              </a:lnSpc>
            </a:pPr>
            <a:r>
              <a:rPr lang="en-US" altLang="zh-CN" sz="900" dirty="0">
                <a:cs typeface="+mn-ea"/>
                <a:sym typeface="+mn-lt"/>
              </a:rPr>
              <a:t>Materials sharing with phones have no MOQ limitation</a:t>
            </a:r>
          </a:p>
          <a:p>
            <a:pPr marL="180000" lvl="1">
              <a:lnSpc>
                <a:spcPct val="150000"/>
              </a:lnSpc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After EOP</a:t>
            </a:r>
            <a:r>
              <a:rPr lang="zh-CN" altLang="en-US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：</a:t>
            </a:r>
            <a:endParaRPr lang="en-US" altLang="zh-CN" sz="10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  <a:p>
            <a:pPr marL="180000" lvl="1">
              <a:lnSpc>
                <a:spcPct val="150000"/>
              </a:lnSpc>
            </a:pPr>
            <a:r>
              <a:rPr lang="en-US" altLang="zh-CN" sz="900" b="1" dirty="0">
                <a:solidFill>
                  <a:srgbClr val="C00000"/>
                </a:solidFill>
                <a:cs typeface="+mn-ea"/>
                <a:sym typeface="+mn-lt"/>
              </a:rPr>
              <a:t>MOQ limitation</a:t>
            </a:r>
            <a:endParaRPr lang="zh-CN" altLang="en-US" sz="9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2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6562836" y="2539147"/>
            <a:ext cx="2113434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Take irregular factors into consideration</a:t>
            </a:r>
          </a:p>
        </p:txBody>
      </p:sp>
      <p:sp>
        <p:nvSpPr>
          <p:cNvPr id="79" name="îşḻiḑê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4229131" y="3153866"/>
            <a:ext cx="2250596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Non-aftersales demand such as refurbishment</a:t>
            </a:r>
            <a:r>
              <a:rPr lang="zh-CN" altLang="en-US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、</a:t>
            </a: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demo machine</a:t>
            </a:r>
            <a:r>
              <a:rPr lang="zh-CN" altLang="en-US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、</a:t>
            </a: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key account refurbish demand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Promotion</a:t>
            </a:r>
            <a:endParaRPr lang="zh-CN" altLang="en-US" sz="10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80" name="íş1íḍé">
            <a:extLst>
              <a:ext uri="{FF2B5EF4-FFF2-40B4-BE49-F238E27FC236}">
                <a16:creationId xmlns:a16="http://schemas.microsoft.com/office/drawing/2014/main" id="{6B7C3B94-656E-4279-BF02-2C73261E0CC6}"/>
              </a:ext>
            </a:extLst>
          </p:cNvPr>
          <p:cNvSpPr txBox="1"/>
          <p:nvPr/>
        </p:nvSpPr>
        <p:spPr>
          <a:xfrm flipH="1">
            <a:off x="4407658" y="4408135"/>
            <a:ext cx="2036439" cy="44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Keep HQ informed of irregular aftersales needs in advance to avoid shortage </a:t>
            </a: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4229134" y="4939656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5E0AB7C0-E71D-4349-B414-898FAAE1203A}"/>
              </a:ext>
            </a:extLst>
          </p:cNvPr>
          <p:cNvCxnSpPr/>
          <p:nvPr/>
        </p:nvCxnSpPr>
        <p:spPr>
          <a:xfrm>
            <a:off x="2021188" y="4941552"/>
            <a:ext cx="1980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:a16="http://schemas.microsoft.com/office/drawing/2014/main" id="{93CC237E-EB5C-481F-8A81-18E4AF6264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76" y="3696822"/>
            <a:ext cx="763001" cy="936028"/>
          </a:xfrm>
          <a:prstGeom prst="rect">
            <a:avLst/>
          </a:prstGeom>
        </p:spPr>
      </p:pic>
      <p:sp>
        <p:nvSpPr>
          <p:cNvPr id="39" name="two-arrows-fast-forward_57082">
            <a:hlinkClick r:id="rId4" action="ppaction://hlinksldjump"/>
            <a:extLst>
              <a:ext uri="{FF2B5EF4-FFF2-40B4-BE49-F238E27FC236}">
                <a16:creationId xmlns:a16="http://schemas.microsoft.com/office/drawing/2014/main" id="{67FA7D09-4A7F-4783-ABA7-21E70C7B319F}"/>
              </a:ext>
            </a:extLst>
          </p:cNvPr>
          <p:cNvSpPr>
            <a:spLocks noChangeAspect="1"/>
          </p:cNvSpPr>
          <p:nvPr/>
        </p:nvSpPr>
        <p:spPr bwMode="auto">
          <a:xfrm>
            <a:off x="8436643" y="415872"/>
            <a:ext cx="180274" cy="180000"/>
          </a:xfrm>
          <a:custGeom>
            <a:avLst/>
            <a:gdLst>
              <a:gd name="connsiteX0" fmla="*/ 247418 w 604251"/>
              <a:gd name="connsiteY0" fmla="*/ 179685 h 603334"/>
              <a:gd name="connsiteX1" fmla="*/ 266851 w 604251"/>
              <a:gd name="connsiteY1" fmla="*/ 186808 h 603334"/>
              <a:gd name="connsiteX2" fmla="*/ 382492 w 604251"/>
              <a:gd name="connsiteY2" fmla="*/ 270832 h 603334"/>
              <a:gd name="connsiteX3" fmla="*/ 398129 w 604251"/>
              <a:gd name="connsiteY3" fmla="*/ 301683 h 603334"/>
              <a:gd name="connsiteX4" fmla="*/ 382492 w 604251"/>
              <a:gd name="connsiteY4" fmla="*/ 332534 h 603334"/>
              <a:gd name="connsiteX5" fmla="*/ 266851 w 604251"/>
              <a:gd name="connsiteY5" fmla="*/ 416557 h 603334"/>
              <a:gd name="connsiteX6" fmla="*/ 244304 w 604251"/>
              <a:gd name="connsiteY6" fmla="*/ 423816 h 603334"/>
              <a:gd name="connsiteX7" fmla="*/ 227031 w 604251"/>
              <a:gd name="connsiteY7" fmla="*/ 419642 h 603334"/>
              <a:gd name="connsiteX8" fmla="*/ 206121 w 604251"/>
              <a:gd name="connsiteY8" fmla="*/ 385706 h 603334"/>
              <a:gd name="connsiteX9" fmla="*/ 206121 w 604251"/>
              <a:gd name="connsiteY9" fmla="*/ 217659 h 603334"/>
              <a:gd name="connsiteX10" fmla="*/ 227031 w 604251"/>
              <a:gd name="connsiteY10" fmla="*/ 183723 h 603334"/>
              <a:gd name="connsiteX11" fmla="*/ 247418 w 604251"/>
              <a:gd name="connsiteY11" fmla="*/ 179685 h 603334"/>
              <a:gd name="connsiteX12" fmla="*/ 302126 w 604251"/>
              <a:gd name="connsiteY12" fmla="*/ 55905 h 603334"/>
              <a:gd name="connsiteX13" fmla="*/ 55990 w 604251"/>
              <a:gd name="connsiteY13" fmla="*/ 301667 h 603334"/>
              <a:gd name="connsiteX14" fmla="*/ 302126 w 604251"/>
              <a:gd name="connsiteY14" fmla="*/ 547429 h 603334"/>
              <a:gd name="connsiteX15" fmla="*/ 548261 w 604251"/>
              <a:gd name="connsiteY15" fmla="*/ 301667 h 603334"/>
              <a:gd name="connsiteX16" fmla="*/ 302126 w 604251"/>
              <a:gd name="connsiteY16" fmla="*/ 55905 h 603334"/>
              <a:gd name="connsiteX17" fmla="*/ 302126 w 604251"/>
              <a:gd name="connsiteY17" fmla="*/ 0 h 603334"/>
              <a:gd name="connsiteX18" fmla="*/ 604251 w 604251"/>
              <a:gd name="connsiteY18" fmla="*/ 301667 h 603334"/>
              <a:gd name="connsiteX19" fmla="*/ 302126 w 604251"/>
              <a:gd name="connsiteY19" fmla="*/ 603334 h 603334"/>
              <a:gd name="connsiteX20" fmla="*/ 0 w 604251"/>
              <a:gd name="connsiteY20" fmla="*/ 301667 h 603334"/>
              <a:gd name="connsiteX21" fmla="*/ 302126 w 604251"/>
              <a:gd name="connsiteY21" fmla="*/ 0 h 60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04251" h="603334">
                <a:moveTo>
                  <a:pt x="247418" y="179685"/>
                </a:moveTo>
                <a:cubicBezTo>
                  <a:pt x="254305" y="180230"/>
                  <a:pt x="261033" y="182634"/>
                  <a:pt x="266851" y="186808"/>
                </a:cubicBezTo>
                <a:lnTo>
                  <a:pt x="382492" y="270832"/>
                </a:lnTo>
                <a:cubicBezTo>
                  <a:pt x="392311" y="278091"/>
                  <a:pt x="398129" y="289524"/>
                  <a:pt x="398129" y="301683"/>
                </a:cubicBezTo>
                <a:cubicBezTo>
                  <a:pt x="398129" y="313841"/>
                  <a:pt x="392311" y="325456"/>
                  <a:pt x="382492" y="332534"/>
                </a:cubicBezTo>
                <a:lnTo>
                  <a:pt x="266851" y="416557"/>
                </a:lnTo>
                <a:cubicBezTo>
                  <a:pt x="260305" y="421457"/>
                  <a:pt x="252305" y="423816"/>
                  <a:pt x="244304" y="423816"/>
                </a:cubicBezTo>
                <a:cubicBezTo>
                  <a:pt x="238486" y="423816"/>
                  <a:pt x="232486" y="422546"/>
                  <a:pt x="227031" y="419642"/>
                </a:cubicBezTo>
                <a:cubicBezTo>
                  <a:pt x="214303" y="413109"/>
                  <a:pt x="206121" y="400043"/>
                  <a:pt x="206121" y="385706"/>
                </a:cubicBezTo>
                <a:lnTo>
                  <a:pt x="206121" y="217659"/>
                </a:lnTo>
                <a:cubicBezTo>
                  <a:pt x="206121" y="203323"/>
                  <a:pt x="214303" y="190256"/>
                  <a:pt x="227031" y="183723"/>
                </a:cubicBezTo>
                <a:cubicBezTo>
                  <a:pt x="233486" y="180457"/>
                  <a:pt x="240532" y="179141"/>
                  <a:pt x="247418" y="179685"/>
                </a:cubicBezTo>
                <a:close/>
                <a:moveTo>
                  <a:pt x="302126" y="55905"/>
                </a:moveTo>
                <a:cubicBezTo>
                  <a:pt x="166514" y="55905"/>
                  <a:pt x="55990" y="166262"/>
                  <a:pt x="55990" y="301667"/>
                </a:cubicBezTo>
                <a:cubicBezTo>
                  <a:pt x="55990" y="437254"/>
                  <a:pt x="166514" y="547429"/>
                  <a:pt x="302126" y="547429"/>
                </a:cubicBezTo>
                <a:cubicBezTo>
                  <a:pt x="437918" y="547429"/>
                  <a:pt x="548261" y="437254"/>
                  <a:pt x="548261" y="301667"/>
                </a:cubicBezTo>
                <a:cubicBezTo>
                  <a:pt x="548261" y="166262"/>
                  <a:pt x="437918" y="55905"/>
                  <a:pt x="302126" y="55905"/>
                </a:cubicBezTo>
                <a:close/>
                <a:moveTo>
                  <a:pt x="302126" y="0"/>
                </a:moveTo>
                <a:cubicBezTo>
                  <a:pt x="468822" y="0"/>
                  <a:pt x="604251" y="135405"/>
                  <a:pt x="604251" y="301667"/>
                </a:cubicBezTo>
                <a:cubicBezTo>
                  <a:pt x="604251" y="468110"/>
                  <a:pt x="468822" y="603334"/>
                  <a:pt x="302126" y="603334"/>
                </a:cubicBezTo>
                <a:cubicBezTo>
                  <a:pt x="135611" y="603334"/>
                  <a:pt x="0" y="468110"/>
                  <a:pt x="0" y="301667"/>
                </a:cubicBezTo>
                <a:cubicBezTo>
                  <a:pt x="0" y="135405"/>
                  <a:pt x="135611" y="0"/>
                  <a:pt x="302126" y="0"/>
                </a:cubicBezTo>
                <a:close/>
              </a:path>
            </a:pathLst>
          </a:custGeom>
          <a:solidFill>
            <a:srgbClr val="CACAC8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îşḻiḑê">
            <a:extLst>
              <a:ext uri="{FF2B5EF4-FFF2-40B4-BE49-F238E27FC236}">
                <a16:creationId xmlns:a16="http://schemas.microsoft.com/office/drawing/2014/main" id="{32E2FC8D-32A8-4509-849D-BBE14F467FB9}"/>
              </a:ext>
            </a:extLst>
          </p:cNvPr>
          <p:cNvSpPr/>
          <p:nvPr/>
        </p:nvSpPr>
        <p:spPr>
          <a:xfrm flipH="1">
            <a:off x="6389581" y="1112931"/>
            <a:ext cx="2254494" cy="10440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Defective rate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Non-aftersales demand such as refurbishment</a:t>
            </a:r>
            <a:r>
              <a:rPr lang="zh-CN" altLang="en-US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、</a:t>
            </a: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demo machine</a:t>
            </a:r>
            <a:r>
              <a:rPr lang="zh-CN" altLang="en-US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、</a:t>
            </a: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key account refurbish demand</a:t>
            </a:r>
            <a:endParaRPr lang="zh-CN" altLang="en-US" sz="1000" b="1" dirty="0">
              <a:latin typeface="OPPOSans M" panose="00020600040101010101" pitchFamily="18" charset="-122"/>
              <a:ea typeface="OPPOSans M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40" name="ïṧľïḓé">
            <a:extLst>
              <a:ext uri="{FF2B5EF4-FFF2-40B4-BE49-F238E27FC236}">
                <a16:creationId xmlns:a16="http://schemas.microsoft.com/office/drawing/2014/main" id="{CC10FB2F-1CBF-4A29-B89B-364D697EC6FE}"/>
              </a:ext>
            </a:extLst>
          </p:cNvPr>
          <p:cNvSpPr/>
          <p:nvPr/>
        </p:nvSpPr>
        <p:spPr>
          <a:xfrm flipH="1">
            <a:off x="2112913" y="3153865"/>
            <a:ext cx="2026072" cy="1624757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Consumption trend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00" b="1" dirty="0">
                <a:latin typeface="OPPOSans M" panose="00020600040101010101" pitchFamily="18" charset="-122"/>
                <a:ea typeface="OPPOSans M" panose="00020600040101010101" pitchFamily="18" charset="-122"/>
                <a:cs typeface="+mn-ea"/>
                <a:sym typeface="+mn-lt"/>
              </a:rPr>
              <a:t>Safety stock strategy</a:t>
            </a:r>
          </a:p>
          <a:p>
            <a:pPr marL="35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900" dirty="0">
                <a:cs typeface="+mn-ea"/>
                <a:sym typeface="+mn-lt"/>
              </a:rPr>
              <a:t>Customs clearance and logistic time</a:t>
            </a:r>
          </a:p>
          <a:p>
            <a:pPr marL="35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900" dirty="0">
                <a:cs typeface="+mn-ea"/>
                <a:sym typeface="+mn-lt"/>
              </a:rPr>
              <a:t>Local material transportation time</a:t>
            </a:r>
          </a:p>
          <a:p>
            <a:pPr marL="35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900" dirty="0">
                <a:cs typeface="+mn-ea"/>
                <a:sym typeface="+mn-lt"/>
              </a:rPr>
              <a:t>Transporting cost</a:t>
            </a:r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43" name="ïšḻidé">
            <a:extLst>
              <a:ext uri="{FF2B5EF4-FFF2-40B4-BE49-F238E27FC236}">
                <a16:creationId xmlns:a16="http://schemas.microsoft.com/office/drawing/2014/main" id="{55EBA04F-4E94-4074-A654-88968DB48CEE}"/>
              </a:ext>
            </a:extLst>
          </p:cNvPr>
          <p:cNvSpPr/>
          <p:nvPr/>
        </p:nvSpPr>
        <p:spPr>
          <a:xfrm flipH="1">
            <a:off x="33108" y="3942402"/>
            <a:ext cx="2167104" cy="450169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400" b="1" dirty="0">
                <a:solidFill>
                  <a:schemeClr val="accent3">
                    <a:lumMod val="7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ea"/>
                <a:sym typeface="+mn-lt"/>
              </a:rPr>
              <a:t>Agents/Spare parts administrator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36091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50092;#132986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355;"/>
  <p:tag name="ISLIDE.ICON" val="#147779;#147779;#9096;#87330;#88186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355;"/>
  <p:tag name="ISLIDE.ICON" val="#147779;#147779;#9096;#87330;#88186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822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822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822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822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63020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63020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63020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63020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63020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63020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63020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63020;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06600"/>
      </a:accent1>
      <a:accent2>
        <a:srgbClr val="0F964C"/>
      </a:accent2>
      <a:accent3>
        <a:srgbClr val="F8AA24"/>
      </a:accent3>
      <a:accent4>
        <a:srgbClr val="68AC2B"/>
      </a:accent4>
      <a:accent5>
        <a:srgbClr val="7C7B79"/>
      </a:accent5>
      <a:accent6>
        <a:srgbClr val="BABCBD"/>
      </a:accent6>
      <a:hlink>
        <a:srgbClr val="4472C4"/>
      </a:hlink>
      <a:folHlink>
        <a:srgbClr val="BFBFBF"/>
      </a:folHlink>
    </a:clrScheme>
    <a:fontScheme name="ofm3lnd0">
      <a:majorFont>
        <a:latin typeface="OPPOSans R"/>
        <a:ea typeface="OPPOSans R"/>
        <a:cs typeface=""/>
      </a:majorFont>
      <a:minorFont>
        <a:latin typeface="OPPOSans R"/>
        <a:ea typeface="OPPOSans 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046A38"/>
        </a:solidFill>
        <a:ln>
          <a:noFill/>
        </a:ln>
      </a:spPr>
      <a:bodyPr/>
      <a:lstStyle>
        <a:defPPr algn="l">
          <a:defRPr>
            <a:latin typeface="微软雅黑" panose="020B0503020204020204" pitchFamily="34" charset="-122"/>
            <a:ea typeface="微软雅黑" panose="020B0503020204020204" pitchFamily="34" charset="-122"/>
            <a:sym typeface="微软雅黑" panose="020B0503020204020204" pitchFamily="34" charset="-122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 白底">
  <a:themeElements>
    <a:clrScheme name="OPPO色彩系统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937"/>
      </a:accent1>
      <a:accent2>
        <a:srgbClr val="C9C9C8"/>
      </a:accent2>
      <a:accent3>
        <a:srgbClr val="2DC84D"/>
      </a:accent3>
      <a:accent4>
        <a:srgbClr val="FAFAFA"/>
      </a:accent4>
      <a:accent5>
        <a:srgbClr val="046937"/>
      </a:accent5>
      <a:accent6>
        <a:srgbClr val="C9C9C8"/>
      </a:accent6>
      <a:hlink>
        <a:srgbClr val="2DC84D"/>
      </a:hlink>
      <a:folHlink>
        <a:srgbClr val="2DC84D"/>
      </a:folHlink>
    </a:clrScheme>
    <a:fontScheme name="ofm3lnd0">
      <a:majorFont>
        <a:latin typeface="OPPOSans R"/>
        <a:ea typeface="OPPOSans R"/>
        <a:cs typeface=""/>
      </a:majorFont>
      <a:minorFont>
        <a:latin typeface="OPPOSans R"/>
        <a:ea typeface="OPPOSans R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6600"/>
    </a:accent1>
    <a:accent2>
      <a:srgbClr val="0F964C"/>
    </a:accent2>
    <a:accent3>
      <a:srgbClr val="F8AA24"/>
    </a:accent3>
    <a:accent4>
      <a:srgbClr val="68AC2B"/>
    </a:accent4>
    <a:accent5>
      <a:srgbClr val="7C7B79"/>
    </a:accent5>
    <a:accent6>
      <a:srgbClr val="BABCBD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6600"/>
    </a:accent1>
    <a:accent2>
      <a:srgbClr val="0F964C"/>
    </a:accent2>
    <a:accent3>
      <a:srgbClr val="F8AA24"/>
    </a:accent3>
    <a:accent4>
      <a:srgbClr val="68AC2B"/>
    </a:accent4>
    <a:accent5>
      <a:srgbClr val="7C7B79"/>
    </a:accent5>
    <a:accent6>
      <a:srgbClr val="BABCBD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6600"/>
    </a:accent1>
    <a:accent2>
      <a:srgbClr val="0F964C"/>
    </a:accent2>
    <a:accent3>
      <a:srgbClr val="F8AA24"/>
    </a:accent3>
    <a:accent4>
      <a:srgbClr val="68AC2B"/>
    </a:accent4>
    <a:accent5>
      <a:srgbClr val="7C7B79"/>
    </a:accent5>
    <a:accent6>
      <a:srgbClr val="BABCBD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6600"/>
    </a:accent1>
    <a:accent2>
      <a:srgbClr val="0F964C"/>
    </a:accent2>
    <a:accent3>
      <a:srgbClr val="F8AA24"/>
    </a:accent3>
    <a:accent4>
      <a:srgbClr val="68AC2B"/>
    </a:accent4>
    <a:accent5>
      <a:srgbClr val="7C7B79"/>
    </a:accent5>
    <a:accent6>
      <a:srgbClr val="BABCBD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6600"/>
    </a:accent1>
    <a:accent2>
      <a:srgbClr val="0F964C"/>
    </a:accent2>
    <a:accent3>
      <a:srgbClr val="F8AA24"/>
    </a:accent3>
    <a:accent4>
      <a:srgbClr val="68AC2B"/>
    </a:accent4>
    <a:accent5>
      <a:srgbClr val="7C7B79"/>
    </a:accent5>
    <a:accent6>
      <a:srgbClr val="BABCBD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6600"/>
    </a:accent1>
    <a:accent2>
      <a:srgbClr val="0F964C"/>
    </a:accent2>
    <a:accent3>
      <a:srgbClr val="F8AA24"/>
    </a:accent3>
    <a:accent4>
      <a:srgbClr val="68AC2B"/>
    </a:accent4>
    <a:accent5>
      <a:srgbClr val="7C7B79"/>
    </a:accent5>
    <a:accent6>
      <a:srgbClr val="BABCBD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6600"/>
    </a:accent1>
    <a:accent2>
      <a:srgbClr val="0F964C"/>
    </a:accent2>
    <a:accent3>
      <a:srgbClr val="F8AA24"/>
    </a:accent3>
    <a:accent4>
      <a:srgbClr val="68AC2B"/>
    </a:accent4>
    <a:accent5>
      <a:srgbClr val="7C7B79"/>
    </a:accent5>
    <a:accent6>
      <a:srgbClr val="BABCBD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6815</TotalTime>
  <Words>2881</Words>
  <Application>Microsoft Office PowerPoint</Application>
  <PresentationFormat>全屏显示(16:9)</PresentationFormat>
  <Paragraphs>408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Helvetica Neue Medium</vt:lpstr>
      <vt:lpstr>OPPOSans B</vt:lpstr>
      <vt:lpstr>OPPOSans M</vt:lpstr>
      <vt:lpstr>OPPOSans R</vt:lpstr>
      <vt:lpstr>宋体</vt:lpstr>
      <vt:lpstr>Arial</vt:lpstr>
      <vt:lpstr>Calibri</vt:lpstr>
      <vt:lpstr>Helvetica</vt:lpstr>
      <vt:lpstr>Impact</vt:lpstr>
      <vt:lpstr>Wingdings</vt:lpstr>
      <vt:lpstr>Office 主题</vt:lpstr>
      <vt:lpstr>White 白底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Q&amp;A</vt:lpstr>
      <vt:lpstr>随堂测验In class quizzes </vt:lpstr>
      <vt:lpstr>随堂测验In class quizzes </vt:lpstr>
      <vt:lpstr>随堂测验In class quizzes 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80233144</dc:creator>
  <cp:lastModifiedBy>屈园园</cp:lastModifiedBy>
  <cp:revision>422</cp:revision>
  <dcterms:created xsi:type="dcterms:W3CDTF">2019-12-05T03:16:00Z</dcterms:created>
  <dcterms:modified xsi:type="dcterms:W3CDTF">2020-06-15T06:40:14Z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2052-10.1.0.6395</vt:lpwstr>
  </property>
</Properties>
</file>