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63" r:id="rId3"/>
    <p:sldId id="286" r:id="rId4"/>
    <p:sldId id="269" r:id="rId5"/>
    <p:sldId id="277" r:id="rId6"/>
    <p:sldId id="290" r:id="rId7"/>
    <p:sldId id="291" r:id="rId8"/>
    <p:sldId id="29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7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8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89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491133" y="339729"/>
            <a:ext cx="2372784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-29632" y="6140457"/>
            <a:ext cx="11791951" cy="117475"/>
          </a:xfrm>
          <a:prstGeom prst="rect">
            <a:avLst/>
          </a:prstGeom>
          <a:gradFill flip="none" rotWithShape="1">
            <a:gsLst>
              <a:gs pos="0">
                <a:srgbClr val="00925F"/>
              </a:gs>
              <a:gs pos="100000">
                <a:srgbClr val="49B48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19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56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961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304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45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83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939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4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31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41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96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13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5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491133" y="339728"/>
            <a:ext cx="2372784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-29632" y="6140453"/>
            <a:ext cx="11791951" cy="117475"/>
          </a:xfrm>
          <a:prstGeom prst="rect">
            <a:avLst/>
          </a:prstGeom>
          <a:gradFill flip="none" rotWithShape="1">
            <a:gsLst>
              <a:gs pos="0">
                <a:srgbClr val="00925F"/>
              </a:gs>
              <a:gs pos="100000">
                <a:srgbClr val="49B48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2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66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5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2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5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8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93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7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2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___1.xls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Excel____2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___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___3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9817" y="2006621"/>
            <a:ext cx="68304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OPPO</a:t>
            </a:r>
            <a:r>
              <a:rPr lang="zh-CN" altLang="en-US" sz="28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Cambodia Weekly Report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16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Week</a:t>
            </a:r>
            <a:r>
              <a:rPr lang="en-US" altLang="zh-CN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1, 2019.2.18-2019.2.24</a:t>
            </a:r>
            <a:r>
              <a:rPr lang="zh-CN" altLang="en-US" sz="16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6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2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446547" y="848058"/>
            <a:ext cx="4181491" cy="438413"/>
          </a:xfrm>
          <a:custGeom>
            <a:avLst/>
            <a:gdLst>
              <a:gd name="connsiteX0" fmla="*/ 0 w 3166384"/>
              <a:gd name="connsiteY0" fmla="*/ 0 h 484632"/>
              <a:gd name="connsiteX1" fmla="*/ 2924068 w 3166384"/>
              <a:gd name="connsiteY1" fmla="*/ 0 h 484632"/>
              <a:gd name="connsiteX2" fmla="*/ 3166384 w 3166384"/>
              <a:gd name="connsiteY2" fmla="*/ 242316 h 484632"/>
              <a:gd name="connsiteX3" fmla="*/ 2924068 w 3166384"/>
              <a:gd name="connsiteY3" fmla="*/ 484632 h 484632"/>
              <a:gd name="connsiteX4" fmla="*/ 2769 w 3166384"/>
              <a:gd name="connsiteY4" fmla="*/ 484632 h 484632"/>
              <a:gd name="connsiteX5" fmla="*/ 243546 w 3166384"/>
              <a:gd name="connsiteY5" fmla="*/ 251073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384" h="484632">
                <a:moveTo>
                  <a:pt x="0" y="0"/>
                </a:moveTo>
                <a:lnTo>
                  <a:pt x="2924068" y="0"/>
                </a:lnTo>
                <a:lnTo>
                  <a:pt x="3166384" y="242316"/>
                </a:lnTo>
                <a:lnTo>
                  <a:pt x="2924068" y="484632"/>
                </a:lnTo>
                <a:lnTo>
                  <a:pt x="2769" y="484632"/>
                </a:lnTo>
                <a:lnTo>
                  <a:pt x="243546" y="251073"/>
                </a:lnTo>
                <a:close/>
              </a:path>
            </a:pathLst>
          </a:custGeom>
          <a:noFill/>
          <a:ln w="19050">
            <a:solidFill>
              <a:srgbClr val="009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ea typeface="微软雅黑" pitchFamily="34" charset="-122"/>
              </a:rPr>
              <a:t>    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KPI</a:t>
            </a:r>
            <a:r>
              <a:rPr lang="zh-CN" altLang="en-US" sz="2000" b="1" dirty="0">
                <a:solidFill>
                  <a:schemeClr val="tx1"/>
                </a:solidFill>
                <a:ea typeface="微软雅黑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Review</a:t>
            </a:r>
            <a:endParaRPr lang="zh-CN" altLang="en-US" sz="2000" b="1" dirty="0">
              <a:solidFill>
                <a:schemeClr val="tx1"/>
              </a:solidFill>
              <a:ea typeface="微软雅黑" pitchFamily="3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031884"/>
              </p:ext>
            </p:extLst>
          </p:nvPr>
        </p:nvGraphicFramePr>
        <p:xfrm>
          <a:off x="983717" y="1719167"/>
          <a:ext cx="9383155" cy="398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工作表" r:id="rId4" imgW="8277157" imgH="3438435" progId="Excel.Sheet.12">
                  <p:embed/>
                </p:oleObj>
              </mc:Choice>
              <mc:Fallback>
                <p:oleObj name="工作表" r:id="rId4" imgW="8277157" imgH="34384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3717" y="1719167"/>
                        <a:ext cx="9383155" cy="3987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502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446547" y="848058"/>
            <a:ext cx="4181491" cy="438413"/>
          </a:xfrm>
          <a:custGeom>
            <a:avLst/>
            <a:gdLst>
              <a:gd name="connsiteX0" fmla="*/ 0 w 3166384"/>
              <a:gd name="connsiteY0" fmla="*/ 0 h 484632"/>
              <a:gd name="connsiteX1" fmla="*/ 2924068 w 3166384"/>
              <a:gd name="connsiteY1" fmla="*/ 0 h 484632"/>
              <a:gd name="connsiteX2" fmla="*/ 3166384 w 3166384"/>
              <a:gd name="connsiteY2" fmla="*/ 242316 h 484632"/>
              <a:gd name="connsiteX3" fmla="*/ 2924068 w 3166384"/>
              <a:gd name="connsiteY3" fmla="*/ 484632 h 484632"/>
              <a:gd name="connsiteX4" fmla="*/ 2769 w 3166384"/>
              <a:gd name="connsiteY4" fmla="*/ 484632 h 484632"/>
              <a:gd name="connsiteX5" fmla="*/ 243546 w 3166384"/>
              <a:gd name="connsiteY5" fmla="*/ 251073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384" h="484632">
                <a:moveTo>
                  <a:pt x="0" y="0"/>
                </a:moveTo>
                <a:lnTo>
                  <a:pt x="2924068" y="0"/>
                </a:lnTo>
                <a:lnTo>
                  <a:pt x="3166384" y="242316"/>
                </a:lnTo>
                <a:lnTo>
                  <a:pt x="2924068" y="484632"/>
                </a:lnTo>
                <a:lnTo>
                  <a:pt x="2769" y="484632"/>
                </a:lnTo>
                <a:lnTo>
                  <a:pt x="243546" y="251073"/>
                </a:lnTo>
                <a:close/>
              </a:path>
            </a:pathLst>
          </a:custGeom>
          <a:noFill/>
          <a:ln w="19050">
            <a:solidFill>
              <a:srgbClr val="009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ea typeface="微软雅黑" pitchFamily="34" charset="-122"/>
              </a:rPr>
              <a:t>    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KPI</a:t>
            </a:r>
            <a:r>
              <a:rPr lang="zh-CN" altLang="en-US" sz="2000" b="1" dirty="0">
                <a:solidFill>
                  <a:schemeClr val="tx1"/>
                </a:solidFill>
                <a:ea typeface="微软雅黑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Review</a:t>
            </a:r>
            <a:endParaRPr lang="zh-CN" altLang="en-US" sz="2000" b="1" dirty="0">
              <a:solidFill>
                <a:schemeClr val="tx1"/>
              </a:solidFill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0782" y="1586431"/>
            <a:ext cx="1662592" cy="47372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92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zh-CN" altLang="en-US" sz="12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782" y="1586431"/>
            <a:ext cx="4120309" cy="3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Main finding </a:t>
            </a:r>
            <a:endParaRPr lang="zh-CN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96CC3BD-5D33-4E34-92AF-0162A08088CC}"/>
              </a:ext>
            </a:extLst>
          </p:cNvPr>
          <p:cNvSpPr txBox="1"/>
          <p:nvPr/>
        </p:nvSpPr>
        <p:spPr>
          <a:xfrm>
            <a:off x="446547" y="2216918"/>
            <a:ext cx="5085508" cy="248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600" b="1" i="0" strike="noStrike" kern="1200" cap="none" spc="0" normalizeH="0" baseline="0" noProof="0" dirty="0">
                <a:ln>
                  <a:noFill/>
                </a:ln>
                <a:solidFill>
                  <a:srgbClr val="00925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Highlights</a:t>
            </a:r>
          </a:p>
          <a:p>
            <a:pPr lvl="0">
              <a:defRPr/>
            </a:pPr>
            <a:endParaRPr lang="en-MY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MY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(Example): </a:t>
            </a:r>
            <a:endParaRPr lang="en-MY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endParaRPr lang="en-US" sz="11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The overall CSAT for the week is trending at 86.74</a:t>
            </a:r>
            <a:r>
              <a:rPr lang="en-US" sz="1100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%.</a:t>
            </a:r>
            <a:endParaRPr lang="en-US" sz="11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endParaRPr lang="en-US" sz="11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FCR also trending at 86.47% for the week.</a:t>
            </a:r>
          </a:p>
          <a:p>
            <a:pPr>
              <a:defRPr/>
            </a:pPr>
            <a:endParaRPr lang="en-US" sz="11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indent="-171450">
              <a:lnSpc>
                <a:spcPct val="9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US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12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endParaRPr lang="en-US" sz="12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C632FCD-1CC6-4487-80C3-D1809C4B2A57}"/>
              </a:ext>
            </a:extLst>
          </p:cNvPr>
          <p:cNvSpPr txBox="1"/>
          <p:nvPr/>
        </p:nvSpPr>
        <p:spPr>
          <a:xfrm>
            <a:off x="6051118" y="2161518"/>
            <a:ext cx="508550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6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Lowlights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MY" sz="1100" dirty="0">
              <a:solidFill>
                <a:srgbClr val="000000"/>
              </a:solidFill>
              <a:latin typeface="+mj-lt"/>
              <a:ea typeface="+mn-ea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11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1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C</a:t>
            </a:r>
            <a:r>
              <a:rPr lang="en-MY" sz="11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SAT and FCR were at 63.64% and 72.73%.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532055" y="1399142"/>
            <a:ext cx="0" cy="45279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882" y="3938351"/>
            <a:ext cx="5758248" cy="198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9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446547" y="848058"/>
            <a:ext cx="4181491" cy="438413"/>
          </a:xfrm>
          <a:custGeom>
            <a:avLst/>
            <a:gdLst>
              <a:gd name="connsiteX0" fmla="*/ 0 w 3166384"/>
              <a:gd name="connsiteY0" fmla="*/ 0 h 484632"/>
              <a:gd name="connsiteX1" fmla="*/ 2924068 w 3166384"/>
              <a:gd name="connsiteY1" fmla="*/ 0 h 484632"/>
              <a:gd name="connsiteX2" fmla="*/ 3166384 w 3166384"/>
              <a:gd name="connsiteY2" fmla="*/ 242316 h 484632"/>
              <a:gd name="connsiteX3" fmla="*/ 2924068 w 3166384"/>
              <a:gd name="connsiteY3" fmla="*/ 484632 h 484632"/>
              <a:gd name="connsiteX4" fmla="*/ 2769 w 3166384"/>
              <a:gd name="connsiteY4" fmla="*/ 484632 h 484632"/>
              <a:gd name="connsiteX5" fmla="*/ 243546 w 3166384"/>
              <a:gd name="connsiteY5" fmla="*/ 251073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384" h="484632">
                <a:moveTo>
                  <a:pt x="0" y="0"/>
                </a:moveTo>
                <a:lnTo>
                  <a:pt x="2924068" y="0"/>
                </a:lnTo>
                <a:lnTo>
                  <a:pt x="3166384" y="242316"/>
                </a:lnTo>
                <a:lnTo>
                  <a:pt x="2924068" y="484632"/>
                </a:lnTo>
                <a:lnTo>
                  <a:pt x="2769" y="484632"/>
                </a:lnTo>
                <a:lnTo>
                  <a:pt x="243546" y="251073"/>
                </a:lnTo>
                <a:close/>
              </a:path>
            </a:pathLst>
          </a:custGeom>
          <a:noFill/>
          <a:ln w="19050">
            <a:solidFill>
              <a:srgbClr val="009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ea typeface="微软雅黑" pitchFamily="34" charset="-122"/>
              </a:rPr>
              <a:t>    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Tally Analysis</a:t>
            </a:r>
            <a:endParaRPr lang="zh-CN" altLang="en-US" sz="2000" b="1" dirty="0">
              <a:solidFill>
                <a:schemeClr val="tx1"/>
              </a:solidFill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9341" y="1525703"/>
            <a:ext cx="3140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b="1" dirty="0" smtClean="0"/>
              <a:t> </a:t>
            </a:r>
            <a:r>
              <a:rPr lang="en-US" altLang="zh-CN" b="1" dirty="0"/>
              <a:t>Tally </a:t>
            </a:r>
            <a:r>
              <a:rPr lang="en-US" altLang="zh-CN" b="1" dirty="0" smtClean="0"/>
              <a:t>1 Segregation </a:t>
            </a:r>
            <a:r>
              <a:rPr lang="en-US" altLang="zh-CN" b="1" dirty="0"/>
              <a:t>Analysis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894179"/>
              </p:ext>
            </p:extLst>
          </p:nvPr>
        </p:nvGraphicFramePr>
        <p:xfrm>
          <a:off x="589341" y="2027984"/>
          <a:ext cx="4733925" cy="209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工作表" r:id="rId4" imgW="4733857" imgH="1895385" progId="Excel.Sheet.8">
                  <p:embed/>
                </p:oleObj>
              </mc:Choice>
              <mc:Fallback>
                <p:oleObj name="工作表" r:id="rId4" imgW="4733857" imgH="189538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9341" y="2027984"/>
                        <a:ext cx="4733925" cy="2092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320930A-EE48-450B-90FB-8AB7A21B755B}"/>
              </a:ext>
            </a:extLst>
          </p:cNvPr>
          <p:cNvSpPr txBox="1"/>
          <p:nvPr/>
        </p:nvSpPr>
        <p:spPr>
          <a:xfrm>
            <a:off x="589340" y="4646733"/>
            <a:ext cx="42771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latin typeface="+mn-lt"/>
              </a:rPr>
              <a:t>Top 3 Call drivers :</a:t>
            </a:r>
          </a:p>
          <a:p>
            <a:endParaRPr lang="en-US" sz="1100" b="1" u="sng" dirty="0">
              <a:latin typeface="+mn-lt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28.2% - related to </a:t>
            </a:r>
            <a:r>
              <a:rPr lang="en-US" sz="1100" dirty="0"/>
              <a:t>‘Function (Setting) enquiry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27.8% - related to </a:t>
            </a:r>
            <a:r>
              <a:rPr lang="en-US" sz="1100" dirty="0"/>
              <a:t>‘Business Inquiry’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100" dirty="0">
                <a:latin typeface="+mn-lt"/>
              </a:rPr>
              <a:t>15.8% - related to </a:t>
            </a:r>
            <a:r>
              <a:rPr lang="en-US" sz="1100" dirty="0"/>
              <a:t>‘Other Enquiry’.</a:t>
            </a:r>
          </a:p>
          <a:p>
            <a:endParaRPr lang="en-US" sz="1100" dirty="0">
              <a:latin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532055" y="1399142"/>
            <a:ext cx="0" cy="45279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140005" y="1399142"/>
            <a:ext cx="5108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b="1" dirty="0" smtClean="0"/>
              <a:t> Malfunction for hardware/software Tally 2 Call driver (Top 5)</a:t>
            </a:r>
            <a:endParaRPr lang="zh-CN" altLang="en-US" dirty="0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458628"/>
              </p:ext>
            </p:extLst>
          </p:nvPr>
        </p:nvGraphicFramePr>
        <p:xfrm>
          <a:off x="6228140" y="2188692"/>
          <a:ext cx="4762500" cy="1843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工作表" r:id="rId7" imgW="4762500" imgH="1685925" progId="Excel.Sheet.12">
                  <p:embed/>
                </p:oleObj>
              </mc:Choice>
              <mc:Fallback>
                <p:oleObj name="工作表" r:id="rId7" imgW="4762500" imgH="16859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28140" y="2188692"/>
                        <a:ext cx="4762500" cy="1843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320930A-EE48-450B-90FB-8AB7A21B755B}"/>
              </a:ext>
            </a:extLst>
          </p:cNvPr>
          <p:cNvSpPr txBox="1"/>
          <p:nvPr/>
        </p:nvSpPr>
        <p:spPr>
          <a:xfrm>
            <a:off x="6555525" y="4609461"/>
            <a:ext cx="4277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u="sng" dirty="0" smtClean="0">
                <a:latin typeface="+mn-lt"/>
              </a:rPr>
              <a:t>Scenario for the Top  1 malfunction :</a:t>
            </a:r>
            <a:endParaRPr lang="en-US" sz="1100" b="1" u="sng" dirty="0">
              <a:latin typeface="+mn-lt"/>
            </a:endParaRPr>
          </a:p>
          <a:p>
            <a:endParaRPr lang="en-US" sz="1100" b="1" u="sng" dirty="0">
              <a:latin typeface="+mn-lt"/>
            </a:endParaRPr>
          </a:p>
          <a:p>
            <a:r>
              <a:rPr lang="en-US" sz="1100" dirty="0" smtClean="0">
                <a:latin typeface="+mn-lt"/>
              </a:rPr>
              <a:t>C</a:t>
            </a:r>
            <a:r>
              <a:rPr lang="en-US" sz="1100" dirty="0" smtClean="0"/>
              <a:t>ustomer mainly feedback </a:t>
            </a:r>
            <a:r>
              <a:rPr lang="en-US" sz="1100" dirty="0" err="1" smtClean="0"/>
              <a:t>xxxxxx</a:t>
            </a:r>
            <a:r>
              <a:rPr lang="en-US" sz="1100" dirty="0" smtClean="0"/>
              <a:t> </a:t>
            </a:r>
            <a:r>
              <a:rPr lang="en-US" altLang="zh-CN" sz="1100" dirty="0"/>
              <a:t>regarding Third-Party Applications Functional Malfunction  </a:t>
            </a:r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81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46547" y="409644"/>
            <a:ext cx="4181491" cy="438413"/>
          </a:xfrm>
          <a:custGeom>
            <a:avLst/>
            <a:gdLst>
              <a:gd name="connsiteX0" fmla="*/ 0 w 3166384"/>
              <a:gd name="connsiteY0" fmla="*/ 0 h 484632"/>
              <a:gd name="connsiteX1" fmla="*/ 2924068 w 3166384"/>
              <a:gd name="connsiteY1" fmla="*/ 0 h 484632"/>
              <a:gd name="connsiteX2" fmla="*/ 3166384 w 3166384"/>
              <a:gd name="connsiteY2" fmla="*/ 242316 h 484632"/>
              <a:gd name="connsiteX3" fmla="*/ 2924068 w 3166384"/>
              <a:gd name="connsiteY3" fmla="*/ 484632 h 484632"/>
              <a:gd name="connsiteX4" fmla="*/ 2769 w 3166384"/>
              <a:gd name="connsiteY4" fmla="*/ 484632 h 484632"/>
              <a:gd name="connsiteX5" fmla="*/ 243546 w 3166384"/>
              <a:gd name="connsiteY5" fmla="*/ 251073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384" h="484632">
                <a:moveTo>
                  <a:pt x="0" y="0"/>
                </a:moveTo>
                <a:lnTo>
                  <a:pt x="2924068" y="0"/>
                </a:lnTo>
                <a:lnTo>
                  <a:pt x="3166384" y="242316"/>
                </a:lnTo>
                <a:lnTo>
                  <a:pt x="2924068" y="484632"/>
                </a:lnTo>
                <a:lnTo>
                  <a:pt x="2769" y="484632"/>
                </a:lnTo>
                <a:lnTo>
                  <a:pt x="243546" y="251073"/>
                </a:lnTo>
                <a:close/>
              </a:path>
            </a:pathLst>
          </a:custGeom>
          <a:noFill/>
          <a:ln w="19050">
            <a:solidFill>
              <a:srgbClr val="009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    Model Analysis</a:t>
            </a:r>
            <a:endParaRPr lang="zh-CN" altLang="en-US" sz="2000" b="1" dirty="0">
              <a:solidFill>
                <a:schemeClr val="tx1"/>
              </a:solidFill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2302" y="979701"/>
            <a:ext cx="3500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b="1" dirty="0"/>
              <a:t>Top Model Segregation Analysis</a:t>
            </a:r>
            <a:endParaRPr lang="zh-CN" altLang="en-US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xmlns="" id="{F42BDBBA-FBAB-4F12-AC1D-3B2DAF1A3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46" y="1434948"/>
            <a:ext cx="4181492" cy="21987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88ADF42-5E79-44D1-8220-9BFD41749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46" y="3633736"/>
            <a:ext cx="4181491" cy="2491641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1399142" y="1531346"/>
            <a:ext cx="826265" cy="253388"/>
          </a:xfrm>
          <a:prstGeom prst="roundRect">
            <a:avLst/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zh-CN" altLang="en-US" sz="12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276121" y="3721867"/>
            <a:ext cx="826265" cy="253388"/>
          </a:xfrm>
          <a:prstGeom prst="roundRect">
            <a:avLst/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zh-CN" altLang="en-US" sz="12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698895" y="848057"/>
            <a:ext cx="0" cy="52773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284152" y="979701"/>
            <a:ext cx="2187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b="1" dirty="0" smtClean="0"/>
              <a:t>Voice of customer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25378" y="1434948"/>
            <a:ext cx="45940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zh-CN" sz="1600" b="1" dirty="0" smtClean="0"/>
              <a:t>Feedback and suggestion from customer</a:t>
            </a:r>
          </a:p>
          <a:p>
            <a:endParaRPr lang="en-US" altLang="zh-CN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dirty="0" smtClean="0"/>
              <a:t>Suggestion toward product 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zh-CN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dirty="0" smtClean="0"/>
              <a:t>Suggestion toward service :</a:t>
            </a:r>
            <a:endParaRPr lang="en-US" altLang="zh-CN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174465" y="3709016"/>
            <a:ext cx="459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zh-CN" sz="1600" b="1" dirty="0" smtClean="0"/>
              <a:t>Complaint of this week: </a:t>
            </a:r>
          </a:p>
        </p:txBody>
      </p:sp>
    </p:spTree>
    <p:extLst>
      <p:ext uri="{BB962C8B-B14F-4D97-AF65-F5344CB8AC3E}">
        <p14:creationId xmlns:p14="http://schemas.microsoft.com/office/powerpoint/2010/main" val="2199273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82142" y="848057"/>
            <a:ext cx="4181491" cy="438413"/>
          </a:xfrm>
          <a:custGeom>
            <a:avLst/>
            <a:gdLst>
              <a:gd name="connsiteX0" fmla="*/ 0 w 3166384"/>
              <a:gd name="connsiteY0" fmla="*/ 0 h 484632"/>
              <a:gd name="connsiteX1" fmla="*/ 2924068 w 3166384"/>
              <a:gd name="connsiteY1" fmla="*/ 0 h 484632"/>
              <a:gd name="connsiteX2" fmla="*/ 3166384 w 3166384"/>
              <a:gd name="connsiteY2" fmla="*/ 242316 h 484632"/>
              <a:gd name="connsiteX3" fmla="*/ 2924068 w 3166384"/>
              <a:gd name="connsiteY3" fmla="*/ 484632 h 484632"/>
              <a:gd name="connsiteX4" fmla="*/ 2769 w 3166384"/>
              <a:gd name="connsiteY4" fmla="*/ 484632 h 484632"/>
              <a:gd name="connsiteX5" fmla="*/ 243546 w 3166384"/>
              <a:gd name="connsiteY5" fmla="*/ 251073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6384" h="484632">
                <a:moveTo>
                  <a:pt x="0" y="0"/>
                </a:moveTo>
                <a:lnTo>
                  <a:pt x="2924068" y="0"/>
                </a:lnTo>
                <a:lnTo>
                  <a:pt x="3166384" y="242316"/>
                </a:lnTo>
                <a:lnTo>
                  <a:pt x="2924068" y="484632"/>
                </a:lnTo>
                <a:lnTo>
                  <a:pt x="2769" y="484632"/>
                </a:lnTo>
                <a:lnTo>
                  <a:pt x="243546" y="251073"/>
                </a:lnTo>
                <a:close/>
              </a:path>
            </a:pathLst>
          </a:custGeom>
          <a:noFill/>
          <a:ln w="19050">
            <a:solidFill>
              <a:srgbClr val="009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  <a:ea typeface="微软雅黑" pitchFamily="34" charset="-122"/>
              </a:rPr>
              <a:t>     </a:t>
            </a:r>
            <a:r>
              <a:rPr lang="en-US" altLang="zh-CN" sz="2000" b="1" dirty="0" smtClean="0">
                <a:solidFill>
                  <a:schemeClr val="tx1"/>
                </a:solidFill>
                <a:ea typeface="微软雅黑" pitchFamily="34" charset="-122"/>
              </a:rPr>
              <a:t>Return visit ratio analysis</a:t>
            </a:r>
            <a:endParaRPr lang="zh-CN" altLang="en-US" sz="2000" b="1" dirty="0">
              <a:solidFill>
                <a:schemeClr val="tx1"/>
              </a:solidFill>
              <a:ea typeface="微软雅黑" pitchFamily="34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084107"/>
              </p:ext>
            </p:extLst>
          </p:nvPr>
        </p:nvGraphicFramePr>
        <p:xfrm>
          <a:off x="1494450" y="1779014"/>
          <a:ext cx="7605483" cy="1801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工作表" r:id="rId4" imgW="6867457" imgH="1600200" progId="Excel.Sheet.12">
                  <p:embed/>
                </p:oleObj>
              </mc:Choice>
              <mc:Fallback>
                <p:oleObj name="工作表" r:id="rId4" imgW="6867457" imgH="1600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4450" y="1779014"/>
                        <a:ext cx="7605483" cy="18014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4911" y="4142342"/>
            <a:ext cx="7976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Remark : 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231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52" y="886000"/>
            <a:ext cx="9424086" cy="521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5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413" y="1196755"/>
            <a:ext cx="10797851" cy="348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452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rgbClr val="00925F"/>
          </a:solidFill>
          <a:prstDash val="dash"/>
        </a:ln>
      </a:spPr>
      <a:bodyPr rtlCol="0" anchor="ctr"/>
      <a:lstStyle>
        <a:defPPr>
          <a:lnSpc>
            <a:spcPct val="200000"/>
          </a:lnSpc>
          <a:defRPr sz="1200" smtClean="0">
            <a:solidFill>
              <a:schemeClr val="tx1"/>
            </a:solidFill>
            <a:latin typeface="微软雅黑" pitchFamily="34" charset="-122"/>
            <a:ea typeface="微软雅黑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5542</TotalTime>
  <Words>162</Words>
  <Application>Microsoft Office PowerPoint</Application>
  <PresentationFormat>宽屏</PresentationFormat>
  <Paragraphs>41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宋体</vt:lpstr>
      <vt:lpstr>微软雅黑</vt:lpstr>
      <vt:lpstr>Arial</vt:lpstr>
      <vt:lpstr>Calibri</vt:lpstr>
      <vt:lpstr>Helvetica</vt:lpstr>
      <vt:lpstr>Wingdings</vt:lpstr>
      <vt:lpstr>1_Office 主题</vt:lpstr>
      <vt:lpstr>Office 主题</vt:lpstr>
      <vt:lpstr>工作表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Sanjeet Kumar</dc:creator>
  <cp:lastModifiedBy>admin</cp:lastModifiedBy>
  <cp:revision>338</cp:revision>
  <dcterms:created xsi:type="dcterms:W3CDTF">2017-02-23T10:32:22Z</dcterms:created>
  <dcterms:modified xsi:type="dcterms:W3CDTF">2019-02-26T12:09:21Z</dcterms:modified>
</cp:coreProperties>
</file>