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9" r:id="rId2"/>
    <p:sldId id="810" r:id="rId3"/>
    <p:sldId id="816" r:id="rId4"/>
    <p:sldId id="826" r:id="rId5"/>
    <p:sldId id="827" r:id="rId6"/>
    <p:sldId id="747" r:id="rId7"/>
    <p:sldId id="811" r:id="rId8"/>
    <p:sldId id="807" r:id="rId9"/>
    <p:sldId id="828" r:id="rId10"/>
    <p:sldId id="808" r:id="rId11"/>
    <p:sldId id="814" r:id="rId12"/>
    <p:sldId id="815" r:id="rId13"/>
    <p:sldId id="830" r:id="rId14"/>
    <p:sldId id="496" r:id="rId15"/>
  </p:sldIdLst>
  <p:sldSz cx="12192000" cy="6858000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113D654-8DC5-419C-8362-8827BDBD7FBF}">
          <p14:sldIdLst>
            <p14:sldId id="509"/>
            <p14:sldId id="810"/>
            <p14:sldId id="816"/>
            <p14:sldId id="826"/>
            <p14:sldId id="827"/>
            <p14:sldId id="747"/>
            <p14:sldId id="811"/>
            <p14:sldId id="807"/>
            <p14:sldId id="828"/>
            <p14:sldId id="808"/>
            <p14:sldId id="814"/>
            <p14:sldId id="815"/>
            <p14:sldId id="830"/>
            <p14:sldId id="4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pos="3847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pos="4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5F"/>
    <a:srgbClr val="FFFFFF"/>
    <a:srgbClr val="FEFEFE"/>
    <a:srgbClr val="4ED5BD"/>
    <a:srgbClr val="05BAC8"/>
    <a:srgbClr val="6AC1BD"/>
    <a:srgbClr val="58BC8C"/>
    <a:srgbClr val="D9E151"/>
    <a:srgbClr val="92D750"/>
    <a:srgbClr val="E6E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37" autoAdjust="0"/>
  </p:normalViewPr>
  <p:slideViewPr>
    <p:cSldViewPr snapToGrid="0" showGuides="1">
      <p:cViewPr varScale="1">
        <p:scale>
          <a:sx n="67" d="100"/>
          <a:sy n="67" d="100"/>
        </p:scale>
        <p:origin x="604" y="56"/>
      </p:cViewPr>
      <p:guideLst>
        <p:guide orient="horz" pos="323"/>
        <p:guide pos="3847"/>
        <p:guide orient="horz" pos="2205"/>
        <p:guide pos="41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688"/>
    </p:cViewPr>
  </p:sorterViewPr>
  <p:notesViewPr>
    <p:cSldViewPr snapToGrid="0">
      <p:cViewPr varScale="1">
        <p:scale>
          <a:sx n="62" d="100"/>
          <a:sy n="62" d="100"/>
        </p:scale>
        <p:origin x="324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57CE-6D04-468C-B111-05B795FC0270}" type="datetimeFigureOut">
              <a:rPr lang="zh-CN" altLang="en-US" smtClean="0"/>
              <a:t>2020/6/5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9003-F2BD-411B-B124-DA25CC1B1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528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8B21-9535-46BC-B1BC-F992EE980A63}" type="datetimeFigureOut">
              <a:rPr lang="zh-CN" altLang="en-US" smtClean="0"/>
              <a:t>2020/6/5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D02B2-78EB-4D6E-B06D-D36F11E98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067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/>
          <a:stretch>
            <a:fillRect/>
          </a:stretch>
        </p:blipFill>
        <p:spPr>
          <a:xfrm>
            <a:off x="-5606" y="0"/>
            <a:ext cx="6652726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5419288" y="0"/>
            <a:ext cx="6374351" cy="6858000"/>
          </a:xfrm>
          <a:prstGeom prst="rect">
            <a:avLst/>
          </a:prstGeom>
          <a:solidFill>
            <a:srgbClr val="FEFEF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V 形 11"/>
          <p:cNvSpPr/>
          <p:nvPr userDrawn="1"/>
        </p:nvSpPr>
        <p:spPr>
          <a:xfrm>
            <a:off x="10636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箭头: V 形 12"/>
          <p:cNvSpPr/>
          <p:nvPr userDrawn="1"/>
        </p:nvSpPr>
        <p:spPr>
          <a:xfrm>
            <a:off x="12480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箭头: V 形 13"/>
          <p:cNvSpPr/>
          <p:nvPr userDrawn="1"/>
        </p:nvSpPr>
        <p:spPr>
          <a:xfrm>
            <a:off x="144595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箭头: V 形 14"/>
          <p:cNvSpPr/>
          <p:nvPr userDrawn="1"/>
        </p:nvSpPr>
        <p:spPr>
          <a:xfrm>
            <a:off x="16302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/>
          <p:cNvSpPr/>
          <p:nvPr userDrawn="1"/>
        </p:nvSpPr>
        <p:spPr>
          <a:xfrm>
            <a:off x="18102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V 形 16"/>
          <p:cNvSpPr/>
          <p:nvPr userDrawn="1"/>
        </p:nvSpPr>
        <p:spPr>
          <a:xfrm>
            <a:off x="19945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箭头: V 形 18"/>
          <p:cNvSpPr/>
          <p:nvPr userDrawn="1"/>
        </p:nvSpPr>
        <p:spPr>
          <a:xfrm>
            <a:off x="21789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箭头: V 形 19"/>
          <p:cNvSpPr/>
          <p:nvPr userDrawn="1"/>
        </p:nvSpPr>
        <p:spPr>
          <a:xfrm>
            <a:off x="236323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箭头: V 形 20"/>
          <p:cNvSpPr/>
          <p:nvPr userDrawn="1"/>
        </p:nvSpPr>
        <p:spPr>
          <a:xfrm>
            <a:off x="25611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箭头: V 形 21"/>
          <p:cNvSpPr/>
          <p:nvPr userDrawn="1"/>
        </p:nvSpPr>
        <p:spPr>
          <a:xfrm>
            <a:off x="27454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箭头: V 形 22"/>
          <p:cNvSpPr/>
          <p:nvPr userDrawn="1"/>
        </p:nvSpPr>
        <p:spPr>
          <a:xfrm>
            <a:off x="29254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箭头: V 形 23"/>
          <p:cNvSpPr/>
          <p:nvPr userDrawn="1"/>
        </p:nvSpPr>
        <p:spPr>
          <a:xfrm>
            <a:off x="31098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箭头: V 形 24"/>
          <p:cNvSpPr/>
          <p:nvPr userDrawn="1"/>
        </p:nvSpPr>
        <p:spPr>
          <a:xfrm>
            <a:off x="329413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箭头: V 形 25"/>
          <p:cNvSpPr/>
          <p:nvPr userDrawn="1"/>
        </p:nvSpPr>
        <p:spPr>
          <a:xfrm>
            <a:off x="34920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箭头: V 形 26"/>
          <p:cNvSpPr/>
          <p:nvPr userDrawn="1"/>
        </p:nvSpPr>
        <p:spPr>
          <a:xfrm>
            <a:off x="36763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箭头: V 形 27"/>
          <p:cNvSpPr/>
          <p:nvPr userDrawn="1"/>
        </p:nvSpPr>
        <p:spPr>
          <a:xfrm>
            <a:off x="38563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箭头: V 形 28"/>
          <p:cNvSpPr/>
          <p:nvPr userDrawn="1"/>
        </p:nvSpPr>
        <p:spPr>
          <a:xfrm>
            <a:off x="40407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5840963" y="1080266"/>
            <a:ext cx="5952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Panduan</a:t>
            </a:r>
          </a:p>
          <a:p>
            <a:r>
              <a:rPr lang="en-US" altLang="zh-CN" sz="4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 Unit</a:t>
            </a:r>
          </a:p>
          <a:p>
            <a:r>
              <a:rPr lang="en-US" altLang="zh-CN" sz="4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Pada</a:t>
            </a:r>
          </a:p>
          <a:p>
            <a:r>
              <a:rPr lang="en-US" altLang="zh-CN" sz="4800" b="1" dirty="0" err="1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Sistem</a:t>
            </a:r>
            <a:r>
              <a:rPr lang="en-US" altLang="zh-CN" sz="4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WCSM</a:t>
            </a:r>
            <a:endParaRPr lang="zh-CN" altLang="en-US" sz="4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3" y="237833"/>
            <a:ext cx="1305255" cy="3103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 userDrawn="1"/>
        </p:nvSpPr>
        <p:spPr>
          <a:xfrm>
            <a:off x="11138533" y="6462525"/>
            <a:ext cx="80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A1FE1D-2C93-4E5E-B972-0C394F7C2AF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3" y="237833"/>
            <a:ext cx="1305255" cy="3103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BC-359A-49EE-8417-67A1E64906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-sg.myoppo.com/#/log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12282" y="512763"/>
            <a:ext cx="3532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Login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ke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Flash Tool</a:t>
            </a:r>
          </a:p>
        </p:txBody>
      </p:sp>
      <p:sp>
        <p:nvSpPr>
          <p:cNvPr id="5" name="Rectangle 5"/>
          <p:cNvSpPr/>
          <p:nvPr/>
        </p:nvSpPr>
        <p:spPr bwMode="auto">
          <a:xfrm>
            <a:off x="291967" y="1500178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Kebutuhan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1967" y="2389696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291967" y="5031179"/>
            <a:ext cx="1375897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Token dan Google Authenticator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291967" y="5911924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Tindakan Flashing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" name="Rectangle 5"/>
          <p:cNvSpPr/>
          <p:nvPr/>
        </p:nvSpPr>
        <p:spPr bwMode="auto">
          <a:xfrm>
            <a:off x="291967" y="3269689"/>
            <a:ext cx="1375897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Pengajuan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dalam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" name="Rectangle 5"/>
          <p:cNvSpPr/>
          <p:nvPr/>
        </p:nvSpPr>
        <p:spPr bwMode="auto">
          <a:xfrm>
            <a:off x="291967" y="4150434"/>
            <a:ext cx="1375897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Flash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Tool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18" y="3520472"/>
            <a:ext cx="3117461" cy="26636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577" y="3461789"/>
            <a:ext cx="1449070" cy="2700918"/>
          </a:xfrm>
          <a:prstGeom prst="rect">
            <a:avLst/>
          </a:prstGeom>
        </p:spPr>
      </p:pic>
      <p:cxnSp>
        <p:nvCxnSpPr>
          <p:cNvPr id="15" name="直接箭头连接符 14"/>
          <p:cNvCxnSpPr>
            <a:cxnSpLocks/>
          </p:cNvCxnSpPr>
          <p:nvPr/>
        </p:nvCxnSpPr>
        <p:spPr>
          <a:xfrm flipH="1">
            <a:off x="5343525" y="4025318"/>
            <a:ext cx="3508052" cy="1327732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031999" y="1401144"/>
            <a:ext cx="957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altLang="zh-CN" dirty="0"/>
              <a:t>Setelah selesai Pengajuan </a:t>
            </a:r>
            <a:r>
              <a:rPr lang="id-ID" altLang="zh-CN" dirty="0" err="1"/>
              <a:t>Flash</a:t>
            </a:r>
            <a:r>
              <a:rPr lang="id-ID" altLang="zh-CN" dirty="0"/>
              <a:t> </a:t>
            </a:r>
            <a:r>
              <a:rPr lang="id-ID" altLang="zh-CN" dirty="0" err="1"/>
              <a:t>Tool</a:t>
            </a:r>
            <a:r>
              <a:rPr lang="id-ID" altLang="zh-CN" dirty="0"/>
              <a:t>, baru b</a:t>
            </a:r>
            <a:r>
              <a:rPr lang="en-US" altLang="zh-CN" dirty="0" err="1"/>
              <a:t>uka</a:t>
            </a:r>
            <a:r>
              <a:rPr lang="en-US" altLang="zh-CN" dirty="0"/>
              <a:t> Flash Tool </a:t>
            </a:r>
            <a:r>
              <a:rPr lang="id-ID" altLang="zh-CN" dirty="0"/>
              <a:t>t</a:t>
            </a:r>
            <a:r>
              <a:rPr lang="en-US" altLang="zh-CN" dirty="0" err="1"/>
              <a:t>erbaru</a:t>
            </a:r>
            <a:endParaRPr lang="id-ID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Masukkan </a:t>
            </a:r>
            <a:r>
              <a:rPr lang="en-US" altLang="zh-CN" dirty="0" err="1"/>
              <a:t>Akun</a:t>
            </a:r>
            <a:r>
              <a:rPr lang="id-ID" altLang="zh-CN" dirty="0"/>
              <a:t> WCSM</a:t>
            </a:r>
            <a:r>
              <a:rPr lang="en-US" altLang="zh-CN" dirty="0"/>
              <a:t> dan Password</a:t>
            </a:r>
            <a:r>
              <a:rPr lang="id-ID" altLang="zh-CN" dirty="0"/>
              <a:t> WCSM</a:t>
            </a:r>
            <a:r>
              <a:rPr lang="en-US" altLang="zh-CN" dirty="0"/>
              <a:t>.</a:t>
            </a:r>
            <a:r>
              <a:rPr lang="id-ID" altLang="zh-CN" dirty="0"/>
              <a:t> </a:t>
            </a:r>
          </a:p>
          <a:p>
            <a:r>
              <a:rPr lang="id-ID" altLang="zh-CN" dirty="0">
                <a:solidFill>
                  <a:srgbClr val="FF0000"/>
                </a:solidFill>
              </a:rPr>
              <a:t>( INGAT : Tidak ada pemakaian lagi akun IDSF! )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id-ID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 err="1"/>
              <a:t>Kemudian</a:t>
            </a:r>
            <a:r>
              <a:rPr lang="zh-CN" altLang="en-US" dirty="0"/>
              <a:t> </a:t>
            </a:r>
            <a:r>
              <a:rPr lang="en-US" altLang="zh-CN" dirty="0" err="1"/>
              <a:t>buka</a:t>
            </a:r>
            <a:r>
              <a:rPr lang="en-US" altLang="zh-CN" dirty="0"/>
              <a:t> Google Authenticator </a:t>
            </a:r>
            <a:r>
              <a:rPr lang="en-US" altLang="zh-CN" dirty="0" err="1"/>
              <a:t>lalu</a:t>
            </a:r>
            <a:r>
              <a:rPr lang="en-US" altLang="zh-CN" dirty="0"/>
              <a:t> </a:t>
            </a:r>
            <a:r>
              <a:rPr lang="en-US" altLang="zh-CN" dirty="0" err="1"/>
              <a:t>masukkan</a:t>
            </a:r>
            <a:r>
              <a:rPr lang="en-US" altLang="zh-CN" dirty="0"/>
              <a:t> token yang </a:t>
            </a:r>
            <a:r>
              <a:rPr lang="en-US" altLang="zh-CN" dirty="0" err="1"/>
              <a:t>muncul</a:t>
            </a:r>
            <a:r>
              <a:rPr lang="en-US" altLang="zh-CN" dirty="0"/>
              <a:t> ( </a:t>
            </a:r>
            <a:r>
              <a:rPr lang="id-ID" altLang="zh-CN" dirty="0"/>
              <a:t>Ingat ! W</a:t>
            </a:r>
            <a:r>
              <a:rPr lang="en-US" altLang="zh-CN" dirty="0" err="1"/>
              <a:t>aktu</a:t>
            </a:r>
            <a:r>
              <a:rPr lang="en-US" altLang="zh-CN" dirty="0"/>
              <a:t> </a:t>
            </a:r>
            <a:r>
              <a:rPr lang="en-US" altLang="zh-CN" dirty="0" err="1"/>
              <a:t>efektif</a:t>
            </a:r>
            <a:r>
              <a:rPr lang="en-US" altLang="zh-CN" dirty="0"/>
              <a:t> token </a:t>
            </a:r>
            <a:r>
              <a:rPr lang="en-US" altLang="zh-CN" dirty="0" err="1"/>
              <a:t>hanya</a:t>
            </a:r>
            <a:r>
              <a:rPr lang="en-US" altLang="zh-CN" dirty="0"/>
              <a:t> 30 </a:t>
            </a:r>
            <a:r>
              <a:rPr lang="en-US" altLang="zh-CN" dirty="0" err="1"/>
              <a:t>detik</a:t>
            </a:r>
            <a:r>
              <a:rPr lang="en-US" altLang="zh-CN" dirty="0"/>
              <a:t> )</a:t>
            </a:r>
            <a:endParaRPr lang="id-ID" altLang="zh-CN" dirty="0"/>
          </a:p>
          <a:p>
            <a:r>
              <a:rPr lang="id-ID" altLang="zh-CN" dirty="0"/>
              <a:t>4. Lalu lakukan </a:t>
            </a:r>
            <a:r>
              <a:rPr lang="id-ID" altLang="zh-CN" dirty="0" err="1"/>
              <a:t>flashing</a:t>
            </a:r>
            <a:r>
              <a:rPr lang="id-ID" altLang="zh-CN" dirty="0"/>
              <a:t> seperti biasa.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030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852" y="431100"/>
            <a:ext cx="10406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Pengajuan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Flash Unit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：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Penanganan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Kasus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Unit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Tidak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Nyala</a:t>
            </a:r>
          </a:p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(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Tidak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bisa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dapat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Informasi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IMEI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）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-- Qualcomm</a:t>
            </a:r>
            <a:endParaRPr lang="zh-CN" altLang="en-US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893185" y="3576955"/>
            <a:ext cx="881380" cy="16129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35" y="1343761"/>
            <a:ext cx="3479500" cy="21413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33928" y="3607889"/>
            <a:ext cx="520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1.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Buka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flash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tool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yang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sesuai</a:t>
            </a:r>
            <a:r>
              <a:rPr lang="en-US" altLang="zh-CN" sz="1400" dirty="0">
                <a:solidFill>
                  <a:srgbClr val="FF0000"/>
                </a:solidFill>
              </a:rPr>
              <a:t>, </a:t>
            </a:r>
            <a:r>
              <a:rPr lang="en-US" altLang="zh-CN" sz="1400" dirty="0" err="1">
                <a:solidFill>
                  <a:srgbClr val="FF0000"/>
                </a:solidFill>
              </a:rPr>
              <a:t>kemudian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tunggu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notifikasi</a:t>
            </a:r>
            <a:r>
              <a:rPr lang="en-US" altLang="zh-CN" sz="1400" dirty="0">
                <a:solidFill>
                  <a:srgbClr val="FF0000"/>
                </a:solidFill>
              </a:rPr>
              <a:t> error </a:t>
            </a:r>
            <a:r>
              <a:rPr lang="en-US" altLang="zh-CN" sz="1400" dirty="0" err="1">
                <a:solidFill>
                  <a:srgbClr val="FF0000"/>
                </a:solidFill>
              </a:rPr>
              <a:t>lalu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pilih</a:t>
            </a:r>
            <a:r>
              <a:rPr lang="en-US" altLang="zh-CN" sz="1400" dirty="0">
                <a:solidFill>
                  <a:srgbClr val="FF0000"/>
                </a:solidFill>
              </a:rPr>
              <a:t> Tool – Open Log Directory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240" y="1437512"/>
            <a:ext cx="3693364" cy="209986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752859" y="3584356"/>
            <a:ext cx="385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2. </a:t>
            </a:r>
            <a:r>
              <a:rPr lang="en-US" altLang="zh-CN" sz="1400" dirty="0" err="1">
                <a:solidFill>
                  <a:srgbClr val="FF0000"/>
                </a:solidFill>
              </a:rPr>
              <a:t>Kemudian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cari</a:t>
            </a:r>
            <a:r>
              <a:rPr lang="en-US" altLang="zh-CN" sz="1400" dirty="0">
                <a:solidFill>
                  <a:srgbClr val="FF0000"/>
                </a:solidFill>
              </a:rPr>
              <a:t> log yang </a:t>
            </a:r>
            <a:r>
              <a:rPr lang="en-US" altLang="zh-CN" sz="1400" dirty="0" err="1">
                <a:solidFill>
                  <a:srgbClr val="FF0000"/>
                </a:solidFill>
              </a:rPr>
              <a:t>sesuai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dengan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waktu</a:t>
            </a:r>
            <a:r>
              <a:rPr lang="en-US" altLang="zh-CN" sz="1400" dirty="0">
                <a:solidFill>
                  <a:srgbClr val="FF0000"/>
                </a:solidFill>
              </a:rPr>
              <a:t> flashing, </a:t>
            </a:r>
            <a:r>
              <a:rPr lang="en-US" altLang="zh-CN" sz="1400" dirty="0" err="1">
                <a:solidFill>
                  <a:srgbClr val="FF0000"/>
                </a:solidFill>
              </a:rPr>
              <a:t>kemudian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buka</a:t>
            </a:r>
            <a:r>
              <a:rPr lang="en-US" altLang="zh-CN" sz="1400" dirty="0">
                <a:solidFill>
                  <a:srgbClr val="FF0000"/>
                </a:solidFill>
              </a:rPr>
              <a:t> log </a:t>
            </a:r>
            <a:r>
              <a:rPr lang="en-US" altLang="zh-CN" sz="1400" dirty="0" err="1">
                <a:solidFill>
                  <a:srgbClr val="FF0000"/>
                </a:solidFill>
              </a:rPr>
              <a:t>tersebut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26" y="4154554"/>
            <a:ext cx="7725134" cy="187148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069280" y="5960926"/>
            <a:ext cx="9501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3.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Kemudian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cari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konten</a:t>
            </a:r>
            <a:r>
              <a:rPr lang="en-US" altLang="zh-CN" sz="1400" dirty="0">
                <a:solidFill>
                  <a:srgbClr val="FF0000"/>
                </a:solidFill>
              </a:rPr>
              <a:t> error yang </a:t>
            </a:r>
            <a:r>
              <a:rPr lang="en-US" altLang="zh-CN" sz="1400" dirty="0" err="1">
                <a:solidFill>
                  <a:srgbClr val="FF0000"/>
                </a:solidFill>
              </a:rPr>
              <a:t>sesuai</a:t>
            </a:r>
            <a:r>
              <a:rPr lang="en-US" altLang="zh-CN" sz="1400" dirty="0">
                <a:solidFill>
                  <a:srgbClr val="FF0000"/>
                </a:solidFill>
              </a:rPr>
              <a:t>, </a:t>
            </a:r>
            <a:r>
              <a:rPr lang="en-US" altLang="zh-CN" sz="1400" dirty="0" err="1">
                <a:solidFill>
                  <a:srgbClr val="FF0000"/>
                </a:solidFill>
              </a:rPr>
              <a:t>yaitu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nomor</a:t>
            </a:r>
            <a:r>
              <a:rPr lang="en-US" altLang="zh-CN" sz="1400" dirty="0">
                <a:solidFill>
                  <a:srgbClr val="FF0000"/>
                </a:solidFill>
              </a:rPr>
              <a:t> SN pada </a:t>
            </a:r>
            <a:r>
              <a:rPr lang="en-US" altLang="zh-CN" sz="1400" dirty="0" err="1">
                <a:solidFill>
                  <a:srgbClr val="FF0000"/>
                </a:solidFill>
              </a:rPr>
              <a:t>ponsel</a:t>
            </a:r>
            <a:r>
              <a:rPr lang="en-US" altLang="zh-CN" sz="1400" dirty="0">
                <a:solidFill>
                  <a:srgbClr val="FF0000"/>
                </a:solidFill>
              </a:rPr>
              <a:t> yang </a:t>
            </a:r>
            <a:r>
              <a:rPr lang="en-US" altLang="zh-CN" sz="1400" dirty="0" err="1">
                <a:solidFill>
                  <a:srgbClr val="FF0000"/>
                </a:solidFill>
              </a:rPr>
              <a:t>diflash</a:t>
            </a:r>
            <a:r>
              <a:rPr lang="en-US" altLang="zh-CN" sz="1400" dirty="0">
                <a:solidFill>
                  <a:srgbClr val="FF0000"/>
                </a:solidFill>
              </a:rPr>
              <a:t>. Jika </a:t>
            </a:r>
            <a:r>
              <a:rPr lang="en-US" altLang="zh-CN" sz="1400" dirty="0" err="1">
                <a:solidFill>
                  <a:srgbClr val="FF0000"/>
                </a:solidFill>
              </a:rPr>
              <a:t>tidak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ditemukan</a:t>
            </a:r>
            <a:r>
              <a:rPr lang="en-US" altLang="zh-CN" sz="1400" dirty="0">
                <a:solidFill>
                  <a:srgbClr val="FF0000"/>
                </a:solidFill>
              </a:rPr>
              <a:t>, </a:t>
            </a:r>
            <a:r>
              <a:rPr lang="en-US" altLang="zh-CN" sz="1400" dirty="0" err="1">
                <a:solidFill>
                  <a:srgbClr val="FF0000"/>
                </a:solidFill>
              </a:rPr>
              <a:t>dapat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melakukan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pencarian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dengan</a:t>
            </a:r>
            <a:r>
              <a:rPr lang="en-US" altLang="zh-CN" sz="1400" dirty="0">
                <a:solidFill>
                  <a:srgbClr val="FF0000"/>
                </a:solidFill>
              </a:rPr>
              <a:t> keyword, Keyword yang </a:t>
            </a:r>
            <a:r>
              <a:rPr lang="en-US" altLang="zh-CN" sz="1400" dirty="0" err="1">
                <a:solidFill>
                  <a:srgbClr val="FF0000"/>
                </a:solidFill>
              </a:rPr>
              <a:t>sesuai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yaitu</a:t>
            </a:r>
            <a:r>
              <a:rPr lang="en-US" altLang="zh-CN" sz="1400" dirty="0">
                <a:solidFill>
                  <a:srgbClr val="FF0000"/>
                </a:solidFill>
              </a:rPr>
              <a:t> : Verify </a:t>
            </a:r>
            <a:r>
              <a:rPr lang="en-US" altLang="zh-CN" sz="1400" dirty="0" err="1">
                <a:solidFill>
                  <a:srgbClr val="FF0000"/>
                </a:solidFill>
              </a:rPr>
              <a:t>kemudian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lihat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bagian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atas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kalimat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karena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itu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merupakan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nomor</a:t>
            </a:r>
            <a:r>
              <a:rPr lang="en-US" altLang="zh-CN" sz="1400" dirty="0">
                <a:solidFill>
                  <a:srgbClr val="FF0000"/>
                </a:solidFill>
              </a:rPr>
              <a:t> SN pada </a:t>
            </a:r>
            <a:r>
              <a:rPr lang="en-US" altLang="zh-CN" sz="1400" dirty="0" err="1">
                <a:solidFill>
                  <a:srgbClr val="FF0000"/>
                </a:solidFill>
              </a:rPr>
              <a:t>ponsel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459" y="409419"/>
            <a:ext cx="10406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Pengajuan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Flash Unit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：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Penanganan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Kasus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Unit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Tidak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Nyala</a:t>
            </a:r>
          </a:p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(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Tidak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bisa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dapat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Informasi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IMEI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）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-- MTK</a:t>
            </a:r>
            <a:endParaRPr lang="zh-CN" altLang="en-US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893185" y="3576955"/>
            <a:ext cx="881380" cy="16129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5720" y="3654919"/>
            <a:ext cx="40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1.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Buka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flash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tool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yang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sesuai</a:t>
            </a:r>
            <a:r>
              <a:rPr lang="en-US" altLang="zh-CN" sz="1400" dirty="0">
                <a:solidFill>
                  <a:srgbClr val="FF0000"/>
                </a:solidFill>
              </a:rPr>
              <a:t>, </a:t>
            </a:r>
            <a:r>
              <a:rPr lang="en-US" altLang="zh-CN" sz="1400" dirty="0" err="1">
                <a:solidFill>
                  <a:srgbClr val="FF0000"/>
                </a:solidFill>
              </a:rPr>
              <a:t>kemudian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tunggu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notifikasi</a:t>
            </a:r>
            <a:r>
              <a:rPr lang="en-US" altLang="zh-CN" sz="1400" dirty="0">
                <a:solidFill>
                  <a:srgbClr val="FF0000"/>
                </a:solidFill>
              </a:rPr>
              <a:t> error </a:t>
            </a:r>
            <a:r>
              <a:rPr lang="en-US" altLang="zh-CN" sz="1400" dirty="0" err="1">
                <a:solidFill>
                  <a:srgbClr val="FF0000"/>
                </a:solidFill>
              </a:rPr>
              <a:t>lalu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pilih</a:t>
            </a:r>
            <a:r>
              <a:rPr lang="en-US" altLang="zh-CN" sz="1400" dirty="0">
                <a:solidFill>
                  <a:srgbClr val="FF0000"/>
                </a:solidFill>
              </a:rPr>
              <a:t> Tool – Open Log Folder</a:t>
            </a:r>
            <a:endParaRPr lang="zh-CN" altLang="en-US" sz="1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489130" y="3576339"/>
            <a:ext cx="481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2. </a:t>
            </a:r>
            <a:r>
              <a:rPr lang="en-US" altLang="zh-CN" sz="1400" dirty="0" err="1">
                <a:solidFill>
                  <a:srgbClr val="FF0000"/>
                </a:solidFill>
              </a:rPr>
              <a:t>Kemudian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cari</a:t>
            </a:r>
            <a:r>
              <a:rPr lang="en-US" altLang="zh-CN" sz="1400" dirty="0">
                <a:solidFill>
                  <a:srgbClr val="FF0000"/>
                </a:solidFill>
              </a:rPr>
              <a:t> log yang </a:t>
            </a:r>
            <a:r>
              <a:rPr lang="en-US" altLang="zh-CN" sz="1400" dirty="0" err="1">
                <a:solidFill>
                  <a:srgbClr val="FF0000"/>
                </a:solidFill>
              </a:rPr>
              <a:t>sesuai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dengan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waktu</a:t>
            </a:r>
            <a:r>
              <a:rPr lang="en-US" altLang="zh-CN" sz="1400" dirty="0">
                <a:solidFill>
                  <a:srgbClr val="FF0000"/>
                </a:solidFill>
              </a:rPr>
              <a:t> flashing, </a:t>
            </a:r>
            <a:r>
              <a:rPr lang="en-US" altLang="zh-CN" sz="1400" dirty="0" err="1">
                <a:solidFill>
                  <a:srgbClr val="FF0000"/>
                </a:solidFill>
              </a:rPr>
              <a:t>buka</a:t>
            </a:r>
            <a:r>
              <a:rPr lang="en-US" altLang="zh-CN" sz="1400" dirty="0">
                <a:solidFill>
                  <a:srgbClr val="FF0000"/>
                </a:solidFill>
              </a:rPr>
              <a:t> folder </a:t>
            </a:r>
            <a:r>
              <a:rPr lang="en-US" altLang="zh-CN" sz="1400" dirty="0" err="1">
                <a:solidFill>
                  <a:srgbClr val="FF0000"/>
                </a:solidFill>
              </a:rPr>
              <a:t>tersebut</a:t>
            </a:r>
            <a:r>
              <a:rPr lang="en-US" altLang="zh-CN" sz="1400" dirty="0">
                <a:solidFill>
                  <a:srgbClr val="FF0000"/>
                </a:solidFill>
              </a:rPr>
              <a:t> ( </a:t>
            </a:r>
            <a:r>
              <a:rPr lang="en-US" altLang="zh-CN" sz="1400" dirty="0" err="1">
                <a:solidFill>
                  <a:srgbClr val="FF0000"/>
                </a:solidFill>
              </a:rPr>
              <a:t>nama</a:t>
            </a:r>
            <a:r>
              <a:rPr lang="en-US" altLang="zh-CN" sz="1400" dirty="0">
                <a:solidFill>
                  <a:srgbClr val="FF0000"/>
                </a:solidFill>
              </a:rPr>
              <a:t> file di </a:t>
            </a:r>
            <a:r>
              <a:rPr lang="en-US" altLang="zh-CN" sz="1400" dirty="0" err="1">
                <a:solidFill>
                  <a:srgbClr val="FF0000"/>
                </a:solidFill>
              </a:rPr>
              <a:t>dalam</a:t>
            </a:r>
            <a:r>
              <a:rPr lang="en-US" altLang="zh-CN" sz="1400" dirty="0">
                <a:solidFill>
                  <a:srgbClr val="FF0000"/>
                </a:solidFill>
              </a:rPr>
              <a:t> : SP_MDT)</a:t>
            </a:r>
            <a:endParaRPr lang="zh-CN" altLang="en-US" sz="1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7998769" y="5102011"/>
            <a:ext cx="31215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3.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Melalui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pencarian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dengan</a:t>
            </a:r>
            <a:r>
              <a:rPr lang="en-US" altLang="zh-CN" sz="1400" dirty="0">
                <a:solidFill>
                  <a:srgbClr val="FF0000"/>
                </a:solidFill>
              </a:rPr>
              <a:t> keyword, Keyword yang </a:t>
            </a:r>
            <a:r>
              <a:rPr lang="en-US" altLang="zh-CN" sz="1400" dirty="0" err="1">
                <a:solidFill>
                  <a:srgbClr val="FF0000"/>
                </a:solidFill>
              </a:rPr>
              <a:t>sesuai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yaitu</a:t>
            </a:r>
            <a:r>
              <a:rPr lang="en-US" altLang="zh-CN" sz="1400" dirty="0">
                <a:solidFill>
                  <a:srgbClr val="FF0000"/>
                </a:solidFill>
              </a:rPr>
              <a:t> : A7OD </a:t>
            </a:r>
            <a:r>
              <a:rPr lang="en-US" altLang="zh-CN" sz="1400" dirty="0" err="1">
                <a:solidFill>
                  <a:srgbClr val="FF0000"/>
                </a:solidFill>
              </a:rPr>
              <a:t>kemudian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lihat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bagian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bawah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kalimat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karena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itu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merupakan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</a:rPr>
              <a:t>nomor</a:t>
            </a:r>
            <a:r>
              <a:rPr lang="en-US" altLang="zh-CN" sz="1400" dirty="0">
                <a:solidFill>
                  <a:srgbClr val="FF0000"/>
                </a:solidFill>
              </a:rPr>
              <a:t> SN pada </a:t>
            </a:r>
            <a:r>
              <a:rPr lang="en-US" altLang="zh-CN" sz="1400" dirty="0" err="1">
                <a:solidFill>
                  <a:srgbClr val="FF0000"/>
                </a:solidFill>
              </a:rPr>
              <a:t>ponsel</a:t>
            </a:r>
            <a:r>
              <a:rPr lang="en-US" altLang="zh-CN" sz="1400" dirty="0">
                <a:solidFill>
                  <a:srgbClr val="FF0000"/>
                </a:solidFill>
              </a:rPr>
              <a:t> MTK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21" y="1363021"/>
            <a:ext cx="3084573" cy="21169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05" y="1383292"/>
            <a:ext cx="5098651" cy="2076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4494105"/>
            <a:ext cx="5886450" cy="19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91967" y="1323340"/>
            <a:ext cx="11315833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459" y="409419"/>
            <a:ext cx="92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F</a:t>
            </a:r>
            <a:r>
              <a:rPr lang="id-ID" altLang="zh-CN" sz="2800" b="1" dirty="0">
                <a:solidFill>
                  <a:srgbClr val="00925F"/>
                </a:solidFill>
                <a:cs typeface="+mn-ea"/>
                <a:sym typeface="+mn-lt"/>
              </a:rPr>
              <a:t>AQ</a:t>
            </a:r>
            <a:endParaRPr lang="zh-CN" altLang="en-US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893185" y="3576955"/>
            <a:ext cx="881380" cy="16129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1165" y="1432366"/>
            <a:ext cx="60133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altLang="zh-CN" sz="1400" dirty="0">
                <a:solidFill>
                  <a:srgbClr val="FF0000"/>
                </a:solidFill>
              </a:rPr>
              <a:t>WCSM Code : 3003</a:t>
            </a:r>
          </a:p>
          <a:p>
            <a:pPr marL="342900" indent="-342900">
              <a:buAutoNum type="arabicPeriod"/>
            </a:pPr>
            <a:endParaRPr lang="id-ID" altLang="zh-CN" sz="1400" dirty="0">
              <a:solidFill>
                <a:srgbClr val="FF0000"/>
              </a:solidFill>
            </a:endParaRPr>
          </a:p>
          <a:p>
            <a:r>
              <a:rPr lang="id-ID" altLang="zh-CN" sz="1400" dirty="0">
                <a:solidFill>
                  <a:srgbClr val="FF0000"/>
                </a:solidFill>
              </a:rPr>
              <a:t>Penyebab: Kode Verifikasi tidak tepat</a:t>
            </a:r>
          </a:p>
          <a:p>
            <a:endParaRPr lang="id-ID" altLang="zh-CN" sz="1400" dirty="0">
              <a:solidFill>
                <a:srgbClr val="FF0000"/>
              </a:solidFill>
            </a:endParaRPr>
          </a:p>
          <a:p>
            <a:r>
              <a:rPr lang="id-ID" altLang="zh-CN" sz="1400" dirty="0">
                <a:solidFill>
                  <a:srgbClr val="FF0000"/>
                </a:solidFill>
              </a:rPr>
              <a:t>Solusi : Kode dari Google </a:t>
            </a:r>
            <a:r>
              <a:rPr lang="id-ID" altLang="zh-CN" sz="1400" dirty="0" err="1">
                <a:solidFill>
                  <a:srgbClr val="FF0000"/>
                </a:solidFill>
              </a:rPr>
              <a:t>Authenticator</a:t>
            </a:r>
            <a:r>
              <a:rPr lang="id-ID" altLang="zh-CN" sz="1400" dirty="0">
                <a:solidFill>
                  <a:srgbClr val="FF0000"/>
                </a:solidFill>
              </a:rPr>
              <a:t> hanya berlaku 30 detik, harap isi dengan cepat dan benar. Jika masih gagal, harap cek pengaturan waktu (bisa cek PPT dari Ci Elen)</a:t>
            </a:r>
            <a:endParaRPr lang="zh-CN" altLang="en-US" sz="1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482131" y="4945276"/>
            <a:ext cx="5558493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2. </a:t>
            </a:r>
            <a:r>
              <a:rPr lang="id-ID" altLang="zh-CN" sz="1400" dirty="0">
                <a:solidFill>
                  <a:srgbClr val="FF0000"/>
                </a:solidFill>
              </a:rPr>
              <a:t>VCRUNTIME140.dll // api-ms-win-crt-runtime-l1-1-0.dll</a:t>
            </a:r>
          </a:p>
          <a:p>
            <a:endParaRPr lang="id-ID" altLang="zh-CN" sz="1400" dirty="0">
              <a:solidFill>
                <a:srgbClr val="FF0000"/>
              </a:solidFill>
            </a:endParaRPr>
          </a:p>
          <a:p>
            <a:r>
              <a:rPr lang="id-ID" altLang="zh-CN" sz="1400" dirty="0">
                <a:solidFill>
                  <a:srgbClr val="FF0000"/>
                </a:solidFill>
              </a:rPr>
              <a:t>Penyebab: Masalah pada sistem Windows</a:t>
            </a:r>
          </a:p>
          <a:p>
            <a:endParaRPr lang="id-ID" altLang="zh-CN" sz="1400" dirty="0">
              <a:solidFill>
                <a:srgbClr val="FF0000"/>
              </a:solidFill>
            </a:endParaRPr>
          </a:p>
          <a:p>
            <a:r>
              <a:rPr lang="id-ID" altLang="zh-CN" sz="1400" dirty="0">
                <a:solidFill>
                  <a:srgbClr val="FF0000"/>
                </a:solidFill>
              </a:rPr>
              <a:t>Solusi : Jika muncul </a:t>
            </a:r>
            <a:r>
              <a:rPr lang="id-ID" altLang="zh-CN" sz="1400" dirty="0" err="1">
                <a:solidFill>
                  <a:srgbClr val="FF0000"/>
                </a:solidFill>
              </a:rPr>
              <a:t>error</a:t>
            </a:r>
            <a:r>
              <a:rPr lang="id-ID" altLang="zh-CN" sz="1400" dirty="0">
                <a:solidFill>
                  <a:srgbClr val="FF0000"/>
                </a:solidFill>
              </a:rPr>
              <a:t> notifikasi seperti di samping, harap segera menghubungi TS Pusat : Irfan Rosadi / Deni Septyan.</a:t>
            </a:r>
          </a:p>
          <a:p>
            <a:endParaRPr lang="zh-CN" alt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BA88C-3A9E-4B40-9B2E-74AB6CDC7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2" y="1370202"/>
            <a:ext cx="5302523" cy="2228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AA227-9E91-4FAD-8CAF-0C08C34A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377" y="3343797"/>
            <a:ext cx="5302523" cy="2190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43FAF-DE4C-40E9-BB93-35A59C8E1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903" y="4742144"/>
            <a:ext cx="5283472" cy="2006703"/>
          </a:xfrm>
          <a:prstGeom prst="rect">
            <a:avLst/>
          </a:prstGeom>
        </p:spPr>
      </p:pic>
      <p:sp>
        <p:nvSpPr>
          <p:cNvPr id="7" name="Arrow: Bent 6">
            <a:extLst>
              <a:ext uri="{FF2B5EF4-FFF2-40B4-BE49-F238E27FC236}">
                <a16:creationId xmlns:a16="http://schemas.microsoft.com/office/drawing/2014/main" id="{C3FBFA2C-B4D3-4251-881A-73D43AF70FF3}"/>
              </a:ext>
            </a:extLst>
          </p:cNvPr>
          <p:cNvSpPr/>
          <p:nvPr/>
        </p:nvSpPr>
        <p:spPr>
          <a:xfrm>
            <a:off x="4333875" y="4128946"/>
            <a:ext cx="1562100" cy="613198"/>
          </a:xfrm>
          <a:prstGeom prst="bentArrow">
            <a:avLst>
              <a:gd name="adj1" fmla="val 21893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978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2316352" y="4591532"/>
            <a:ext cx="9755406" cy="155485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 rot="5400000">
            <a:off x="4075302" y="-2747741"/>
            <a:ext cx="4041399" cy="12192000"/>
          </a:xfrm>
          <a:prstGeom prst="trapezoid">
            <a:avLst>
              <a:gd name="adj" fmla="val 1732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72081" y="2954986"/>
            <a:ext cx="669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zh-CN" altLang="en-US" sz="80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等腰三角形 10"/>
          <p:cNvSpPr/>
          <p:nvPr/>
        </p:nvSpPr>
        <p:spPr>
          <a:xfrm rot="10436929">
            <a:off x="10101699" y="1658108"/>
            <a:ext cx="1934475" cy="5322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476352">
            <a:off x="5620625" y="929244"/>
            <a:ext cx="2432807" cy="1049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14"/>
          <p:cNvSpPr/>
          <p:nvPr/>
        </p:nvSpPr>
        <p:spPr>
          <a:xfrm rot="10800000">
            <a:off x="1180049" y="1213048"/>
            <a:ext cx="2620163" cy="462024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7083299">
            <a:off x="8782717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7083299">
            <a:off x="8960284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7083299">
            <a:off x="9137851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7083299">
            <a:off x="9315418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7083299">
            <a:off x="9492985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17083299">
            <a:off x="9670552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17083299">
            <a:off x="9859524" y="3833153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17083299">
            <a:off x="10037091" y="3833153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17083299">
            <a:off x="10214658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7083299">
            <a:off x="10392225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7083299">
            <a:off x="10569792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12282" y="512763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Alur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Baru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pada Flash Unit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1979" y="1331951"/>
            <a:ext cx="270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Alur Flash Unit </a:t>
            </a:r>
            <a:r>
              <a:rPr lang="en-US" altLang="zh-CN" dirty="0" err="1"/>
              <a:t>Semula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896210" y="1296704"/>
            <a:ext cx="287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Alur </a:t>
            </a:r>
            <a:r>
              <a:rPr lang="en-US" altLang="zh-CN" dirty="0" err="1"/>
              <a:t>Baru</a:t>
            </a:r>
            <a:r>
              <a:rPr lang="en-US" altLang="zh-CN" dirty="0"/>
              <a:t> pada Flash Unit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65227" y="1296704"/>
            <a:ext cx="36230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Konten</a:t>
            </a:r>
            <a:r>
              <a:rPr lang="en-US" altLang="zh-CN" dirty="0"/>
              <a:t> </a:t>
            </a:r>
            <a:r>
              <a:rPr lang="en-US" altLang="zh-CN" dirty="0" err="1"/>
              <a:t>Penyesuaian</a:t>
            </a:r>
            <a:r>
              <a:rPr lang="en-US" altLang="zh-CN" dirty="0"/>
              <a:t> kali </a:t>
            </a:r>
            <a:r>
              <a:rPr lang="en-US" altLang="zh-CN" dirty="0" err="1"/>
              <a:t>ini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Seluruh</a:t>
            </a:r>
            <a:r>
              <a:rPr lang="zh-CN" altLang="en-US" dirty="0"/>
              <a:t> </a:t>
            </a:r>
            <a:r>
              <a:rPr lang="en-US" altLang="zh-CN" dirty="0"/>
              <a:t>Tindakan Flashing Unit pada Service Center </a:t>
            </a:r>
            <a:r>
              <a:rPr lang="en-US" altLang="zh-CN" dirty="0" err="1"/>
              <a:t>wajib</a:t>
            </a:r>
            <a:r>
              <a:rPr lang="en-US" altLang="zh-CN" dirty="0"/>
              <a:t> </a:t>
            </a:r>
            <a:r>
              <a:rPr lang="en-US" altLang="zh-CN" dirty="0" err="1"/>
              <a:t>dilakukan</a:t>
            </a:r>
            <a:r>
              <a:rPr lang="en-US" altLang="zh-CN" dirty="0"/>
              <a:t> pada </a:t>
            </a:r>
            <a:r>
              <a:rPr lang="en-US" altLang="zh-CN" dirty="0" err="1"/>
              <a:t>sistem</a:t>
            </a:r>
            <a:r>
              <a:rPr lang="en-US" altLang="zh-CN" dirty="0"/>
              <a:t> WCSM </a:t>
            </a:r>
            <a:r>
              <a:rPr lang="en-US" altLang="zh-CN" dirty="0" err="1"/>
              <a:t>dengan</a:t>
            </a:r>
            <a:r>
              <a:rPr lang="en-US" altLang="zh-CN" dirty="0"/>
              <a:t> </a:t>
            </a:r>
            <a:r>
              <a:rPr lang="en-US" altLang="zh-CN" dirty="0" err="1"/>
              <a:t>menggunakan</a:t>
            </a:r>
            <a:r>
              <a:rPr lang="en-US" altLang="zh-CN" dirty="0"/>
              <a:t> </a:t>
            </a:r>
            <a:r>
              <a:rPr lang="en-US" altLang="zh-CN" dirty="0" err="1"/>
              <a:t>modul</a:t>
            </a:r>
            <a:r>
              <a:rPr lang="en-US" altLang="zh-CN" dirty="0"/>
              <a:t> “</a:t>
            </a:r>
            <a:r>
              <a:rPr lang="en-US" altLang="zh-CN" dirty="0" err="1"/>
              <a:t>Pengikatan</a:t>
            </a:r>
            <a:r>
              <a:rPr lang="en-US" altLang="zh-CN" dirty="0"/>
              <a:t> </a:t>
            </a:r>
            <a:r>
              <a:rPr lang="en-US" altLang="zh-CN" dirty="0" err="1"/>
              <a:t>Hubungan</a:t>
            </a:r>
            <a:r>
              <a:rPr lang="en-US" altLang="zh-CN" dirty="0"/>
              <a:t>  </a:t>
            </a:r>
            <a:r>
              <a:rPr lang="en-US" altLang="zh-CN" dirty="0" err="1"/>
              <a:t>antara</a:t>
            </a:r>
            <a:r>
              <a:rPr lang="en-US" altLang="zh-CN" dirty="0"/>
              <a:t> </a:t>
            </a:r>
            <a:r>
              <a:rPr lang="en-US" altLang="zh-CN" dirty="0" err="1"/>
              <a:t>Akun</a:t>
            </a:r>
            <a:r>
              <a:rPr lang="en-US" altLang="zh-CN" dirty="0"/>
              <a:t> dan </a:t>
            </a:r>
            <a:r>
              <a:rPr lang="en-US" altLang="zh-CN" dirty="0" err="1"/>
              <a:t>Ponsel</a:t>
            </a:r>
            <a:r>
              <a:rPr lang="en-US" altLang="zh-CN" dirty="0"/>
              <a:t>” </a:t>
            </a:r>
            <a:r>
              <a:rPr lang="en-US" altLang="zh-CN" dirty="0" err="1"/>
              <a:t>untuk</a:t>
            </a:r>
            <a:r>
              <a:rPr lang="en-US" altLang="zh-CN" dirty="0"/>
              <a:t> </a:t>
            </a:r>
            <a:r>
              <a:rPr lang="en-US" altLang="zh-CN" dirty="0" err="1"/>
              <a:t>mengajukan</a:t>
            </a:r>
            <a:r>
              <a:rPr lang="en-US" altLang="zh-CN" dirty="0"/>
              <a:t> flash unit </a:t>
            </a:r>
            <a:r>
              <a:rPr lang="en-US" altLang="zh-CN" dirty="0" err="1"/>
              <a:t>baru</a:t>
            </a:r>
            <a:r>
              <a:rPr lang="en-US" altLang="zh-CN" dirty="0"/>
              <a:t> </a:t>
            </a:r>
            <a:r>
              <a:rPr lang="en-US" altLang="zh-CN" dirty="0" err="1"/>
              <a:t>diizinkan</a:t>
            </a:r>
            <a:r>
              <a:rPr lang="en-US" altLang="zh-CN" dirty="0"/>
              <a:t> </a:t>
            </a:r>
            <a:r>
              <a:rPr lang="en-US" altLang="zh-CN" dirty="0" err="1"/>
              <a:t>untuk</a:t>
            </a:r>
            <a:r>
              <a:rPr lang="en-US" altLang="zh-CN" dirty="0"/>
              <a:t> flashing.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Menghapus</a:t>
            </a:r>
            <a:r>
              <a:rPr lang="en-US" altLang="zh-CN" dirty="0"/>
              <a:t> </a:t>
            </a:r>
            <a:r>
              <a:rPr lang="en-US" altLang="zh-CN" dirty="0" err="1"/>
              <a:t>modul</a:t>
            </a:r>
            <a:r>
              <a:rPr lang="en-US" altLang="zh-CN" dirty="0"/>
              <a:t> </a:t>
            </a:r>
            <a:r>
              <a:rPr lang="en-US" altLang="zh-CN" dirty="0" err="1"/>
              <a:t>verifikasi</a:t>
            </a:r>
            <a:r>
              <a:rPr lang="en-US" altLang="zh-CN" dirty="0"/>
              <a:t> via email, dan </a:t>
            </a:r>
            <a:r>
              <a:rPr lang="en-US" altLang="zh-CN" dirty="0" err="1"/>
              <a:t>menggunakan</a:t>
            </a:r>
            <a:r>
              <a:rPr lang="en-US" altLang="zh-CN" dirty="0"/>
              <a:t> Google Authenticator </a:t>
            </a:r>
            <a:r>
              <a:rPr lang="en-US" altLang="zh-CN" dirty="0" err="1"/>
              <a:t>sebagai</a:t>
            </a:r>
            <a:r>
              <a:rPr lang="en-US" altLang="zh-CN" dirty="0"/>
              <a:t> </a:t>
            </a:r>
            <a:r>
              <a:rPr lang="en-US" altLang="zh-CN" dirty="0" err="1"/>
              <a:t>pengganti</a:t>
            </a:r>
            <a:endParaRPr lang="zh-CN" altLang="en-US" dirty="0"/>
          </a:p>
        </p:txBody>
      </p:sp>
      <p:sp>
        <p:nvSpPr>
          <p:cNvPr id="9" name="Rectangle 5"/>
          <p:cNvSpPr/>
          <p:nvPr/>
        </p:nvSpPr>
        <p:spPr bwMode="auto">
          <a:xfrm>
            <a:off x="676275" y="1759587"/>
            <a:ext cx="2295525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Kebutuhan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" name="Rectangle 5"/>
          <p:cNvSpPr/>
          <p:nvPr/>
        </p:nvSpPr>
        <p:spPr bwMode="auto">
          <a:xfrm>
            <a:off x="676276" y="2649105"/>
            <a:ext cx="2295524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Login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ke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Flash Tool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" name="Rectangle 5"/>
          <p:cNvSpPr/>
          <p:nvPr/>
        </p:nvSpPr>
        <p:spPr bwMode="auto">
          <a:xfrm>
            <a:off x="676275" y="3529098"/>
            <a:ext cx="2295523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Token dan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Verifikasi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Token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dari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Email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2" name="Rectangle 5"/>
          <p:cNvSpPr/>
          <p:nvPr/>
        </p:nvSpPr>
        <p:spPr bwMode="auto">
          <a:xfrm>
            <a:off x="676276" y="4409843"/>
            <a:ext cx="2295522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Tindakan Flashing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" name="Rectangle 5"/>
          <p:cNvSpPr/>
          <p:nvPr/>
        </p:nvSpPr>
        <p:spPr bwMode="auto">
          <a:xfrm>
            <a:off x="5010017" y="1759587"/>
            <a:ext cx="2562358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Kebutuhan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4" name="Rectangle 5"/>
          <p:cNvSpPr/>
          <p:nvPr/>
        </p:nvSpPr>
        <p:spPr bwMode="auto">
          <a:xfrm>
            <a:off x="5010017" y="2649105"/>
            <a:ext cx="2562358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Login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010017" y="5290588"/>
            <a:ext cx="2562356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Token dan Google Authenticator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5010017" y="6171333"/>
            <a:ext cx="2562356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Tindakan Flashing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5010017" y="3529098"/>
            <a:ext cx="2562358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Pengajuan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dalam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5010016" y="4409843"/>
            <a:ext cx="256235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Flash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Tool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73323" y="3012416"/>
            <a:ext cx="1035170" cy="646981"/>
          </a:xfrm>
          <a:prstGeom prst="rightArrow">
            <a:avLst/>
          </a:prstGeom>
          <a:noFill/>
          <a:ln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5FFACF-017D-49F6-AF0E-BFA6162BFA79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824038" y="2261153"/>
            <a:ext cx="0" cy="38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FDB40E-5265-4584-A9E6-3D6B026920B2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1824037" y="3150671"/>
            <a:ext cx="1" cy="37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34BF12-906C-428C-9975-FFDA5234AC41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1824037" y="4030664"/>
            <a:ext cx="0" cy="37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CE0557-5B80-413A-911E-F2571356E63D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6291196" y="2261153"/>
            <a:ext cx="0" cy="38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A9CB20-EF91-4DB4-BB0C-5A40AA68B283}"/>
              </a:ext>
            </a:extLst>
          </p:cNvPr>
          <p:cNvCxnSpPr>
            <a:stCxn id="14" idx="2"/>
            <a:endCxn id="21" idx="0"/>
          </p:cNvCxnSpPr>
          <p:nvPr/>
        </p:nvCxnSpPr>
        <p:spPr>
          <a:xfrm>
            <a:off x="6291196" y="3150671"/>
            <a:ext cx="0" cy="37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CD621-543D-4583-BE24-FFE694936C29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 flipH="1">
            <a:off x="6291195" y="4030664"/>
            <a:ext cx="1" cy="37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EF84AF-E59C-4288-983B-7AF768161F25}"/>
              </a:ext>
            </a:extLst>
          </p:cNvPr>
          <p:cNvCxnSpPr>
            <a:stCxn id="22" idx="2"/>
            <a:endCxn id="15" idx="0"/>
          </p:cNvCxnSpPr>
          <p:nvPr/>
        </p:nvCxnSpPr>
        <p:spPr>
          <a:xfrm>
            <a:off x="6291195" y="4911409"/>
            <a:ext cx="0" cy="37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18BF92-B8AB-43D8-BBE2-D4A2C46C88D8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291195" y="5792154"/>
            <a:ext cx="0" cy="37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86343D-B69C-46F6-9EBC-15D81F1B235D}"/>
              </a:ext>
            </a:extLst>
          </p:cNvPr>
          <p:cNvSpPr/>
          <p:nvPr/>
        </p:nvSpPr>
        <p:spPr>
          <a:xfrm>
            <a:off x="4915260" y="2466975"/>
            <a:ext cx="2743200" cy="1737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40580F-E43B-4340-92E8-0B2DB512C786}"/>
              </a:ext>
            </a:extLst>
          </p:cNvPr>
          <p:cNvSpPr/>
          <p:nvPr/>
        </p:nvSpPr>
        <p:spPr>
          <a:xfrm>
            <a:off x="4915260" y="5157674"/>
            <a:ext cx="2743200" cy="776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71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68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Alur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Pengikatan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Google Authenticator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470964" y="1849119"/>
            <a:ext cx="1308678" cy="3928110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id-ID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1. Pastikan sudah melakukan Pengikatan </a:t>
            </a:r>
            <a:r>
              <a:rPr 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</a:t>
            </a:r>
            <a:r>
              <a:rPr lang="id-ID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</a:t>
            </a:r>
            <a:r>
              <a:rPr lang="en-US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uthenticator</a:t>
            </a:r>
            <a:endParaRPr lang="id-ID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endParaRPr lang="id-ID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id-ID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(Atau yang disebut dengan </a:t>
            </a:r>
            <a:r>
              <a:rPr lang="id-ID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Device</a:t>
            </a:r>
            <a:r>
              <a:rPr lang="id-ID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id-ID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</a:t>
            </a:r>
            <a:r>
              <a:rPr lang="id-ID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)</a:t>
            </a:r>
            <a:endParaRPr 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615" y="1849119"/>
            <a:ext cx="2191385" cy="3928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359" y="1849119"/>
            <a:ext cx="3803650" cy="3928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C5A4F-4463-4CE2-924D-1462C38F2E7D}"/>
              </a:ext>
            </a:extLst>
          </p:cNvPr>
          <p:cNvSpPr txBox="1"/>
          <p:nvPr/>
        </p:nvSpPr>
        <p:spPr>
          <a:xfrm>
            <a:off x="3174532" y="5975905"/>
            <a:ext cx="802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Pengikatan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di </a:t>
            </a:r>
            <a:r>
              <a:rPr lang="en-US" dirty="0" err="1"/>
              <a:t>lakukan</a:t>
            </a:r>
            <a:r>
              <a:rPr lang="en-US" dirty="0"/>
              <a:t> 1 kali </a:t>
            </a:r>
            <a:r>
              <a:rPr lang="en-US" dirty="0" err="1"/>
              <a:t>dengan</a:t>
            </a:r>
            <a:r>
              <a:rPr lang="en-US" dirty="0"/>
              <a:t> 1 unit </a:t>
            </a:r>
            <a:r>
              <a:rPr lang="en-US" dirty="0" err="1"/>
              <a:t>ponsel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79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5246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Alur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Pengikatan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id-ID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Mac</a:t>
            </a:r>
            <a:r>
              <a:rPr lang="id-ID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id-ID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Address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470964" y="1849119"/>
            <a:ext cx="1308678" cy="3928110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id-ID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2. Pastikan sudah melakukan Pengikatan </a:t>
            </a:r>
            <a:r>
              <a:rPr 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</a:t>
            </a:r>
            <a:r>
              <a:rPr lang="id-ID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</a:t>
            </a:r>
            <a:r>
              <a:rPr lang="id-ID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id-ID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  <a:endParaRPr lang="id-ID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2DA2E-D1AA-4007-AF52-107CE995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14" y="1745657"/>
            <a:ext cx="4508707" cy="2540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7041D-2571-4F5B-B430-AAD4527E0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1669456"/>
            <a:ext cx="4648200" cy="25405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A26274-0EB4-42D4-B8AC-B16329B8C69B}"/>
              </a:ext>
            </a:extLst>
          </p:cNvPr>
          <p:cNvSpPr/>
          <p:nvPr/>
        </p:nvSpPr>
        <p:spPr>
          <a:xfrm>
            <a:off x="2359080" y="4523900"/>
            <a:ext cx="9109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 </a:t>
            </a:r>
            <a:r>
              <a:rPr lang="id-ID" dirty="0"/>
              <a:t>M</a:t>
            </a:r>
            <a:r>
              <a:rPr lang="en-US" dirty="0"/>
              <a:t>ac </a:t>
            </a:r>
            <a:r>
              <a:rPr lang="id-ID" dirty="0"/>
              <a:t>A</a:t>
            </a:r>
            <a:r>
              <a:rPr lang="en-US" dirty="0" err="1"/>
              <a:t>ddress</a:t>
            </a:r>
            <a:r>
              <a:rPr lang="en-US" dirty="0"/>
              <a:t> </a:t>
            </a:r>
            <a:r>
              <a:rPr lang="id-ID" dirty="0"/>
              <a:t>pada komputer di SC yang sama dapat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id-ID" dirty="0"/>
              <a:t>oleh </a:t>
            </a:r>
            <a:r>
              <a:rPr lang="en-US" dirty="0"/>
              <a:t>2 </a:t>
            </a:r>
            <a:r>
              <a:rPr lang="en-US" dirty="0" err="1"/>
              <a:t>akun</a:t>
            </a:r>
            <a:r>
              <a:rPr lang="id-ID" dirty="0"/>
              <a:t> yang berbeda (hal ini disesuaikan dengan kebutuhan Service Center)</a:t>
            </a:r>
          </a:p>
          <a:p>
            <a:endParaRPr lang="id-ID" dirty="0"/>
          </a:p>
          <a:p>
            <a:r>
              <a:rPr lang="id-ID" dirty="0"/>
              <a:t>Namun, perlu melakukan pengajuan ke HRD HQ terlebih dahulu.</a:t>
            </a:r>
          </a:p>
          <a:p>
            <a:endParaRPr lang="id-ID" dirty="0"/>
          </a:p>
          <a:p>
            <a:r>
              <a:rPr lang="id-ID" dirty="0"/>
              <a:t>Standar </a:t>
            </a:r>
            <a:r>
              <a:rPr lang="id-ID" dirty="0">
                <a:sym typeface="Wingdings" panose="05000000000000000000" pitchFamily="2" charset="2"/>
              </a:rPr>
              <a:t></a:t>
            </a:r>
            <a:r>
              <a:rPr lang="id-ID" dirty="0"/>
              <a:t> 1 Komputer SC dipakai oleh 1 Akun </a:t>
            </a:r>
            <a:r>
              <a:rPr lang="id-ID" dirty="0" err="1"/>
              <a:t>Staff</a:t>
            </a:r>
            <a:r>
              <a:rPr lang="id-ID" dirty="0"/>
              <a:t> di SC tersebut.</a:t>
            </a:r>
          </a:p>
        </p:txBody>
      </p:sp>
    </p:spTree>
    <p:extLst>
      <p:ext uri="{BB962C8B-B14F-4D97-AF65-F5344CB8AC3E}">
        <p14:creationId xmlns:p14="http://schemas.microsoft.com/office/powerpoint/2010/main" val="409987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679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Alur P</a:t>
            </a:r>
            <a:r>
              <a:rPr lang="id-ID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engunduhan</a:t>
            </a:r>
            <a:r>
              <a:rPr lang="id-ID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id-ID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Flash</a:t>
            </a:r>
            <a:r>
              <a:rPr lang="id-ID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id-ID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Tool</a:t>
            </a:r>
            <a:r>
              <a:rPr lang="id-ID" altLang="zh-CN" sz="2800" b="1" dirty="0">
                <a:solidFill>
                  <a:srgbClr val="00925F"/>
                </a:solidFill>
                <a:cs typeface="+mn-ea"/>
                <a:sym typeface="+mn-lt"/>
              </a:rPr>
              <a:t> Terbaru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470964" y="1849119"/>
            <a:ext cx="1308678" cy="3928110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id-ID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3. Unduh </a:t>
            </a:r>
            <a:r>
              <a:rPr lang="id-ID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Flash</a:t>
            </a:r>
            <a:r>
              <a:rPr lang="id-ID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id-ID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Tool</a:t>
            </a:r>
            <a:r>
              <a:rPr lang="id-ID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terbaru dari FTP</a:t>
            </a:r>
            <a:endParaRPr lang="id-ID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26274-0EB4-42D4-B8AC-B16329B8C69B}"/>
              </a:ext>
            </a:extLst>
          </p:cNvPr>
          <p:cNvSpPr/>
          <p:nvPr/>
        </p:nvSpPr>
        <p:spPr>
          <a:xfrm>
            <a:off x="2289881" y="4057015"/>
            <a:ext cx="9109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id-ID" dirty="0" err="1">
                <a:solidFill>
                  <a:srgbClr val="FF0000"/>
                </a:solidFill>
              </a:rPr>
              <a:t>erhatikan</a:t>
            </a:r>
            <a:r>
              <a:rPr lang="id-ID" dirty="0">
                <a:solidFill>
                  <a:srgbClr val="FF0000"/>
                </a:solidFill>
              </a:rPr>
              <a:t> !</a:t>
            </a:r>
          </a:p>
          <a:p>
            <a:r>
              <a:rPr lang="id-ID" dirty="0"/>
              <a:t>1. Besar ukuran </a:t>
            </a:r>
            <a:r>
              <a:rPr lang="id-ID" dirty="0" err="1"/>
              <a:t>file</a:t>
            </a:r>
            <a:r>
              <a:rPr lang="id-ID" dirty="0"/>
              <a:t> yang diunduh harus sesuai. Jangan sampai </a:t>
            </a:r>
            <a:r>
              <a:rPr lang="id-ID" dirty="0" err="1"/>
              <a:t>file</a:t>
            </a:r>
            <a:r>
              <a:rPr lang="id-ID" dirty="0"/>
              <a:t> kena </a:t>
            </a:r>
            <a:r>
              <a:rPr lang="id-ID" dirty="0" err="1"/>
              <a:t>corrupt</a:t>
            </a:r>
            <a:r>
              <a:rPr lang="id-ID" dirty="0"/>
              <a:t> !</a:t>
            </a:r>
          </a:p>
          <a:p>
            <a:r>
              <a:rPr lang="id-ID" dirty="0"/>
              <a:t>2. Jika dalam FTP terdapat versi terbaru, maka unduh dan pakai versi yang terbaru.</a:t>
            </a:r>
          </a:p>
          <a:p>
            <a:r>
              <a:rPr lang="id-ID" dirty="0"/>
              <a:t>3. Tidak ada perbedaan besar antara V1936.79 dengan V1936.80.</a:t>
            </a:r>
          </a:p>
          <a:p>
            <a:endParaRPr lang="id-ID" dirty="0"/>
          </a:p>
          <a:p>
            <a:r>
              <a:rPr lang="id-ID" dirty="0">
                <a:solidFill>
                  <a:srgbClr val="FF0000"/>
                </a:solidFill>
              </a:rPr>
              <a:t>Sebelum melakukan </a:t>
            </a:r>
            <a:r>
              <a:rPr lang="id-ID" dirty="0" err="1">
                <a:solidFill>
                  <a:srgbClr val="FF0000"/>
                </a:solidFill>
              </a:rPr>
              <a:t>flashing</a:t>
            </a:r>
            <a:r>
              <a:rPr lang="id-ID" dirty="0">
                <a:solidFill>
                  <a:srgbClr val="FF0000"/>
                </a:solidFill>
              </a:rPr>
              <a:t> pada ponsel, WAJIB mendaftarkan Pengajuan Aplikasi </a:t>
            </a:r>
            <a:r>
              <a:rPr lang="id-ID" dirty="0" err="1">
                <a:solidFill>
                  <a:srgbClr val="FF0000"/>
                </a:solidFill>
              </a:rPr>
              <a:t>Flash</a:t>
            </a:r>
            <a:r>
              <a:rPr lang="id-ID" dirty="0">
                <a:solidFill>
                  <a:srgbClr val="FF0000"/>
                </a:solidFill>
              </a:rPr>
              <a:t> dalam sistem WCSM baru bisa </a:t>
            </a:r>
            <a:r>
              <a:rPr lang="id-ID" dirty="0" err="1">
                <a:solidFill>
                  <a:srgbClr val="FF0000"/>
                </a:solidFill>
              </a:rPr>
              <a:t>flash</a:t>
            </a:r>
            <a:r>
              <a:rPr lang="id-ID" dirty="0">
                <a:solidFill>
                  <a:srgbClr val="FF0000"/>
                </a:solidFill>
              </a:rPr>
              <a:t> unit. Jika tidak daftar maka akan gagal </a:t>
            </a:r>
            <a:r>
              <a:rPr lang="id-ID" dirty="0" err="1">
                <a:solidFill>
                  <a:srgbClr val="FF0000"/>
                </a:solidFill>
              </a:rPr>
              <a:t>flashing</a:t>
            </a:r>
            <a:r>
              <a:rPr lang="id-ID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FA2396-01CC-4FB4-8A23-06266B87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881" y="1849119"/>
            <a:ext cx="9317919" cy="19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3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417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Login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ke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Sistem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WCSM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55725"/>
            <a:ext cx="9577070" cy="51777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17665" y="182499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2000" y="5622746"/>
            <a:ext cx="957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Masuk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ke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halaman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Login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Sistem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– Masukkan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Akun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Sistem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WCSM – Masukkan Password – Masukkan Captcha (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Harap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Perhatikan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!!! :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Verifikasi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Captcha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sangat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mudah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&amp;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cepat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kedaluwarsa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jadi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perhatikan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verifikasi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captcha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terbaru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) – Masukkan token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verifikasi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dari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Google Authenticator ( Token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ini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akan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diperbarui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setiap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30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detik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harap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perhatikan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lingkaran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biru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kecil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pada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samping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) –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kemudian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klik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Login,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maka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 proses Login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selesai</a:t>
            </a:r>
            <a:endParaRPr lang="en-US" altLang="zh-CN" sz="1200" b="1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Alamat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Sistem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Baru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：</a:t>
            </a:r>
            <a:r>
              <a:rPr lang="en-US" altLang="zh-CN" sz="1200" dirty="0">
                <a:hlinkClick r:id="rId3"/>
              </a:rPr>
              <a:t> https://service-sg.myoppo.com/#/login</a:t>
            </a:r>
            <a:endParaRPr lang="zh-CN" altLang="en-US" sz="1200" b="1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870" y="2251075"/>
            <a:ext cx="1449070" cy="3067050"/>
          </a:xfrm>
          <a:prstGeom prst="rect">
            <a:avLst/>
          </a:prstGeom>
        </p:spPr>
      </p:pic>
      <p:cxnSp>
        <p:nvCxnSpPr>
          <p:cNvPr id="21" name="直接箭头连接符 20"/>
          <p:cNvCxnSpPr/>
          <p:nvPr/>
        </p:nvCxnSpPr>
        <p:spPr>
          <a:xfrm>
            <a:off x="4879975" y="2950845"/>
            <a:ext cx="3835400" cy="12541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5"/>
          <p:cNvSpPr/>
          <p:nvPr/>
        </p:nvSpPr>
        <p:spPr bwMode="auto">
          <a:xfrm>
            <a:off x="291967" y="1500178"/>
            <a:ext cx="145110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Kebutuhan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8" name="Rectangle 5"/>
          <p:cNvSpPr/>
          <p:nvPr/>
        </p:nvSpPr>
        <p:spPr bwMode="auto">
          <a:xfrm>
            <a:off x="291967" y="2389696"/>
            <a:ext cx="1451107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9" name="Rectangle 5"/>
          <p:cNvSpPr/>
          <p:nvPr/>
        </p:nvSpPr>
        <p:spPr bwMode="auto">
          <a:xfrm>
            <a:off x="291967" y="5031179"/>
            <a:ext cx="145110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Token dan Google Authenticator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291967" y="5911924"/>
            <a:ext cx="145110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Tindakan Flashing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4" name="Rectangle 5"/>
          <p:cNvSpPr/>
          <p:nvPr/>
        </p:nvSpPr>
        <p:spPr bwMode="auto">
          <a:xfrm>
            <a:off x="291967" y="3269689"/>
            <a:ext cx="1451107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Pengajuan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dalam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291967" y="4150434"/>
            <a:ext cx="145110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Flash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Tool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12282" y="512763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Pengajuan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Flash Unit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4173284"/>
            <a:ext cx="9575800" cy="252754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31365" y="1329397"/>
            <a:ext cx="9576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</a:rPr>
              <a:t>Setelah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ea typeface="+mj-ea"/>
              </a:rPr>
              <a:t>masuk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ea typeface="+mj-ea"/>
              </a:rPr>
              <a:t>ke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ea typeface="+mj-ea"/>
              </a:rPr>
              <a:t>halaman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ea typeface="+mj-ea"/>
              </a:rPr>
              <a:t>sistem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ea typeface="+mj-ea"/>
              </a:rPr>
              <a:t>pilih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ea typeface="+mj-ea"/>
              </a:rPr>
              <a:t> T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</a:rPr>
              <a:t>ool</a:t>
            </a:r>
            <a:r>
              <a:rPr lang="id-ID" altLang="zh-CN" sz="16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</a:rPr>
              <a:t> Management - </a:t>
            </a:r>
            <a:r>
              <a:rPr lang="id-ID" altLang="zh-CN" sz="1600" b="1" dirty="0" err="1">
                <a:solidFill>
                  <a:srgbClr val="FF0000"/>
                </a:solidFill>
                <a:latin typeface="+mj-ea"/>
              </a:rPr>
              <a:t>Bind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id-ID" altLang="zh-CN" sz="1600" b="1" dirty="0">
                <a:solidFill>
                  <a:srgbClr val="FF0000"/>
                </a:solidFill>
                <a:latin typeface="+mj-ea"/>
              </a:rPr>
              <a:t>P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</a:rPr>
              <a:t>hone </a:t>
            </a:r>
            <a:r>
              <a:rPr lang="id-ID" altLang="zh-CN" sz="1600" b="1" dirty="0" err="1">
                <a:solidFill>
                  <a:srgbClr val="FF0000"/>
                </a:solidFill>
                <a:latin typeface="+mj-ea"/>
              </a:rPr>
              <a:t>With</a:t>
            </a:r>
            <a:r>
              <a:rPr lang="id-ID" altLang="zh-CN" sz="16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id-ID" altLang="zh-CN" sz="1600" b="1" dirty="0" err="1">
                <a:solidFill>
                  <a:srgbClr val="FF0000"/>
                </a:solidFill>
                <a:latin typeface="+mj-ea"/>
              </a:rPr>
              <a:t>Account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</a:rPr>
              <a:t>.</a:t>
            </a:r>
            <a:endParaRPr lang="id-ID" altLang="zh-CN" sz="16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291967" y="1500178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Kebutuhan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4" name="Rectangle 5"/>
          <p:cNvSpPr/>
          <p:nvPr/>
        </p:nvSpPr>
        <p:spPr bwMode="auto">
          <a:xfrm>
            <a:off x="291967" y="2389696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291967" y="5031179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Token dan Google Authenticator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6" name="Rectangle 5"/>
          <p:cNvSpPr/>
          <p:nvPr/>
        </p:nvSpPr>
        <p:spPr bwMode="auto">
          <a:xfrm>
            <a:off x="291967" y="5911924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Tindakan Flashing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7" name="Rectangle 5"/>
          <p:cNvSpPr/>
          <p:nvPr/>
        </p:nvSpPr>
        <p:spPr bwMode="auto">
          <a:xfrm>
            <a:off x="291967" y="3269689"/>
            <a:ext cx="1375897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Pengajuan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dalam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8" name="Rectangle 5"/>
          <p:cNvSpPr/>
          <p:nvPr/>
        </p:nvSpPr>
        <p:spPr bwMode="auto">
          <a:xfrm>
            <a:off x="291967" y="4150434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Flash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Tool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1953C-98DC-4985-9756-9BBE0607CD3C}"/>
              </a:ext>
            </a:extLst>
          </p:cNvPr>
          <p:cNvSpPr/>
          <p:nvPr/>
        </p:nvSpPr>
        <p:spPr>
          <a:xfrm>
            <a:off x="2031365" y="3735002"/>
            <a:ext cx="7829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2.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sym typeface="+mn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sym typeface="+mn-ea"/>
              </a:rPr>
              <a:t>Kemudian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sym typeface="+mn-ea"/>
              </a:rPr>
              <a:t>klik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sym typeface="+mn-ea"/>
              </a:rPr>
              <a:t>tombol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 “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sym typeface="+mn-ea"/>
              </a:rPr>
              <a:t>Buat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”,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sym typeface="+mn-ea"/>
              </a:rPr>
              <a:t>masuk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sym typeface="+mn-ea"/>
              </a:rPr>
              <a:t>ke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sym typeface="+mn-ea"/>
              </a:rPr>
              <a:t>halaman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+mj-ea"/>
                <a:sym typeface="+mn-ea"/>
              </a:rPr>
              <a:t>pengajuan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  <a:sym typeface="+mn-ea"/>
              </a:rPr>
              <a:t>.</a:t>
            </a:r>
            <a:endParaRPr lang="zh-CN" altLang="en-US" sz="1600" b="1" dirty="0">
              <a:solidFill>
                <a:srgbClr val="FF0000"/>
              </a:solidFill>
              <a:latin typeface="+mj-ea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46684-4E66-4B9B-A0EE-B9299563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185" y="1781192"/>
            <a:ext cx="9492615" cy="18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12282" y="512763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Pengajuan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Flash Unit</a:t>
            </a:r>
          </a:p>
        </p:txBody>
      </p:sp>
      <p:sp>
        <p:nvSpPr>
          <p:cNvPr id="6" name="矩形 5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291967" y="1500178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Kebutuhan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291967" y="2389696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" name="Rectangle 5"/>
          <p:cNvSpPr/>
          <p:nvPr/>
        </p:nvSpPr>
        <p:spPr bwMode="auto">
          <a:xfrm>
            <a:off x="291967" y="5031179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Token dan Google Authenticator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" name="Rectangle 5"/>
          <p:cNvSpPr/>
          <p:nvPr/>
        </p:nvSpPr>
        <p:spPr bwMode="auto">
          <a:xfrm>
            <a:off x="291967" y="5911924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Tindakan Flashing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" name="Rectangle 5"/>
          <p:cNvSpPr/>
          <p:nvPr/>
        </p:nvSpPr>
        <p:spPr bwMode="auto">
          <a:xfrm>
            <a:off x="291967" y="3269689"/>
            <a:ext cx="1375897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Pengajuan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dalam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2" name="Rectangle 5"/>
          <p:cNvSpPr/>
          <p:nvPr/>
        </p:nvSpPr>
        <p:spPr bwMode="auto">
          <a:xfrm>
            <a:off x="291967" y="4150434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Flash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Tool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2000" y="4743822"/>
            <a:ext cx="957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Hubungan</a:t>
            </a:r>
            <a:r>
              <a:rPr lang="zh-CN" altLang="en-US" dirty="0"/>
              <a:t> </a:t>
            </a:r>
            <a:r>
              <a:rPr lang="en-US" altLang="zh-CN" dirty="0" err="1"/>
              <a:t>Pengikatan</a:t>
            </a:r>
            <a:r>
              <a:rPr lang="zh-CN" altLang="en-US" dirty="0"/>
              <a:t> </a:t>
            </a:r>
            <a:r>
              <a:rPr lang="en-US" altLang="zh-CN" dirty="0" err="1"/>
              <a:t>terdiri</a:t>
            </a:r>
            <a:r>
              <a:rPr lang="en-US" altLang="zh-CN" dirty="0"/>
              <a:t> </a:t>
            </a:r>
            <a:r>
              <a:rPr lang="en-US" altLang="zh-CN" dirty="0" err="1"/>
              <a:t>dua</a:t>
            </a:r>
            <a:r>
              <a:rPr lang="en-US" altLang="zh-CN" dirty="0"/>
              <a:t> </a:t>
            </a:r>
            <a:r>
              <a:rPr lang="en-US" altLang="zh-CN" dirty="0" err="1"/>
              <a:t>jenis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FF0000"/>
                </a:solidFill>
              </a:rPr>
              <a:t>Flash Application</a:t>
            </a:r>
            <a:r>
              <a:rPr lang="id-ID" altLang="zh-CN" dirty="0">
                <a:solidFill>
                  <a:srgbClr val="FF0000"/>
                </a:solidFill>
              </a:rPr>
              <a:t> </a:t>
            </a:r>
            <a:r>
              <a:rPr lang="id-ID" altLang="zh-CN" dirty="0"/>
              <a:t>dan </a:t>
            </a:r>
            <a:r>
              <a:rPr lang="en-US" altLang="zh-CN" dirty="0">
                <a:solidFill>
                  <a:srgbClr val="FF0000"/>
                </a:solidFill>
              </a:rPr>
              <a:t>Whitelist</a:t>
            </a:r>
            <a:endParaRPr lang="id-ID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en-US" altLang="zh-CN" sz="1400" b="1" dirty="0">
                <a:solidFill>
                  <a:srgbClr val="FF0000"/>
                </a:solidFill>
              </a:rPr>
              <a:t>Flash Application</a:t>
            </a:r>
            <a:r>
              <a:rPr lang="zh-CN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dirty="0" err="1"/>
              <a:t>merupakan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sistem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pengamanan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terbaru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dimana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seluruh</a:t>
            </a:r>
            <a:r>
              <a:rPr lang="en-US" altLang="zh-CN" sz="1400" dirty="0"/>
              <a:t> unit yang </a:t>
            </a:r>
            <a:r>
              <a:rPr lang="en-US" altLang="zh-CN" sz="1400" dirty="0" err="1"/>
              <a:t>ingin</a:t>
            </a:r>
            <a:r>
              <a:rPr lang="en-US" altLang="zh-CN" sz="1400" dirty="0"/>
              <a:t> flashing oleh Service Center </a:t>
            </a:r>
            <a:r>
              <a:rPr lang="en-US" altLang="zh-CN" sz="1400" dirty="0" err="1"/>
              <a:t>harus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melakukan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pengajuan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melalui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sistem</a:t>
            </a:r>
            <a:r>
              <a:rPr lang="en-US" altLang="zh-CN" sz="1400" dirty="0"/>
              <a:t> WCSM, </a:t>
            </a:r>
            <a:r>
              <a:rPr lang="en-US" altLang="zh-CN" sz="1400" dirty="0" err="1"/>
              <a:t>baru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bisa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melakukan</a:t>
            </a:r>
            <a:r>
              <a:rPr lang="en-US" altLang="zh-CN" sz="1400" dirty="0"/>
              <a:t> Tindakan flashing. </a:t>
            </a:r>
            <a:r>
              <a:rPr lang="en-US" altLang="zh-CN" sz="1400" dirty="0" err="1"/>
              <a:t>Pengajuan</a:t>
            </a:r>
            <a:r>
              <a:rPr lang="en-US" altLang="zh-CN" sz="1400" dirty="0"/>
              <a:t> flash </a:t>
            </a:r>
            <a:r>
              <a:rPr lang="en-US" altLang="zh-CN" sz="1400" dirty="0" err="1"/>
              <a:t>ini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hanya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diberikan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kepada</a:t>
            </a:r>
            <a:r>
              <a:rPr lang="en-US" altLang="zh-CN" sz="1400" dirty="0"/>
              <a:t> staff yang </a:t>
            </a:r>
            <a:r>
              <a:rPr lang="en-US" altLang="zh-CN" sz="1400" dirty="0" err="1"/>
              <a:t>memiliki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akses</a:t>
            </a:r>
            <a:r>
              <a:rPr lang="en-US" altLang="zh-CN" sz="1400" dirty="0"/>
              <a:t> Flash Unit.</a:t>
            </a:r>
            <a:endParaRPr lang="id-ID" altLang="zh-CN" sz="1400" dirty="0"/>
          </a:p>
          <a:p>
            <a:r>
              <a:rPr lang="en-US" altLang="zh-CN" sz="1400" dirty="0"/>
              <a:t>Yang </a:t>
            </a:r>
            <a:r>
              <a:rPr lang="en-US" altLang="zh-CN" sz="1400" dirty="0" err="1"/>
              <a:t>wajib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diisi</a:t>
            </a:r>
            <a:r>
              <a:rPr lang="en-US" altLang="zh-CN" sz="1400" dirty="0"/>
              <a:t> : Chip ID </a:t>
            </a:r>
            <a:r>
              <a:rPr lang="en-US" altLang="zh-CN" sz="1400" dirty="0" err="1"/>
              <a:t>atau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Nomor</a:t>
            </a:r>
            <a:r>
              <a:rPr lang="en-US" altLang="zh-CN" sz="1400" dirty="0"/>
              <a:t> IMEI ( </a:t>
            </a:r>
            <a:r>
              <a:rPr lang="en-US" altLang="zh-CN" sz="1400" dirty="0" err="1"/>
              <a:t>Cukup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isi</a:t>
            </a:r>
            <a:r>
              <a:rPr lang="en-US" altLang="zh-CN" sz="1400" dirty="0"/>
              <a:t> salah </a:t>
            </a:r>
            <a:r>
              <a:rPr lang="en-US" altLang="zh-CN" sz="1400" dirty="0" err="1"/>
              <a:t>satu</a:t>
            </a:r>
            <a:r>
              <a:rPr lang="id-ID" altLang="zh-CN" sz="1400" dirty="0"/>
              <a:t>, dan jangan salah isi kolom! </a:t>
            </a:r>
            <a:r>
              <a:rPr lang="en-US" altLang="zh-CN" sz="1400" dirty="0"/>
              <a:t>)</a:t>
            </a:r>
            <a:endParaRPr lang="id-ID" altLang="zh-CN" sz="1400" dirty="0"/>
          </a:p>
          <a:p>
            <a:r>
              <a:rPr lang="id-ID" altLang="zh-CN" sz="1400" dirty="0"/>
              <a:t>Order </a:t>
            </a:r>
            <a:r>
              <a:rPr lang="id-ID" altLang="zh-CN" sz="1400" dirty="0" err="1"/>
              <a:t>Type</a:t>
            </a:r>
            <a:r>
              <a:rPr lang="id-ID" altLang="zh-CN" sz="1400" dirty="0"/>
              <a:t> : </a:t>
            </a:r>
            <a:r>
              <a:rPr lang="id-ID" altLang="zh-CN" sz="1400" dirty="0" err="1"/>
              <a:t>Flash</a:t>
            </a:r>
            <a:r>
              <a:rPr lang="id-ID" altLang="zh-CN" sz="1400" dirty="0"/>
              <a:t> </a:t>
            </a:r>
            <a:r>
              <a:rPr lang="id-ID" altLang="zh-CN" sz="1400" dirty="0" err="1"/>
              <a:t>Application</a:t>
            </a:r>
            <a:r>
              <a:rPr lang="id-ID" altLang="zh-CN" sz="1400" dirty="0"/>
              <a:t> // Aplikasi </a:t>
            </a:r>
            <a:r>
              <a:rPr lang="id-ID" altLang="zh-CN" sz="1400" dirty="0" err="1"/>
              <a:t>Flash</a:t>
            </a:r>
            <a:endParaRPr lang="id-ID" altLang="zh-CN" sz="1400" dirty="0"/>
          </a:p>
          <a:p>
            <a:r>
              <a:rPr lang="id-ID" altLang="zh-CN" sz="1400" dirty="0"/>
              <a:t>Lalu Save/Simpan untuk menyimpan pengajuan </a:t>
            </a:r>
            <a:endParaRPr lang="en-US" altLang="zh-CN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9AA5EB-686D-4653-9752-89D4A896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1" y="1442906"/>
            <a:ext cx="95758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12282" y="512763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Pengajuan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 Flash Unit</a:t>
            </a:r>
            <a:r>
              <a:rPr lang="id-ID" altLang="zh-CN" sz="2800" b="1" dirty="0">
                <a:solidFill>
                  <a:srgbClr val="00925F"/>
                </a:solidFill>
                <a:cs typeface="+mn-ea"/>
                <a:sym typeface="+mn-lt"/>
              </a:rPr>
              <a:t> - </a:t>
            </a:r>
            <a:r>
              <a:rPr lang="id-ID" altLang="zh-CN" sz="2800" b="1" dirty="0" err="1">
                <a:solidFill>
                  <a:srgbClr val="00925F"/>
                </a:solidFill>
                <a:cs typeface="+mn-ea"/>
                <a:sym typeface="+mn-lt"/>
              </a:rPr>
              <a:t>Whitelist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291967" y="1500178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Kebutuhan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291967" y="2389696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" name="Rectangle 5"/>
          <p:cNvSpPr/>
          <p:nvPr/>
        </p:nvSpPr>
        <p:spPr bwMode="auto">
          <a:xfrm>
            <a:off x="291967" y="5031179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Token dan Google Authenticator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" name="Rectangle 5"/>
          <p:cNvSpPr/>
          <p:nvPr/>
        </p:nvSpPr>
        <p:spPr bwMode="auto">
          <a:xfrm>
            <a:off x="291967" y="5911924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Tindakan Flashing Unit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" name="Rectangle 5"/>
          <p:cNvSpPr/>
          <p:nvPr/>
        </p:nvSpPr>
        <p:spPr bwMode="auto">
          <a:xfrm>
            <a:off x="291967" y="3269689"/>
            <a:ext cx="1375897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Pengajuan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Flash Unit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dalam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Sistem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WCSM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2" name="Rectangle 5"/>
          <p:cNvSpPr/>
          <p:nvPr/>
        </p:nvSpPr>
        <p:spPr bwMode="auto">
          <a:xfrm>
            <a:off x="291967" y="4150434"/>
            <a:ext cx="1375897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Login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ke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Flash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Tool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15119"/>
            <a:ext cx="9575800" cy="32262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32000" y="4559086"/>
            <a:ext cx="957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Whitelist </a:t>
            </a:r>
            <a:r>
              <a:rPr lang="en-US" altLang="zh-CN" sz="1400" dirty="0" err="1"/>
              <a:t>merupakan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pengajuan</a:t>
            </a:r>
            <a:r>
              <a:rPr lang="en-US" altLang="zh-CN" sz="1400" dirty="0"/>
              <a:t> yang </a:t>
            </a:r>
            <a:r>
              <a:rPr lang="en-US" altLang="zh-CN" sz="1400" dirty="0" err="1"/>
              <a:t>dibuka</a:t>
            </a:r>
            <a:r>
              <a:rPr lang="en-US" altLang="zh-CN" sz="1400" dirty="0"/>
              <a:t> oleh </a:t>
            </a:r>
            <a:r>
              <a:rPr lang="en-US" altLang="zh-CN" sz="1400" dirty="0" err="1"/>
              <a:t>perusahaan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mengizinkan</a:t>
            </a:r>
            <a:r>
              <a:rPr lang="en-US" altLang="zh-CN" sz="1400" dirty="0"/>
              <a:t> Service Center </a:t>
            </a:r>
            <a:r>
              <a:rPr lang="en-US" altLang="zh-CN" sz="1400" dirty="0" err="1"/>
              <a:t>untuk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langsung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menangani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versi</a:t>
            </a:r>
            <a:r>
              <a:rPr lang="en-US" altLang="zh-CN" sz="1400" dirty="0"/>
              <a:t> unit yang </a:t>
            </a:r>
            <a:r>
              <a:rPr lang="en-US" altLang="zh-CN" sz="1400" dirty="0" err="1"/>
              <a:t>tidak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ada</a:t>
            </a:r>
            <a:r>
              <a:rPr lang="en-US" altLang="zh-CN" sz="1400" dirty="0"/>
              <a:t> di </a:t>
            </a:r>
            <a:r>
              <a:rPr lang="en-US" altLang="zh-CN" sz="1400" dirty="0" err="1"/>
              <a:t>dalam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sistem</a:t>
            </a:r>
            <a:r>
              <a:rPr lang="en-US" altLang="zh-CN" sz="1400" dirty="0"/>
              <a:t> Service Center </a:t>
            </a:r>
            <a:r>
              <a:rPr lang="en-US" altLang="zh-CN" sz="1400" dirty="0" err="1"/>
              <a:t>ataupun</a:t>
            </a:r>
            <a:r>
              <a:rPr lang="en-US" altLang="zh-CN" sz="1400" dirty="0"/>
              <a:t> flashing unit </a:t>
            </a:r>
            <a:r>
              <a:rPr lang="en-US" altLang="zh-CN" sz="1400" dirty="0" err="1"/>
              <a:t>dari</a:t>
            </a:r>
            <a:r>
              <a:rPr lang="en-US" altLang="zh-CN" sz="1400" dirty="0"/>
              <a:t> China. </a:t>
            </a:r>
            <a:endParaRPr lang="id-ID" altLang="zh-CN" sz="1400" dirty="0"/>
          </a:p>
          <a:p>
            <a:endParaRPr lang="id-ID" altLang="zh-CN" sz="1400" dirty="0"/>
          </a:p>
          <a:p>
            <a:r>
              <a:rPr lang="en-US" altLang="zh-CN" sz="1400" dirty="0"/>
              <a:t>Whitelist </a:t>
            </a:r>
            <a:r>
              <a:rPr lang="en-US" altLang="zh-CN" sz="1400" dirty="0" err="1"/>
              <a:t>hanya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dibuka</a:t>
            </a:r>
            <a:r>
              <a:rPr lang="en-US" altLang="zh-CN" sz="1400" dirty="0"/>
              <a:t> oleh : </a:t>
            </a:r>
            <a:r>
              <a:rPr lang="en-US" altLang="zh-CN" sz="1400" b="1" dirty="0">
                <a:solidFill>
                  <a:srgbClr val="FF0000"/>
                </a:solidFill>
              </a:rPr>
              <a:t>Leader Technical Support, Staff Product Feedback, Manager Service Center</a:t>
            </a:r>
          </a:p>
          <a:p>
            <a:endParaRPr lang="id-ID" altLang="zh-CN" sz="1400" dirty="0"/>
          </a:p>
          <a:p>
            <a:r>
              <a:rPr lang="id-ID" altLang="zh-CN" sz="1400" dirty="0"/>
              <a:t>Jika ingin </a:t>
            </a:r>
            <a:r>
              <a:rPr lang="id-ID" altLang="zh-CN" sz="1400" dirty="0" err="1"/>
              <a:t>flashing</a:t>
            </a:r>
            <a:r>
              <a:rPr lang="id-ID" altLang="zh-CN" sz="1400" dirty="0"/>
              <a:t> maka lapor ke TS Pusat (Irfan Rosadi // Deni Septyan) dengan melampirkan format </a:t>
            </a:r>
          </a:p>
          <a:p>
            <a:pPr marL="342900" indent="-342900">
              <a:buAutoNum type="arabicPeriod"/>
            </a:pPr>
            <a:r>
              <a:rPr lang="id-ID" altLang="zh-CN" sz="1400" dirty="0"/>
              <a:t>Nomor SN atau </a:t>
            </a:r>
            <a:r>
              <a:rPr lang="en-US" altLang="zh-CN" sz="1400" dirty="0" err="1"/>
              <a:t>Nomor</a:t>
            </a:r>
            <a:r>
              <a:rPr lang="en-US" altLang="zh-CN" sz="1400" dirty="0"/>
              <a:t> IMEI ( </a:t>
            </a:r>
            <a:r>
              <a:rPr lang="en-US" altLang="zh-CN" sz="1400" dirty="0" err="1"/>
              <a:t>Cukup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isi</a:t>
            </a:r>
            <a:r>
              <a:rPr lang="en-US" altLang="zh-CN" sz="1400" dirty="0"/>
              <a:t> salah </a:t>
            </a:r>
            <a:r>
              <a:rPr lang="en-US" altLang="zh-CN" sz="1400" dirty="0" err="1"/>
              <a:t>satu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sudah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bisa</a:t>
            </a:r>
            <a:r>
              <a:rPr lang="en-US" altLang="zh-CN" sz="1400" dirty="0"/>
              <a:t> ), </a:t>
            </a:r>
            <a:endParaRPr lang="id-ID" altLang="zh-CN" sz="1400" dirty="0"/>
          </a:p>
          <a:p>
            <a:pPr marL="342900" indent="-342900">
              <a:buAutoNum type="arabicPeriod"/>
            </a:pPr>
            <a:r>
              <a:rPr lang="en-US" altLang="zh-CN" sz="1400" dirty="0" err="1"/>
              <a:t>Akun</a:t>
            </a:r>
            <a:r>
              <a:rPr lang="en-US" altLang="zh-CN" sz="1400" dirty="0"/>
              <a:t> Staff</a:t>
            </a:r>
          </a:p>
        </p:txBody>
      </p:sp>
    </p:spTree>
    <p:extLst>
      <p:ext uri="{BB962C8B-B14F-4D97-AF65-F5344CB8AC3E}">
        <p14:creationId xmlns:p14="http://schemas.microsoft.com/office/powerpoint/2010/main" val="4333095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PPO模板">
      <a:dk1>
        <a:sysClr val="windowText" lastClr="000000"/>
      </a:dk1>
      <a:lt1>
        <a:srgbClr val="FFFFFF"/>
      </a:lt1>
      <a:dk2>
        <a:srgbClr val="00925F"/>
      </a:dk2>
      <a:lt2>
        <a:srgbClr val="00B050"/>
      </a:lt2>
      <a:accent1>
        <a:srgbClr val="409F73"/>
      </a:accent1>
      <a:accent2>
        <a:srgbClr val="00B050"/>
      </a:accent2>
      <a:accent3>
        <a:srgbClr val="92D050"/>
      </a:accent3>
      <a:accent4>
        <a:srgbClr val="4ED5C6"/>
      </a:accent4>
      <a:accent5>
        <a:srgbClr val="05BAC8"/>
      </a:accent5>
      <a:accent6>
        <a:srgbClr val="B2B2B2"/>
      </a:accent6>
      <a:hlink>
        <a:srgbClr val="00925F"/>
      </a:hlink>
      <a:folHlink>
        <a:srgbClr val="7EB594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925F"/>
          </a:solidFill>
        </a:ln>
      </a:spPr>
      <a:bodyPr rtlCol="0" anchor="ctr"/>
      <a:lstStyle>
        <a:defPPr algn="ctr">
          <a:defRPr dirty="0">
            <a:solidFill>
              <a:srgbClr val="00B0F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1039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微软雅黑</vt:lpstr>
      <vt:lpstr>Aharoni</vt:lpstr>
      <vt:lpstr>Arial</vt:lpstr>
      <vt:lpstr>Calibri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Sinco</dc:creator>
  <cp:lastModifiedBy>Meo Maw</cp:lastModifiedBy>
  <cp:revision>508</cp:revision>
  <dcterms:created xsi:type="dcterms:W3CDTF">2017-03-01T03:49:00Z</dcterms:created>
  <dcterms:modified xsi:type="dcterms:W3CDTF">2020-06-05T15:15:14Z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2052-10.1.0.6395</vt:lpwstr>
  </property>
</Properties>
</file>