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81" r:id="rId2"/>
    <p:sldId id="4658" r:id="rId3"/>
    <p:sldId id="4622" r:id="rId4"/>
    <p:sldId id="4645" r:id="rId5"/>
    <p:sldId id="4644" r:id="rId6"/>
    <p:sldId id="4649" r:id="rId7"/>
    <p:sldId id="4650" r:id="rId8"/>
    <p:sldId id="4651" r:id="rId9"/>
    <p:sldId id="4652" r:id="rId10"/>
    <p:sldId id="4653" r:id="rId11"/>
    <p:sldId id="4655" r:id="rId12"/>
    <p:sldId id="4656" r:id="rId13"/>
    <p:sldId id="4657" r:id="rId14"/>
    <p:sldId id="292" r:id="rId15"/>
  </p:sldIdLst>
  <p:sldSz cx="12192000" cy="6858000"/>
  <p:notesSz cx="10020300" cy="68881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814D"/>
    <a:srgbClr val="EA8314"/>
    <a:srgbClr val="F3C02F"/>
    <a:srgbClr val="AFB4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9" autoAdjust="0"/>
    <p:restoredTop sz="95455" autoAdjust="0"/>
  </p:normalViewPr>
  <p:slideViewPr>
    <p:cSldViewPr>
      <p:cViewPr varScale="1">
        <p:scale>
          <a:sx n="63" d="100"/>
          <a:sy n="63" d="100"/>
        </p:scale>
        <p:origin x="868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7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5851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2F7CEBD-1ED8-4105-A5EB-834282004323}" type="datetimeFigureOut">
              <a:rPr lang="en-US" smtClean="0"/>
              <a:t>21-Jan-21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1240F7D-A6C7-4A54-882B-08C09F489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69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Shape 569"/>
          <p:cNvSpPr>
            <a:spLocks noGrp="1" noRot="1" noChangeAspect="1"/>
          </p:cNvSpPr>
          <p:nvPr>
            <p:ph type="sldImg"/>
          </p:nvPr>
        </p:nvSpPr>
        <p:spPr>
          <a:xfrm>
            <a:off x="2713038" y="515938"/>
            <a:ext cx="4594225" cy="2584450"/>
          </a:xfrm>
          <a:prstGeom prst="rect">
            <a:avLst/>
          </a:prstGeom>
        </p:spPr>
        <p:txBody>
          <a:bodyPr lIns="96616" tIns="48308" rIns="96616" bIns="48308"/>
          <a:lstStyle/>
          <a:p>
            <a:endParaRPr/>
          </a:p>
        </p:txBody>
      </p:sp>
      <p:sp>
        <p:nvSpPr>
          <p:cNvPr id="570" name="Shape 570"/>
          <p:cNvSpPr>
            <a:spLocks noGrp="1"/>
          </p:cNvSpPr>
          <p:nvPr>
            <p:ph type="body" sz="quarter" idx="1"/>
          </p:nvPr>
        </p:nvSpPr>
        <p:spPr>
          <a:xfrm>
            <a:off x="1336040" y="3271878"/>
            <a:ext cx="7348220" cy="3099673"/>
          </a:xfrm>
          <a:prstGeom prst="rect">
            <a:avLst/>
          </a:prstGeom>
        </p:spPr>
        <p:txBody>
          <a:bodyPr lIns="96616" tIns="48308" rIns="96616" bIns="48308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674601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05363-65F0-4FFE-AD27-E4072D37BAD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84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22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标题文本"/>
          <p:cNvSpPr txBox="1">
            <a:spLocks noGrp="1"/>
          </p:cNvSpPr>
          <p:nvPr>
            <p:ph type="title"/>
          </p:nvPr>
        </p:nvSpPr>
        <p:spPr>
          <a:xfrm>
            <a:off x="1981199" y="564669"/>
            <a:ext cx="8229604" cy="603993"/>
          </a:xfrm>
          <a:prstGeom prst="rect">
            <a:avLst/>
          </a:prstGeom>
        </p:spPr>
        <p:txBody>
          <a:bodyPr/>
          <a:lstStyle>
            <a:lvl1pPr>
              <a:defRPr sz="3200" b="1">
                <a:latin typeface="FZLanTingHeiS-DB1-GB"/>
                <a:ea typeface="FZLanTingHeiS-DB1-GB"/>
                <a:cs typeface="FZLanTingHeiS-DB1-GB"/>
                <a:sym typeface="FZLanTingHeiS-DB1-GB"/>
              </a:defRPr>
            </a:lvl1pPr>
          </a:lstStyle>
          <a:p>
            <a:r>
              <a:t>标题文本</a:t>
            </a:r>
          </a:p>
        </p:txBody>
      </p:sp>
      <p:sp>
        <p:nvSpPr>
          <p:cNvPr id="147" name="SmartArt Placeholder 32"/>
          <p:cNvSpPr>
            <a:spLocks noGrp="1"/>
          </p:cNvSpPr>
          <p:nvPr>
            <p:ph type="pic" idx="13"/>
          </p:nvPr>
        </p:nvSpPr>
        <p:spPr>
          <a:xfrm>
            <a:off x="1981199" y="1411814"/>
            <a:ext cx="8229604" cy="479419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8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0050468" y="6336112"/>
            <a:ext cx="127001" cy="127001"/>
          </a:xfrm>
          <a:prstGeom prst="rect">
            <a:avLst/>
          </a:prstGeom>
        </p:spPr>
        <p:txBody>
          <a:bodyPr lIns="0" tIns="0" rIns="0" bIns="0" anchor="t"/>
          <a:lstStyle>
            <a:lvl1pPr defTabSz="608960">
              <a:defRPr sz="800"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标题文本"/>
          <p:cNvSpPr txBox="1">
            <a:spLocks noGrp="1"/>
          </p:cNvSpPr>
          <p:nvPr>
            <p:ph type="title"/>
          </p:nvPr>
        </p:nvSpPr>
        <p:spPr>
          <a:xfrm>
            <a:off x="821367" y="1808563"/>
            <a:ext cx="10363201" cy="2412603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00925F"/>
                </a:solidFill>
              </a:defRPr>
            </a:lvl1pPr>
          </a:lstStyle>
          <a:p>
            <a:r>
              <a:t>标题文本</a:t>
            </a:r>
          </a:p>
        </p:txBody>
      </p:sp>
      <p:sp>
        <p:nvSpPr>
          <p:cNvPr id="215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8473625" y="6221732"/>
            <a:ext cx="263978" cy="26923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等线 Light"/>
                <a:ea typeface="等线 Light"/>
                <a:cs typeface="等线 Light"/>
                <a:sym typeface="等线 Light"/>
              </a:defRPr>
            </a:lvl1pPr>
          </a:lstStyle>
          <a:p>
            <a:r>
              <a:t>标题文本</a:t>
            </a:r>
          </a:p>
        </p:txBody>
      </p:sp>
      <p:sp>
        <p:nvSpPr>
          <p:cNvPr id="241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等线"/>
                <a:ea typeface="等线"/>
                <a:cs typeface="等线"/>
                <a:sym typeface="等线"/>
              </a:defRPr>
            </a:lvl1pPr>
            <a:lvl2pPr>
              <a:defRPr>
                <a:latin typeface="等线"/>
                <a:ea typeface="等线"/>
                <a:cs typeface="等线"/>
                <a:sym typeface="等线"/>
              </a:defRPr>
            </a:lvl2pPr>
            <a:lvl3pPr>
              <a:defRPr>
                <a:latin typeface="等线"/>
                <a:ea typeface="等线"/>
                <a:cs typeface="等线"/>
                <a:sym typeface="等线"/>
              </a:defRPr>
            </a:lvl3pPr>
            <a:lvl4pPr>
              <a:defRPr>
                <a:latin typeface="等线"/>
                <a:ea typeface="等线"/>
                <a:cs typeface="等线"/>
                <a:sym typeface="等线"/>
              </a:defRPr>
            </a:lvl4pPr>
            <a:lvl5pPr>
              <a:defRPr>
                <a:latin typeface="等线"/>
                <a:ea typeface="等线"/>
                <a:cs typeface="等线"/>
                <a:sym typeface="等线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42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080155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latin typeface="等线"/>
                <a:ea typeface="等线"/>
                <a:cs typeface="等线"/>
                <a:sym typeface="等线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7" name="Rectangle 11"/>
          <p:cNvSpPr/>
          <p:nvPr/>
        </p:nvSpPr>
        <p:spPr>
          <a:xfrm>
            <a:off x="-1071716" y="1809132"/>
            <a:ext cx="354044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8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Microsoft YaHei"/>
                <a:ea typeface="Microsoft YaHei"/>
                <a:cs typeface="Microsoft YaHei"/>
                <a:sym typeface="Microsoft YaHei"/>
              </a:defRPr>
            </a:lvl1pPr>
          </a:lstStyle>
          <a:p>
            <a:r>
              <a:t>标准色配置</a:t>
            </a:r>
          </a:p>
        </p:txBody>
      </p:sp>
      <p:sp>
        <p:nvSpPr>
          <p:cNvPr id="269" name="Rectangle 13"/>
          <p:cNvSpPr/>
          <p:nvPr/>
        </p:nvSpPr>
        <p:spPr>
          <a:xfrm>
            <a:off x="-1071716" y="2279117"/>
            <a:ext cx="354044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0" name="Rectangle 14"/>
          <p:cNvSpPr/>
          <p:nvPr/>
        </p:nvSpPr>
        <p:spPr>
          <a:xfrm>
            <a:off x="-1071716" y="2749099"/>
            <a:ext cx="354044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1" name="Rectangle 15"/>
          <p:cNvSpPr/>
          <p:nvPr/>
        </p:nvSpPr>
        <p:spPr>
          <a:xfrm>
            <a:off x="-1071716" y="3219081"/>
            <a:ext cx="354044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2" name="Rectangle 16"/>
          <p:cNvSpPr/>
          <p:nvPr/>
        </p:nvSpPr>
        <p:spPr>
          <a:xfrm>
            <a:off x="-1071716" y="3689062"/>
            <a:ext cx="354044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3" name="Rectangle 17"/>
          <p:cNvSpPr/>
          <p:nvPr/>
        </p:nvSpPr>
        <p:spPr>
          <a:xfrm>
            <a:off x="-1071716" y="4159046"/>
            <a:ext cx="354044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4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400" b="1">
                <a:latin typeface="Microsoft YaHei"/>
                <a:ea typeface="Microsoft YaHei"/>
                <a:cs typeface="Microsoft YaHei"/>
                <a:sym typeface="Microsoft YaHei"/>
              </a:defRPr>
            </a:lvl1pPr>
          </a:lstStyle>
          <a:p>
            <a:r>
              <a:t>标题文本</a:t>
            </a:r>
          </a:p>
        </p:txBody>
      </p:sp>
      <p:pic>
        <p:nvPicPr>
          <p:cNvPr id="275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99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28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2" name="Rectangle 11"/>
          <p:cNvSpPr/>
          <p:nvPr/>
        </p:nvSpPr>
        <p:spPr>
          <a:xfrm>
            <a:off x="-1071716" y="1809132"/>
            <a:ext cx="354049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3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标准色配置</a:t>
            </a:r>
          </a:p>
        </p:txBody>
      </p:sp>
      <p:sp>
        <p:nvSpPr>
          <p:cNvPr id="294" name="Rectangle 13"/>
          <p:cNvSpPr/>
          <p:nvPr/>
        </p:nvSpPr>
        <p:spPr>
          <a:xfrm>
            <a:off x="-1071716" y="2279117"/>
            <a:ext cx="354049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5" name="Rectangle 14"/>
          <p:cNvSpPr/>
          <p:nvPr/>
        </p:nvSpPr>
        <p:spPr>
          <a:xfrm>
            <a:off x="-1071716" y="2749099"/>
            <a:ext cx="354049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6" name="Rectangle 15"/>
          <p:cNvSpPr/>
          <p:nvPr/>
        </p:nvSpPr>
        <p:spPr>
          <a:xfrm>
            <a:off x="-1071716" y="3219081"/>
            <a:ext cx="354049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7" name="Rectangle 16"/>
          <p:cNvSpPr/>
          <p:nvPr/>
        </p:nvSpPr>
        <p:spPr>
          <a:xfrm>
            <a:off x="-1071716" y="3689062"/>
            <a:ext cx="354049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8" name="Rectangle 17"/>
          <p:cNvSpPr/>
          <p:nvPr/>
        </p:nvSpPr>
        <p:spPr>
          <a:xfrm>
            <a:off x="-1071716" y="4159046"/>
            <a:ext cx="354049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9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400" b="1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标题文本</a:t>
            </a:r>
          </a:p>
        </p:txBody>
      </p:sp>
      <p:pic>
        <p:nvPicPr>
          <p:cNvPr id="300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99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标题文本"/>
          <p:cNvSpPr txBox="1">
            <a:spLocks noGrp="1"/>
          </p:cNvSpPr>
          <p:nvPr>
            <p:ph type="title"/>
          </p:nvPr>
        </p:nvSpPr>
        <p:spPr>
          <a:xfrm>
            <a:off x="2246309" y="4406900"/>
            <a:ext cx="7772405" cy="136207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4000" b="1" cap="all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标题文本</a:t>
            </a:r>
          </a:p>
        </p:txBody>
      </p:sp>
      <p:sp>
        <p:nvSpPr>
          <p:cNvPr id="309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2246309" y="2906713"/>
            <a:ext cx="7772405" cy="150027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10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9946825" y="6404294"/>
            <a:ext cx="263978" cy="26923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8" name="Rectangle 11"/>
          <p:cNvSpPr/>
          <p:nvPr/>
        </p:nvSpPr>
        <p:spPr>
          <a:xfrm>
            <a:off x="-1071716" y="1809132"/>
            <a:ext cx="354049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9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标准色配置</a:t>
            </a:r>
          </a:p>
        </p:txBody>
      </p:sp>
      <p:sp>
        <p:nvSpPr>
          <p:cNvPr id="320" name="Rectangle 13"/>
          <p:cNvSpPr/>
          <p:nvPr/>
        </p:nvSpPr>
        <p:spPr>
          <a:xfrm>
            <a:off x="-1071716" y="2279117"/>
            <a:ext cx="354049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1" name="Rectangle 14"/>
          <p:cNvSpPr/>
          <p:nvPr/>
        </p:nvSpPr>
        <p:spPr>
          <a:xfrm>
            <a:off x="-1071716" y="2749099"/>
            <a:ext cx="354049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2" name="Rectangle 15"/>
          <p:cNvSpPr/>
          <p:nvPr/>
        </p:nvSpPr>
        <p:spPr>
          <a:xfrm>
            <a:off x="-1071716" y="3219081"/>
            <a:ext cx="354049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3" name="Rectangle 16"/>
          <p:cNvSpPr/>
          <p:nvPr/>
        </p:nvSpPr>
        <p:spPr>
          <a:xfrm>
            <a:off x="-1071716" y="3689062"/>
            <a:ext cx="354049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4" name="Rectangle 17"/>
          <p:cNvSpPr/>
          <p:nvPr/>
        </p:nvSpPr>
        <p:spPr>
          <a:xfrm>
            <a:off x="-1071716" y="4159046"/>
            <a:ext cx="354049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5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>
              <a:defRPr b="1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标题文本</a:t>
            </a:r>
          </a:p>
        </p:txBody>
      </p:sp>
      <p:pic>
        <p:nvPicPr>
          <p:cNvPr id="326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99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327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345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pic>
        <p:nvPicPr>
          <p:cNvPr id="346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802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347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标题文本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9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7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0" name="文本占位符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1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802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355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3" name="Rectangle 11"/>
          <p:cNvSpPr/>
          <p:nvPr/>
        </p:nvSpPr>
        <p:spPr>
          <a:xfrm>
            <a:off x="-1071716" y="1809132"/>
            <a:ext cx="354057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4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标准色配置</a:t>
            </a:r>
          </a:p>
        </p:txBody>
      </p:sp>
      <p:sp>
        <p:nvSpPr>
          <p:cNvPr id="365" name="Rectangle 13"/>
          <p:cNvSpPr/>
          <p:nvPr/>
        </p:nvSpPr>
        <p:spPr>
          <a:xfrm>
            <a:off x="-1071716" y="2279117"/>
            <a:ext cx="354057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6" name="Rectangle 14"/>
          <p:cNvSpPr/>
          <p:nvPr/>
        </p:nvSpPr>
        <p:spPr>
          <a:xfrm>
            <a:off x="-1071716" y="2749099"/>
            <a:ext cx="354057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7" name="Rectangle 15"/>
          <p:cNvSpPr/>
          <p:nvPr/>
        </p:nvSpPr>
        <p:spPr>
          <a:xfrm>
            <a:off x="-1071716" y="3219081"/>
            <a:ext cx="354057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8" name="Rectangle 16"/>
          <p:cNvSpPr/>
          <p:nvPr/>
        </p:nvSpPr>
        <p:spPr>
          <a:xfrm>
            <a:off x="-1071716" y="3689062"/>
            <a:ext cx="354057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9" name="Rectangle 17"/>
          <p:cNvSpPr/>
          <p:nvPr/>
        </p:nvSpPr>
        <p:spPr>
          <a:xfrm>
            <a:off x="-1071716" y="4159046"/>
            <a:ext cx="354057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0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400" b="1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标题文本</a:t>
            </a:r>
          </a:p>
        </p:txBody>
      </p:sp>
      <p:pic>
        <p:nvPicPr>
          <p:cNvPr id="371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802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9" name="Rectangle 11"/>
          <p:cNvSpPr/>
          <p:nvPr/>
        </p:nvSpPr>
        <p:spPr>
          <a:xfrm>
            <a:off x="-1071716" y="1809132"/>
            <a:ext cx="354031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0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标准色配置</a:t>
            </a:r>
          </a:p>
        </p:txBody>
      </p:sp>
      <p:sp>
        <p:nvSpPr>
          <p:cNvPr id="411" name="Rectangle 13"/>
          <p:cNvSpPr/>
          <p:nvPr/>
        </p:nvSpPr>
        <p:spPr>
          <a:xfrm>
            <a:off x="-1071716" y="2279117"/>
            <a:ext cx="354031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2" name="Rectangle 14"/>
          <p:cNvSpPr/>
          <p:nvPr/>
        </p:nvSpPr>
        <p:spPr>
          <a:xfrm>
            <a:off x="-1071716" y="2749099"/>
            <a:ext cx="354031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3" name="Rectangle 15"/>
          <p:cNvSpPr/>
          <p:nvPr/>
        </p:nvSpPr>
        <p:spPr>
          <a:xfrm>
            <a:off x="-1071716" y="3219081"/>
            <a:ext cx="354031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4" name="Rectangle 16"/>
          <p:cNvSpPr/>
          <p:nvPr/>
        </p:nvSpPr>
        <p:spPr>
          <a:xfrm>
            <a:off x="-1071716" y="3689062"/>
            <a:ext cx="354031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5" name="Rectangle 17"/>
          <p:cNvSpPr/>
          <p:nvPr/>
        </p:nvSpPr>
        <p:spPr>
          <a:xfrm>
            <a:off x="-1071716" y="4159046"/>
            <a:ext cx="354031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6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/>
          </a:lstStyle>
          <a:p>
            <a:r>
              <a:t>标题文本</a:t>
            </a:r>
          </a:p>
        </p:txBody>
      </p:sp>
      <p:pic>
        <p:nvPicPr>
          <p:cNvPr id="417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802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418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69" name="Rectangle 11"/>
          <p:cNvSpPr/>
          <p:nvPr/>
        </p:nvSpPr>
        <p:spPr>
          <a:xfrm>
            <a:off x="-1071716" y="1809132"/>
            <a:ext cx="353990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0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标准色配置</a:t>
            </a:r>
          </a:p>
        </p:txBody>
      </p:sp>
      <p:sp>
        <p:nvSpPr>
          <p:cNvPr id="471" name="Rectangle 13"/>
          <p:cNvSpPr/>
          <p:nvPr/>
        </p:nvSpPr>
        <p:spPr>
          <a:xfrm>
            <a:off x="-1071716" y="2279117"/>
            <a:ext cx="353990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2" name="Rectangle 14"/>
          <p:cNvSpPr/>
          <p:nvPr/>
        </p:nvSpPr>
        <p:spPr>
          <a:xfrm>
            <a:off x="-1071716" y="2749099"/>
            <a:ext cx="353990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3" name="Rectangle 15"/>
          <p:cNvSpPr/>
          <p:nvPr/>
        </p:nvSpPr>
        <p:spPr>
          <a:xfrm>
            <a:off x="-1071716" y="3219081"/>
            <a:ext cx="353990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4" name="Rectangle 16"/>
          <p:cNvSpPr/>
          <p:nvPr/>
        </p:nvSpPr>
        <p:spPr>
          <a:xfrm>
            <a:off x="-1071716" y="3689062"/>
            <a:ext cx="353990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5" name="Rectangle 17"/>
          <p:cNvSpPr/>
          <p:nvPr/>
        </p:nvSpPr>
        <p:spPr>
          <a:xfrm>
            <a:off x="-1071716" y="4159046"/>
            <a:ext cx="353990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6" name="Straight Connector 6"/>
          <p:cNvSpPr/>
          <p:nvPr/>
        </p:nvSpPr>
        <p:spPr>
          <a:xfrm>
            <a:off x="609152" y="1278190"/>
            <a:ext cx="11003190" cy="13"/>
          </a:xfrm>
          <a:prstGeom prst="line">
            <a:avLst/>
          </a:prstGeom>
          <a:ln w="12700">
            <a:solidFill>
              <a:srgbClr val="00925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77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400" b="1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标题文本</a:t>
            </a:r>
          </a:p>
        </p:txBody>
      </p:sp>
      <p:pic>
        <p:nvPicPr>
          <p:cNvPr id="478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802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479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6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92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487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88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8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4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7629" y="130150"/>
            <a:ext cx="1445933" cy="525555"/>
          </a:xfrm>
          <a:prstGeom prst="rect">
            <a:avLst/>
          </a:prstGeom>
          <a:ln w="12700">
            <a:miter lim="400000"/>
          </a:ln>
        </p:spPr>
      </p:pic>
      <p:sp>
        <p:nvSpPr>
          <p:cNvPr id="525" name="Rectangle 10"/>
          <p:cNvSpPr/>
          <p:nvPr/>
        </p:nvSpPr>
        <p:spPr>
          <a:xfrm>
            <a:off x="-1238865" y="1101213"/>
            <a:ext cx="1101215" cy="5004619"/>
          </a:xfrm>
          <a:prstGeom prst="rect">
            <a:avLst/>
          </a:prstGeom>
          <a:solidFill>
            <a:srgbClr val="FFFFFF"/>
          </a:solidFill>
          <a:ln>
            <a:solidFill>
              <a:srgbClr val="008F5D"/>
            </a:solidFill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26" name="Rectangle 11"/>
          <p:cNvSpPr/>
          <p:nvPr/>
        </p:nvSpPr>
        <p:spPr>
          <a:xfrm>
            <a:off x="-1071716" y="1809132"/>
            <a:ext cx="353984" cy="235978"/>
          </a:xfrm>
          <a:prstGeom prst="rect">
            <a:avLst/>
          </a:prstGeom>
          <a:solidFill>
            <a:srgbClr val="00925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27" name="TextBox 12"/>
          <p:cNvSpPr txBox="1"/>
          <p:nvPr/>
        </p:nvSpPr>
        <p:spPr>
          <a:xfrm>
            <a:off x="-1199536" y="1170039"/>
            <a:ext cx="963561" cy="59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400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标准色配置</a:t>
            </a:r>
          </a:p>
        </p:txBody>
      </p:sp>
      <p:sp>
        <p:nvSpPr>
          <p:cNvPr id="528" name="Rectangle 13"/>
          <p:cNvSpPr/>
          <p:nvPr/>
        </p:nvSpPr>
        <p:spPr>
          <a:xfrm>
            <a:off x="-1071716" y="2279117"/>
            <a:ext cx="353984" cy="235978"/>
          </a:xfrm>
          <a:prstGeom prst="rect">
            <a:avLst/>
          </a:prstGeom>
          <a:solidFill>
            <a:srgbClr val="6CBE99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29" name="Rectangle 14"/>
          <p:cNvSpPr/>
          <p:nvPr/>
        </p:nvSpPr>
        <p:spPr>
          <a:xfrm>
            <a:off x="-1071716" y="2749099"/>
            <a:ext cx="353984" cy="235978"/>
          </a:xfrm>
          <a:prstGeom prst="rect">
            <a:avLst/>
          </a:prstGeom>
          <a:solidFill>
            <a:srgbClr val="EAF7F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0" name="Rectangle 15"/>
          <p:cNvSpPr/>
          <p:nvPr/>
        </p:nvSpPr>
        <p:spPr>
          <a:xfrm>
            <a:off x="-1071716" y="3219081"/>
            <a:ext cx="353984" cy="235978"/>
          </a:xfrm>
          <a:prstGeom prst="rect">
            <a:avLst/>
          </a:prstGeom>
          <a:solidFill>
            <a:srgbClr val="87878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1" name="Rectangle 16"/>
          <p:cNvSpPr/>
          <p:nvPr/>
        </p:nvSpPr>
        <p:spPr>
          <a:xfrm>
            <a:off x="-1071716" y="3689062"/>
            <a:ext cx="353984" cy="235978"/>
          </a:xfrm>
          <a:prstGeom prst="rect">
            <a:avLst/>
          </a:prstGeom>
          <a:solidFill>
            <a:srgbClr val="CFCFC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2" name="Rectangle 17"/>
          <p:cNvSpPr/>
          <p:nvPr/>
        </p:nvSpPr>
        <p:spPr>
          <a:xfrm>
            <a:off x="-1071716" y="4159046"/>
            <a:ext cx="353984" cy="235978"/>
          </a:xfrm>
          <a:prstGeom prst="rect">
            <a:avLst/>
          </a:prstGeom>
          <a:solidFill>
            <a:srgbClr val="FF6E0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33" name="Straight Connector 6"/>
          <p:cNvSpPr/>
          <p:nvPr/>
        </p:nvSpPr>
        <p:spPr>
          <a:xfrm>
            <a:off x="609152" y="1278193"/>
            <a:ext cx="11003190" cy="13"/>
          </a:xfrm>
          <a:prstGeom prst="line">
            <a:avLst/>
          </a:prstGeom>
          <a:ln w="12700">
            <a:solidFill>
              <a:srgbClr val="00925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34" name="标题文本"/>
          <p:cNvSpPr txBox="1">
            <a:spLocks noGrp="1"/>
          </p:cNvSpPr>
          <p:nvPr>
            <p:ph type="title"/>
          </p:nvPr>
        </p:nvSpPr>
        <p:spPr>
          <a:xfrm>
            <a:off x="609600" y="731519"/>
            <a:ext cx="10972800" cy="525563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400" b="1"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标题文本</a:t>
            </a:r>
          </a:p>
        </p:txBody>
      </p:sp>
      <p:sp>
        <p:nvSpPr>
          <p:cNvPr id="535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244230" y="6537325"/>
            <a:ext cx="238957" cy="237395"/>
          </a:xfrm>
          <a:prstGeom prst="rect">
            <a:avLst/>
          </a:prstGeom>
        </p:spPr>
        <p:txBody>
          <a:bodyPr lIns="42497" tIns="42497" rIns="42497" bIns="42497" anchor="t"/>
          <a:lstStyle>
            <a:lvl1pPr algn="l">
              <a:defRPr sz="1000">
                <a:solidFill>
                  <a:srgbClr val="808080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1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73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552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53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5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表格占位符 4"/>
          <p:cNvSpPr>
            <a:spLocks noGrp="1"/>
          </p:cNvSpPr>
          <p:nvPr>
            <p:ph type="tbl" sz="quarter" idx="10"/>
          </p:nvPr>
        </p:nvSpPr>
        <p:spPr>
          <a:xfrm>
            <a:off x="388144" y="1400175"/>
            <a:ext cx="11421269" cy="4614863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9096" y="6438655"/>
            <a:ext cx="5135821" cy="2448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charset="-122"/>
                <a:ea typeface="OPPOSans M" charset="-122"/>
                <a:cs typeface="OPPOSans M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  <p:extLst>
      <p:ext uri="{BB962C8B-B14F-4D97-AF65-F5344CB8AC3E}">
        <p14:creationId xmlns:p14="http://schemas.microsoft.com/office/powerpoint/2010/main" val="40795280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Page A 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388253" y="1711842"/>
            <a:ext cx="11420887" cy="4600347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内文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20" name="文本占位符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9096" y="6438655"/>
            <a:ext cx="5135821" cy="2448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charset="-122"/>
                <a:ea typeface="OPPOSans M" charset="-122"/>
                <a:cs typeface="OPPOSans M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  <p:extLst>
      <p:ext uri="{BB962C8B-B14F-4D97-AF65-F5344CB8AC3E}">
        <p14:creationId xmlns:p14="http://schemas.microsoft.com/office/powerpoint/2010/main" val="267739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标题文本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标题文本</a:t>
            </a:r>
          </a:p>
        </p:txBody>
      </p:sp>
      <p:sp>
        <p:nvSpPr>
          <p:cNvPr id="74" name="正文级别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4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5" name="文本占位符 3"/>
          <p:cNvSpPr>
            <a:spLocks noGrp="1"/>
          </p:cNvSpPr>
          <p:nvPr>
            <p:ph type="body" sz="quarter" idx="13"/>
          </p:nvPr>
        </p:nvSpPr>
        <p:spPr>
          <a:xfrm>
            <a:off x="839761" y="2057400"/>
            <a:ext cx="3932295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6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标题文本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标题文本</a:t>
            </a:r>
          </a:p>
        </p:txBody>
      </p:sp>
      <p:sp>
        <p:nvSpPr>
          <p:cNvPr id="84" name="图片占位符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4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6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94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95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标题文本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103" name="正文级别 1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04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Line 4"/>
          <p:cNvSpPr/>
          <p:nvPr/>
        </p:nvSpPr>
        <p:spPr>
          <a:xfrm>
            <a:off x="366191" y="1325240"/>
            <a:ext cx="11459635" cy="26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9" name="标题文本"/>
          <p:cNvSpPr txBox="1">
            <a:spLocks noGrp="1"/>
          </p:cNvSpPr>
          <p:nvPr>
            <p:ph type="title"/>
          </p:nvPr>
        </p:nvSpPr>
        <p:spPr>
          <a:xfrm>
            <a:off x="821367" y="1808563"/>
            <a:ext cx="10363201" cy="2412603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00925F"/>
                </a:solidFill>
              </a:defRPr>
            </a:lvl1pPr>
          </a:lstStyle>
          <a:p>
            <a:r>
              <a:t>标题文本</a:t>
            </a:r>
          </a:p>
        </p:txBody>
      </p:sp>
      <p:pic>
        <p:nvPicPr>
          <p:cNvPr id="120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99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8473625" y="6221732"/>
            <a:ext cx="263978" cy="26923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traight Connector 15"/>
          <p:cNvSpPr/>
          <p:nvPr/>
        </p:nvSpPr>
        <p:spPr>
          <a:xfrm>
            <a:off x="317483" y="6418262"/>
            <a:ext cx="11556033" cy="26"/>
          </a:xfrm>
          <a:prstGeom prst="line">
            <a:avLst/>
          </a:prstGeom>
          <a:ln w="6350">
            <a:solidFill>
              <a:srgbClr val="44546A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36" name="页脚占位符 4"/>
          <p:cNvSpPr txBox="1"/>
          <p:nvPr/>
        </p:nvSpPr>
        <p:spPr>
          <a:xfrm>
            <a:off x="9918024" y="6461976"/>
            <a:ext cx="1602432" cy="269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4" tIns="45714" rIns="45714" bIns="45714">
            <a:spAutoFit/>
          </a:bodyPr>
          <a:lstStyle>
            <a:lvl1pPr>
              <a:defRPr sz="1200">
                <a:solidFill>
                  <a:srgbClr val="008F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OPPO Confidential</a:t>
            </a:r>
          </a:p>
        </p:txBody>
      </p:sp>
      <p:sp>
        <p:nvSpPr>
          <p:cNvPr id="137" name="直接连接符 3"/>
          <p:cNvSpPr/>
          <p:nvPr/>
        </p:nvSpPr>
        <p:spPr>
          <a:xfrm>
            <a:off x="11577470" y="6515026"/>
            <a:ext cx="13" cy="172064"/>
          </a:xfrm>
          <a:prstGeom prst="line">
            <a:avLst/>
          </a:prstGeom>
          <a:ln w="6350">
            <a:solidFill>
              <a:srgbClr val="D9D9D9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38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933" y="217945"/>
            <a:ext cx="1317799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687182" y="6462524"/>
            <a:ext cx="259518" cy="256529"/>
          </a:xfrm>
          <a:prstGeom prst="rect">
            <a:avLst/>
          </a:prstGeom>
        </p:spPr>
        <p:txBody>
          <a:bodyPr lIns="45714" tIns="45714" rIns="45714" bIns="45714" anchor="t"/>
          <a:lstStyle>
            <a:lvl1pPr defTabSz="456565">
              <a:defRPr sz="1100">
                <a:solidFill>
                  <a:srgbClr val="A6A6A6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ictur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263933" y="217945"/>
            <a:ext cx="1317799" cy="3123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标题文本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4" name="正文级别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089825" y="6404294"/>
            <a:ext cx="263978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1" r:id="rId8"/>
    <p:sldLayoutId id="2147483663" r:id="rId9"/>
    <p:sldLayoutId id="2147483664" r:id="rId10"/>
    <p:sldLayoutId id="2147483670" r:id="rId11"/>
    <p:sldLayoutId id="2147483671" r:id="rId12"/>
    <p:sldLayoutId id="2147483674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2" r:id="rId19"/>
    <p:sldLayoutId id="2147483683" r:id="rId20"/>
    <p:sldLayoutId id="2147483684" r:id="rId21"/>
    <p:sldLayoutId id="2147483688" r:id="rId22"/>
    <p:sldLayoutId id="2147483692" r:id="rId23"/>
    <p:sldLayoutId id="2147483693" r:id="rId24"/>
    <p:sldLayoutId id="2147483696" r:id="rId25"/>
    <p:sldLayoutId id="2147483698" r:id="rId26"/>
    <p:sldLayoutId id="2147483699" r:id="rId27"/>
    <p:sldLayoutId id="2147483701" r:id="rId28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矩形 5"/>
          <p:cNvGrpSpPr/>
          <p:nvPr/>
        </p:nvGrpSpPr>
        <p:grpSpPr>
          <a:xfrm>
            <a:off x="0" y="3068961"/>
            <a:ext cx="12192000" cy="830801"/>
            <a:chOff x="0" y="1378802"/>
            <a:chExt cx="12192000" cy="830800"/>
          </a:xfrm>
        </p:grpSpPr>
        <p:sp>
          <p:nvSpPr>
            <p:cNvPr id="572" name="矩形"/>
            <p:cNvSpPr/>
            <p:nvPr/>
          </p:nvSpPr>
          <p:spPr>
            <a:xfrm>
              <a:off x="0" y="1378802"/>
              <a:ext cx="12192000" cy="830800"/>
            </a:xfrm>
            <a:prstGeom prst="rect">
              <a:avLst/>
            </a:prstGeom>
            <a:solidFill>
              <a:srgbClr val="00925F"/>
            </a:solidFill>
            <a:ln w="12700" cap="flat">
              <a:solidFill>
                <a:srgbClr val="00925F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284">
                <a:defRPr sz="4000" b="1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3" name="泰国营销项目全生命周期管理概览"/>
            <p:cNvSpPr txBox="1"/>
            <p:nvPr/>
          </p:nvSpPr>
          <p:spPr>
            <a:xfrm>
              <a:off x="0" y="1437909"/>
              <a:ext cx="12192000" cy="7078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 defTabSz="914284">
                <a:defRPr sz="4000" b="1">
                  <a:solidFill>
                    <a:srgbClr val="FFFFFF"/>
                  </a:solidFill>
                </a:defRPr>
              </a:lvl1pPr>
            </a:lstStyle>
            <a:p>
              <a:r>
                <a:rPr lang="en-US" altLang="zh-CN" dirty="0"/>
                <a:t>RENO5-4G FINANCING &amp; TRADE-IN PROGRAM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401ED66-666D-A14E-8E23-AD6EC4EA961E}"/>
              </a:ext>
            </a:extLst>
          </p:cNvPr>
          <p:cNvSpPr/>
          <p:nvPr/>
        </p:nvSpPr>
        <p:spPr>
          <a:xfrm>
            <a:off x="119336" y="630932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Januari</a:t>
            </a:r>
            <a:r>
              <a:rPr lang="en-US" dirty="0"/>
              <a:t> - </a:t>
            </a:r>
            <a:r>
              <a:rPr lang="en-US" dirty="0" err="1"/>
              <a:t>Februari</a:t>
            </a:r>
            <a:r>
              <a:rPr lang="en-US" dirty="0"/>
              <a:t> 2021 </a:t>
            </a:r>
          </a:p>
        </p:txBody>
      </p:sp>
    </p:spTree>
    <p:extLst>
      <p:ext uri="{BB962C8B-B14F-4D97-AF65-F5344CB8AC3E}">
        <p14:creationId xmlns:p14="http://schemas.microsoft.com/office/powerpoint/2010/main" val="222354526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矩形 5"/>
          <p:cNvGrpSpPr/>
          <p:nvPr/>
        </p:nvGrpSpPr>
        <p:grpSpPr>
          <a:xfrm>
            <a:off x="0" y="3068961"/>
            <a:ext cx="12192000" cy="830801"/>
            <a:chOff x="0" y="1378802"/>
            <a:chExt cx="12192000" cy="830800"/>
          </a:xfrm>
        </p:grpSpPr>
        <p:sp>
          <p:nvSpPr>
            <p:cNvPr id="572" name="矩形"/>
            <p:cNvSpPr/>
            <p:nvPr/>
          </p:nvSpPr>
          <p:spPr>
            <a:xfrm>
              <a:off x="0" y="1378802"/>
              <a:ext cx="12192000" cy="830800"/>
            </a:xfrm>
            <a:prstGeom prst="rect">
              <a:avLst/>
            </a:prstGeom>
            <a:solidFill>
              <a:srgbClr val="00925F"/>
            </a:solidFill>
            <a:ln w="12700" cap="flat">
              <a:solidFill>
                <a:srgbClr val="00925F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284">
                <a:defRPr sz="4000" b="1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3" name="泰国营销项目全生命周期管理概览"/>
            <p:cNvSpPr txBox="1"/>
            <p:nvPr/>
          </p:nvSpPr>
          <p:spPr>
            <a:xfrm>
              <a:off x="0" y="1437909"/>
              <a:ext cx="12192000" cy="7078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 defTabSz="914284">
                <a:defRPr sz="4000" b="1">
                  <a:solidFill>
                    <a:srgbClr val="FFFFFF"/>
                  </a:solidFill>
                </a:defRPr>
              </a:lvl1pPr>
            </a:lstStyle>
            <a:p>
              <a:r>
                <a:rPr lang="en-US" altLang="zh-CN" dirty="0"/>
                <a:t>RENO5-4G TRADE IN PROGRAM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401ED66-666D-A14E-8E23-AD6EC4EA961E}"/>
              </a:ext>
            </a:extLst>
          </p:cNvPr>
          <p:cNvSpPr/>
          <p:nvPr/>
        </p:nvSpPr>
        <p:spPr>
          <a:xfrm>
            <a:off x="119336" y="630932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Januari</a:t>
            </a:r>
            <a:r>
              <a:rPr lang="en-US" dirty="0"/>
              <a:t> - </a:t>
            </a:r>
            <a:r>
              <a:rPr lang="en-US" dirty="0" err="1"/>
              <a:t>Februari</a:t>
            </a:r>
            <a:r>
              <a:rPr lang="en-US" dirty="0"/>
              <a:t> 2021 </a:t>
            </a:r>
          </a:p>
        </p:txBody>
      </p:sp>
    </p:spTree>
    <p:extLst>
      <p:ext uri="{BB962C8B-B14F-4D97-AF65-F5344CB8AC3E}">
        <p14:creationId xmlns:p14="http://schemas.microsoft.com/office/powerpoint/2010/main" val="329424932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240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Trade-in Reno5-4G by Laku6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Terms &amp; Condition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Program Trade In/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program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membeli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OPPO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baru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menukarkan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milik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User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membayar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selisih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OPPO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baru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milik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sebagaimana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diatur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Terms &amp; Condition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value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lama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berlaku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masih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keadaan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nyala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khusus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pembelian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OPPO Reno5-4G.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Promo Trade-In/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harus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melalui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applikasi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OTradeIn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”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diunduh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di Play Store/App Store.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memastikan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semua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lama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sudah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dihapus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sebelum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diserahkan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toko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lakukan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factory reset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bila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perlu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75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138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en-ID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5.  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User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pembatalan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transaksi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Trade In/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alasan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apapun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6.  User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menyetujui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menerima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seluruh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</a:p>
          <a:p>
            <a:pPr lvl="0">
              <a:lnSpc>
                <a:spcPct val="150000"/>
              </a:lnSpc>
            </a:pPr>
            <a:r>
              <a:rPr lang="en-US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perubahannya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apabila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).</a:t>
            </a:r>
            <a:endParaRPr lang="en-ID" dirty="0"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ID" sz="1800" i="1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7.  </a:t>
            </a:r>
            <a:r>
              <a:rPr lang="en-US" sz="1800" i="1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Terms &amp; Condition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berubah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tanpa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pemberitahuan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terlebih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dahulu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AutoNum type="arabicPeriod" startAt="8"/>
            </a:pP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Penyelenggara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berhak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pembatalan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transaksi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terindikasi</a:t>
            </a:r>
            <a:r>
              <a:rPr lang="en-US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melanggar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Promo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Tx/>
              <a:buAutoNum type="arabicPeriod" startAt="8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OPPO Indonesia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bekerja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sama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PT Laku6 Online Indonesia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program Trade In/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 Laku6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bertanggung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jawab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kehilangan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terjadi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setelah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proses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factory reset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SIM Card,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segala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klaim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berhubungan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tersimpan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di Smartphone lama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personal, SMS,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foto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lagu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video, dan data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lainnya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35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357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AutoNum type="arabicPeriod" startAt="10"/>
            </a:pP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User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persetujuan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kewenangan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kepada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Laku6,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afiliasinya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ketiga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ditunjuk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oleh Laku6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mengumpulkan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mengolah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, dan/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mengungkapkan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disampaikan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program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Tx/>
              <a:buAutoNum type="arabicPeriod" startAt="10"/>
            </a:pP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value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lama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berubah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sewaktu-waktu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tanpa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pemberitahuan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sebelumnya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 Harga final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didapat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oleh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sesuai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tercantum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aplikasi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OTradeIn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”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setelah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semua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pengecekan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ID" dirty="0"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193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矩形 5"/>
          <p:cNvGrpSpPr/>
          <p:nvPr/>
        </p:nvGrpSpPr>
        <p:grpSpPr>
          <a:xfrm>
            <a:off x="0" y="3068961"/>
            <a:ext cx="12192000" cy="830801"/>
            <a:chOff x="0" y="1378802"/>
            <a:chExt cx="12192000" cy="830800"/>
          </a:xfrm>
        </p:grpSpPr>
        <p:sp>
          <p:nvSpPr>
            <p:cNvPr id="572" name="矩形"/>
            <p:cNvSpPr/>
            <p:nvPr/>
          </p:nvSpPr>
          <p:spPr>
            <a:xfrm>
              <a:off x="0" y="1378802"/>
              <a:ext cx="12192000" cy="830800"/>
            </a:xfrm>
            <a:prstGeom prst="rect">
              <a:avLst/>
            </a:prstGeom>
            <a:solidFill>
              <a:srgbClr val="00925F"/>
            </a:solidFill>
            <a:ln w="12700" cap="flat">
              <a:solidFill>
                <a:srgbClr val="00925F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284">
                <a:defRPr sz="4000" b="1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3" name="泰国营销项目全生命周期管理概览"/>
            <p:cNvSpPr txBox="1"/>
            <p:nvPr/>
          </p:nvSpPr>
          <p:spPr>
            <a:xfrm>
              <a:off x="0" y="1437909"/>
              <a:ext cx="12192000" cy="7078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 defTabSz="914284">
                <a:defRPr sz="4000" b="1">
                  <a:solidFill>
                    <a:srgbClr val="FFFFFF"/>
                  </a:solidFill>
                </a:defRPr>
              </a:lvl1pPr>
            </a:lstStyle>
            <a:p>
              <a:r>
                <a:rPr lang="id-ID" altLang="zh-CN" dirty="0"/>
                <a:t>Thank You</a:t>
              </a:r>
              <a:endParaRPr lang="en-US" altLang="zh-CN" dirty="0"/>
            </a:p>
          </p:txBody>
        </p:sp>
      </p:grpSp>
    </p:spTree>
    <p:extLst>
      <p:ext uri="{BB962C8B-B14F-4D97-AF65-F5344CB8AC3E}">
        <p14:creationId xmlns:p14="http://schemas.microsoft.com/office/powerpoint/2010/main" val="201130324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矩形 5"/>
          <p:cNvGrpSpPr/>
          <p:nvPr/>
        </p:nvGrpSpPr>
        <p:grpSpPr>
          <a:xfrm>
            <a:off x="0" y="3068961"/>
            <a:ext cx="12192000" cy="830801"/>
            <a:chOff x="0" y="1378802"/>
            <a:chExt cx="12192000" cy="830800"/>
          </a:xfrm>
        </p:grpSpPr>
        <p:sp>
          <p:nvSpPr>
            <p:cNvPr id="572" name="矩形"/>
            <p:cNvSpPr/>
            <p:nvPr/>
          </p:nvSpPr>
          <p:spPr>
            <a:xfrm>
              <a:off x="0" y="1378802"/>
              <a:ext cx="12192000" cy="830800"/>
            </a:xfrm>
            <a:prstGeom prst="rect">
              <a:avLst/>
            </a:prstGeom>
            <a:solidFill>
              <a:srgbClr val="00925F"/>
            </a:solidFill>
            <a:ln w="12700" cap="flat">
              <a:solidFill>
                <a:srgbClr val="00925F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284">
                <a:defRPr sz="4000" b="1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3" name="泰国营销项目全生命周期管理概览"/>
            <p:cNvSpPr txBox="1"/>
            <p:nvPr/>
          </p:nvSpPr>
          <p:spPr>
            <a:xfrm>
              <a:off x="0" y="1437909"/>
              <a:ext cx="12192000" cy="7078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 defTabSz="914284">
                <a:defRPr sz="4000" b="1">
                  <a:solidFill>
                    <a:srgbClr val="FFFFFF"/>
                  </a:solidFill>
                </a:defRPr>
              </a:lvl1pPr>
            </a:lstStyle>
            <a:p>
              <a:r>
                <a:rPr lang="en-US" altLang="zh-CN" dirty="0"/>
                <a:t>RENO5-4G FINANCING PROGRAM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401ED66-666D-A14E-8E23-AD6EC4EA961E}"/>
              </a:ext>
            </a:extLst>
          </p:cNvPr>
          <p:cNvSpPr/>
          <p:nvPr/>
        </p:nvSpPr>
        <p:spPr>
          <a:xfrm>
            <a:off x="119336" y="630932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Januari</a:t>
            </a:r>
            <a:r>
              <a:rPr lang="en-US" dirty="0"/>
              <a:t> - </a:t>
            </a:r>
            <a:r>
              <a:rPr lang="en-US" dirty="0" err="1"/>
              <a:t>Februari</a:t>
            </a:r>
            <a:r>
              <a:rPr lang="en-US" dirty="0"/>
              <a:t> 2021 </a:t>
            </a:r>
          </a:p>
        </p:txBody>
      </p:sp>
    </p:spTree>
    <p:extLst>
      <p:ext uri="{BB962C8B-B14F-4D97-AF65-F5344CB8AC3E}">
        <p14:creationId xmlns:p14="http://schemas.microsoft.com/office/powerpoint/2010/main" val="165486354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EFB97-097E-44AB-A109-02BF23C29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-134461"/>
            <a:ext cx="10515600" cy="1325563"/>
          </a:xfrm>
        </p:spPr>
        <p:txBody>
          <a:bodyPr/>
          <a:lstStyle/>
          <a:p>
            <a:r>
              <a:rPr lang="en-US" b="1" dirty="0"/>
              <a:t>KEY STRATEGIES</a:t>
            </a:r>
            <a:endParaRPr lang="en-ID" b="1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0B53AC7-28F9-4247-A250-F553ECB0F755}"/>
              </a:ext>
            </a:extLst>
          </p:cNvPr>
          <p:cNvSpPr txBox="1">
            <a:spLocks/>
          </p:cNvSpPr>
          <p:nvPr/>
        </p:nvSpPr>
        <p:spPr>
          <a:xfrm>
            <a:off x="687868" y="1304118"/>
            <a:ext cx="5060567" cy="4600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41275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4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OPPOSans M" charset="-122"/>
                <a:ea typeface="OPPOSans M" charset="-122"/>
                <a:cs typeface="OPPOSans M" charset="-122"/>
                <a:sym typeface="OPPOSans M"/>
              </a:defRPr>
            </a:lvl1pPr>
            <a:lvl2pPr marL="635000" marR="0" indent="-317500" algn="l" defTabSz="41275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22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OPPOSans M" charset="-122"/>
                <a:ea typeface="OPPOSans M" charset="-122"/>
                <a:cs typeface="OPPOSans M" charset="-122"/>
                <a:sym typeface="OPPOSans M"/>
              </a:defRPr>
            </a:lvl2pPr>
            <a:lvl3pPr marL="952500" marR="0" indent="-317500" algn="l" defTabSz="41275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20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OPPOSans M" charset="-122"/>
                <a:ea typeface="OPPOSans M" charset="-122"/>
                <a:cs typeface="OPPOSans M" charset="-122"/>
                <a:sym typeface="OPPOSans M"/>
              </a:defRPr>
            </a:lvl3pPr>
            <a:lvl4pPr marL="1270000" marR="0" indent="-317500" algn="l" defTabSz="41275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18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OPPOSans M" charset="-122"/>
                <a:ea typeface="OPPOSans M" charset="-122"/>
                <a:cs typeface="OPPOSans M" charset="-122"/>
                <a:sym typeface="OPPOSans M"/>
              </a:defRPr>
            </a:lvl4pPr>
            <a:lvl5pPr marL="1587500" marR="0" indent="-317500" algn="l" defTabSz="41275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18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OPPOSans M" charset="-122"/>
                <a:ea typeface="OPPOSans M" charset="-122"/>
                <a:cs typeface="OPPOSans M" charset="-122"/>
                <a:sym typeface="OPPOSans M"/>
              </a:defRPr>
            </a:lvl5pPr>
            <a:lvl6pPr marL="1905000" marR="0" indent="-31750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POSans M"/>
                <a:ea typeface="OPPOSans M"/>
                <a:cs typeface="OPPOSans M"/>
                <a:sym typeface="OPPOSans M"/>
              </a:defRPr>
            </a:lvl6pPr>
            <a:lvl7pPr marL="2222500" marR="0" indent="-31750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POSans M"/>
                <a:ea typeface="OPPOSans M"/>
                <a:cs typeface="OPPOSans M"/>
                <a:sym typeface="OPPOSans M"/>
              </a:defRPr>
            </a:lvl7pPr>
            <a:lvl8pPr marL="2540000" marR="0" indent="-31750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POSans M"/>
                <a:ea typeface="OPPOSans M"/>
                <a:cs typeface="OPPOSans M"/>
                <a:sym typeface="OPPOSans M"/>
              </a:defRPr>
            </a:lvl8pPr>
            <a:lvl9pPr marL="2857500" marR="0" indent="-31750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OPPOSans M"/>
                <a:ea typeface="OPPOSans M"/>
                <a:cs typeface="OPPOSans M"/>
                <a:sym typeface="OPPOSans M"/>
              </a:defRPr>
            </a:lvl9pPr>
          </a:lstStyle>
          <a:p>
            <a:endParaRPr lang="en-US" sz="14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Pull Program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0% rate 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0% Down Payment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Admin Program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Store Visibility and Activity  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 Production &amp; Store Dress Up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 Activity (Financing Event)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Co-Marketing 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Instagram with Financing Partners  &amp; OPPO Indonesia</a:t>
            </a:r>
          </a:p>
          <a:p>
            <a:pPr marL="1092200" lvl="1" indent="-457200"/>
            <a:r>
              <a:rPr lang="en-US" sz="14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Media campaign for all MC Partners</a:t>
            </a:r>
          </a:p>
          <a:p>
            <a:pPr marL="1092200" lvl="1" indent="-457200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Media Campaign from Financing Partners</a:t>
            </a:r>
            <a:endParaRPr lang="en-US" sz="14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200" lvl="1" indent="-457200"/>
            <a:endParaRPr lang="en-US" sz="14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D" sz="14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E01DD2-F1A9-6A4A-905D-824BC1466582}"/>
              </a:ext>
            </a:extLst>
          </p:cNvPr>
          <p:cNvSpPr/>
          <p:nvPr/>
        </p:nvSpPr>
        <p:spPr>
          <a:xfrm>
            <a:off x="5879976" y="1628800"/>
            <a:ext cx="6096000" cy="41110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600" b="1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消费者政策</a:t>
            </a:r>
            <a:endParaRPr lang="en-ID" altLang="zh-CN" sz="1600" b="1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享受利息</a:t>
            </a:r>
            <a:r>
              <a:rPr 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率0％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享受</a:t>
            </a:r>
            <a:r>
              <a:rPr 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0％首付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免费管理程序</a:t>
            </a:r>
            <a:endParaRPr lang="en-US" sz="1600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600" b="1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门店形象及活动</a:t>
            </a:r>
            <a:endParaRPr lang="en-US" sz="1600" b="1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门店物料安装</a:t>
            </a:r>
            <a:endParaRPr lang="en-ID" altLang="zh-CN" sz="1600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合并</a:t>
            </a: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活动</a:t>
            </a:r>
            <a:r>
              <a:rPr 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zh-CN" alt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以旧换新活动</a:t>
            </a:r>
            <a:r>
              <a:rPr 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联合营销</a:t>
            </a:r>
            <a:endParaRPr lang="en-US" sz="1600" b="1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与Financing</a:t>
            </a:r>
            <a:r>
              <a:rPr 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Partners和OPPO</a:t>
            </a:r>
            <a:r>
              <a:rPr lang="en-US" sz="1600" dirty="0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Indonesia直播Instagram</a:t>
            </a:r>
            <a:endParaRPr lang="en-US" sz="1600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所有MC合作伙伴的社交媒体活动</a:t>
            </a:r>
            <a:endParaRPr lang="en-US" sz="1600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0092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融资合作伙伴的社交媒体活动</a:t>
            </a:r>
            <a:endParaRPr lang="en-US" sz="1600" dirty="0">
              <a:solidFill>
                <a:srgbClr val="0092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7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AAE11A9-C266-48AD-8596-6A398FC108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229929"/>
              </p:ext>
            </p:extLst>
          </p:nvPr>
        </p:nvGraphicFramePr>
        <p:xfrm>
          <a:off x="407018" y="1826515"/>
          <a:ext cx="11420888" cy="39757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55222">
                  <a:extLst>
                    <a:ext uri="{9D8B030D-6E8A-4147-A177-3AD203B41FA5}">
                      <a16:colId xmlns:a16="http://schemas.microsoft.com/office/drawing/2014/main" val="2820963354"/>
                    </a:ext>
                  </a:extLst>
                </a:gridCol>
                <a:gridCol w="2855222">
                  <a:extLst>
                    <a:ext uri="{9D8B030D-6E8A-4147-A177-3AD203B41FA5}">
                      <a16:colId xmlns:a16="http://schemas.microsoft.com/office/drawing/2014/main" val="126735031"/>
                    </a:ext>
                  </a:extLst>
                </a:gridCol>
                <a:gridCol w="2855222">
                  <a:extLst>
                    <a:ext uri="{9D8B030D-6E8A-4147-A177-3AD203B41FA5}">
                      <a16:colId xmlns:a16="http://schemas.microsoft.com/office/drawing/2014/main" val="2632044554"/>
                    </a:ext>
                  </a:extLst>
                </a:gridCol>
                <a:gridCol w="2855222">
                  <a:extLst>
                    <a:ext uri="{9D8B030D-6E8A-4147-A177-3AD203B41FA5}">
                      <a16:colId xmlns:a16="http://schemas.microsoft.com/office/drawing/2014/main" val="3508911999"/>
                    </a:ext>
                  </a:extLst>
                </a:gridCol>
              </a:tblGrid>
              <a:tr h="66263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/>
                        <a:t>Partner / </a:t>
                      </a:r>
                      <a:r>
                        <a:rPr lang="zh-CN" altLang="en-US" sz="1800" dirty="0"/>
                        <a:t>伙伴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/>
                        <a:t>Program / </a:t>
                      </a:r>
                      <a:r>
                        <a:rPr lang="zh-CN" altLang="en-US" sz="1800" dirty="0"/>
                        <a:t>活动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/>
                        <a:t>OPPO Support 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800" dirty="0"/>
                        <a:t>Dealer Support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254045"/>
                  </a:ext>
                </a:extLst>
              </a:tr>
              <a:tr h="662630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/>
                        <a:t>0% conditional interest / 0</a:t>
                      </a:r>
                      <a:r>
                        <a:rPr lang="en-US" altLang="zh-CN" dirty="0"/>
                        <a:t>%</a:t>
                      </a:r>
                      <a:r>
                        <a:rPr lang="zh-CN" altLang="en-US" dirty="0"/>
                        <a:t>利息</a:t>
                      </a:r>
                      <a:endParaRPr lang="en-ID" altLang="zh-CN" dirty="0"/>
                    </a:p>
                    <a:p>
                      <a:pPr algn="ctr"/>
                      <a:r>
                        <a:rPr lang="en-ID" dirty="0"/>
                        <a:t>199.000 Admin</a:t>
                      </a:r>
                      <a:r>
                        <a:rPr lang="en-US" dirty="0"/>
                        <a:t> </a:t>
                      </a:r>
                      <a:r>
                        <a:rPr lang="en-US" altLang="zh-CN" dirty="0"/>
                        <a:t>/ </a:t>
                      </a:r>
                      <a:r>
                        <a:rPr lang="zh-CN" altLang="en-US" dirty="0"/>
                        <a:t>管理费</a:t>
                      </a:r>
                      <a:endParaRPr lang="en-ID" altLang="zh-CN" dirty="0"/>
                    </a:p>
                    <a:p>
                      <a:pPr algn="ctr"/>
                      <a:r>
                        <a:rPr lang="en-US" altLang="zh-CN" dirty="0"/>
                        <a:t>20% DP / </a:t>
                      </a:r>
                      <a:r>
                        <a:rPr lang="zh-CN" altLang="en-US" dirty="0"/>
                        <a:t>首付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NKA : IDR 99.980</a:t>
                      </a:r>
                    </a:p>
                    <a:p>
                      <a:pPr algn="ctr"/>
                      <a:r>
                        <a:rPr lang="en-US" altLang="zh-CN" dirty="0"/>
                        <a:t>LKA :</a:t>
                      </a:r>
                      <a:r>
                        <a:rPr lang="en-US" altLang="zh-CN" dirty="0">
                          <a:sym typeface="Wingdings" pitchFamily="2" charset="2"/>
                        </a:rPr>
                        <a:t> IDR </a:t>
                      </a:r>
                      <a:r>
                        <a:rPr lang="en-US" altLang="zh-CN" dirty="0"/>
                        <a:t>137.500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NKA : IDR 99.980</a:t>
                      </a:r>
                    </a:p>
                    <a:p>
                      <a:pPr algn="ctr"/>
                      <a:r>
                        <a:rPr lang="en-US" altLang="zh-CN" dirty="0"/>
                        <a:t>LKA :</a:t>
                      </a:r>
                      <a:r>
                        <a:rPr lang="en-US" altLang="zh-CN" dirty="0">
                          <a:sym typeface="Wingdings" pitchFamily="2" charset="2"/>
                        </a:rPr>
                        <a:t> IDR </a:t>
                      </a:r>
                      <a:r>
                        <a:rPr lang="en-US" altLang="zh-CN" dirty="0"/>
                        <a:t>137.500</a:t>
                      </a:r>
                      <a:endParaRPr lang="en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6379558"/>
                  </a:ext>
                </a:extLst>
              </a:tr>
              <a:tr h="66263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/>
                        <a:t>0% conditional interest / 0</a:t>
                      </a:r>
                      <a:r>
                        <a:rPr lang="en-US" altLang="zh-CN" dirty="0"/>
                        <a:t>%</a:t>
                      </a:r>
                      <a:r>
                        <a:rPr lang="zh-CN" altLang="en-US" dirty="0"/>
                        <a:t>利息</a:t>
                      </a:r>
                      <a:endParaRPr lang="en-ID" altLang="zh-CN" dirty="0"/>
                    </a:p>
                    <a:p>
                      <a:pPr algn="ctr"/>
                      <a:r>
                        <a:rPr lang="en-ID" dirty="0"/>
                        <a:t>199.000 Admin</a:t>
                      </a:r>
                      <a:r>
                        <a:rPr lang="en-US" dirty="0"/>
                        <a:t> </a:t>
                      </a:r>
                      <a:r>
                        <a:rPr lang="en-US" altLang="zh-CN" dirty="0"/>
                        <a:t>/ </a:t>
                      </a:r>
                      <a:r>
                        <a:rPr lang="zh-CN" altLang="en-US" dirty="0"/>
                        <a:t>管理费</a:t>
                      </a:r>
                      <a:endParaRPr lang="en-ID" altLang="zh-CN" dirty="0"/>
                    </a:p>
                    <a:p>
                      <a:pPr algn="ctr"/>
                      <a:r>
                        <a:rPr lang="en-US" altLang="zh-CN" dirty="0"/>
                        <a:t>10% DP / </a:t>
                      </a:r>
                      <a:r>
                        <a:rPr lang="zh-CN" altLang="en-US" dirty="0"/>
                        <a:t>首付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62.500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62.500</a:t>
                      </a:r>
                      <a:endParaRPr lang="en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790065"/>
                  </a:ext>
                </a:extLst>
              </a:tr>
              <a:tr h="662630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FREE</a:t>
                      </a:r>
                      <a:r>
                        <a:rPr lang="en-ID" dirty="0"/>
                        <a:t> Admin</a:t>
                      </a:r>
                      <a:r>
                        <a:rPr lang="en-US" dirty="0"/>
                        <a:t> </a:t>
                      </a:r>
                      <a:r>
                        <a:rPr lang="en-US" altLang="zh-CN" dirty="0"/>
                        <a:t>/ </a:t>
                      </a:r>
                      <a:r>
                        <a:rPr lang="zh-CN" altLang="en-US" dirty="0"/>
                        <a:t>免费管理费</a:t>
                      </a:r>
                      <a:endParaRPr lang="en-ID" altLang="zh-CN" dirty="0"/>
                    </a:p>
                    <a:p>
                      <a:pPr algn="ctr"/>
                      <a:r>
                        <a:rPr lang="en-US" altLang="zh-CN" dirty="0"/>
                        <a:t>20% DP / </a:t>
                      </a:r>
                      <a:r>
                        <a:rPr lang="zh-CN" altLang="en-US" dirty="0"/>
                        <a:t>首付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111.000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1275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111.000</a:t>
                      </a:r>
                      <a:endParaRPr lang="en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1916782"/>
                  </a:ext>
                </a:extLst>
              </a:tr>
              <a:tr h="662630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FREE</a:t>
                      </a:r>
                      <a:r>
                        <a:rPr lang="en-ID" dirty="0"/>
                        <a:t> Admin</a:t>
                      </a:r>
                      <a:r>
                        <a:rPr lang="en-US" dirty="0"/>
                        <a:t> </a:t>
                      </a:r>
                      <a:r>
                        <a:rPr lang="en-US" altLang="zh-CN" dirty="0"/>
                        <a:t>/ </a:t>
                      </a:r>
                      <a:r>
                        <a:rPr lang="zh-CN" altLang="en-US" dirty="0"/>
                        <a:t>免费管理费</a:t>
                      </a:r>
                      <a:endParaRPr lang="en-ID" altLang="zh-CN" dirty="0"/>
                    </a:p>
                    <a:p>
                      <a:pPr algn="ctr"/>
                      <a:r>
                        <a:rPr lang="en-US" altLang="zh-CN" dirty="0"/>
                        <a:t>10% DP / </a:t>
                      </a:r>
                      <a:r>
                        <a:rPr lang="zh-CN" altLang="en-US" dirty="0"/>
                        <a:t>首付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100.000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99.000</a:t>
                      </a:r>
                      <a:endParaRPr lang="en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699699"/>
                  </a:ext>
                </a:extLst>
              </a:tr>
              <a:tr h="662630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Discount Down Payment up to 150k</a:t>
                      </a:r>
                    </a:p>
                    <a:p>
                      <a:pPr algn="ctr"/>
                      <a:r>
                        <a:rPr lang="ja-JP" altLang="en-US"/>
                        <a:t> 首付打折上起</a:t>
                      </a:r>
                      <a:r>
                        <a:rPr lang="en-US" altLang="ja-JP" dirty="0"/>
                        <a:t>150</a:t>
                      </a:r>
                      <a:r>
                        <a:rPr lang="en-ID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50.000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50.000</a:t>
                      </a:r>
                      <a:endParaRPr lang="en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7474218"/>
                  </a:ext>
                </a:extLst>
              </a:tr>
            </a:tbl>
          </a:graphicData>
        </a:graphic>
      </p:graphicFrame>
      <p:pic>
        <p:nvPicPr>
          <p:cNvPr id="1026" name="Picture 2" descr="Home Credit - Wikipedia">
            <a:extLst>
              <a:ext uri="{FF2B5EF4-FFF2-40B4-BE49-F238E27FC236}">
                <a16:creationId xmlns:a16="http://schemas.microsoft.com/office/drawing/2014/main" id="{FF9313DA-9F25-4523-BE9C-1305FDE72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528" y="2422973"/>
            <a:ext cx="1213293" cy="750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gopi Bareng LOFTY: Civil War ::: AEON VS SPEKTRA FIF">
            <a:extLst>
              <a:ext uri="{FF2B5EF4-FFF2-40B4-BE49-F238E27FC236}">
                <a16:creationId xmlns:a16="http://schemas.microsoft.com/office/drawing/2014/main" id="{386EEBA8-E141-47DD-8640-1E47E75D2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97" y="3599974"/>
            <a:ext cx="2497749" cy="109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EON Fast Indonesia - Apps on Google Play">
            <a:extLst>
              <a:ext uri="{FF2B5EF4-FFF2-40B4-BE49-F238E27FC236}">
                <a16:creationId xmlns:a16="http://schemas.microsoft.com/office/drawing/2014/main" id="{70796146-89DC-4FC0-B120-B26664962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096" y="4548732"/>
            <a:ext cx="530130" cy="53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engenal Finmas, Lembaga Penyedia Pinjaman yang Terdaftar di OJK -  kumparan.com">
            <a:extLst>
              <a:ext uri="{FF2B5EF4-FFF2-40B4-BE49-F238E27FC236}">
                <a16:creationId xmlns:a16="http://schemas.microsoft.com/office/drawing/2014/main" id="{4F71C5EE-6DAA-46DF-93D0-AE38C9524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571" y="5215555"/>
            <a:ext cx="1422400" cy="58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5A56130-BBF9-4C8F-B788-AED5C10058DF}"/>
              </a:ext>
            </a:extLst>
          </p:cNvPr>
          <p:cNvSpPr/>
          <p:nvPr/>
        </p:nvSpPr>
        <p:spPr>
          <a:xfrm>
            <a:off x="287374" y="886451"/>
            <a:ext cx="57531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: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Installment</a:t>
            </a:r>
          </a:p>
          <a:p>
            <a:pPr algn="just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Period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22 January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February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202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: National (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Financing partner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FD1E87-B9E1-4401-99B6-1BC7F63E47EE}"/>
              </a:ext>
            </a:extLst>
          </p:cNvPr>
          <p:cNvSpPr/>
          <p:nvPr/>
        </p:nvSpPr>
        <p:spPr>
          <a:xfrm>
            <a:off x="6332504" y="872387"/>
            <a:ext cx="54056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活动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分期付款</a:t>
            </a:r>
            <a:endParaRPr lang="en-ID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时间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：202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年1月22日至 2月 2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日</a:t>
            </a:r>
          </a:p>
          <a:p>
            <a:r>
              <a:rPr lang="zh-CN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区域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国家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与分期公司合作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</p:txBody>
      </p:sp>
      <p:pic>
        <p:nvPicPr>
          <p:cNvPr id="3074" name="Picture 2" descr="Brand Identity">
            <a:extLst>
              <a:ext uri="{FF2B5EF4-FFF2-40B4-BE49-F238E27FC236}">
                <a16:creationId xmlns:a16="http://schemas.microsoft.com/office/drawing/2014/main" id="{542AED50-EA7F-4DD5-90E9-3681C677E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18" y="3220744"/>
            <a:ext cx="1864193" cy="53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E248262-B359-4A3F-8295-DB6D69F1052A}"/>
              </a:ext>
            </a:extLst>
          </p:cNvPr>
          <p:cNvSpPr txBox="1"/>
          <p:nvPr/>
        </p:nvSpPr>
        <p:spPr>
          <a:xfrm>
            <a:off x="447221" y="6149001"/>
            <a:ext cx="10835707" cy="34881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If region has local activities, Financing’s HQ can support - </a:t>
            </a:r>
            <a:r>
              <a:rPr kumimoji="0" lang="zh-CN" altLang="en-US" sz="16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rPr>
              <a:t>若区域各有活动需求分期总部能支持</a:t>
            </a:r>
            <a:endParaRPr kumimoji="0" lang="en-ID" sz="16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 panose="02000503000000020004"/>
              <a:ea typeface="Helvetica Neue" panose="02000503000000020004"/>
              <a:cs typeface="Helvetica Neue" panose="02000503000000020004"/>
              <a:sym typeface="Helvetica Neue" panose="02000503000000020004"/>
            </a:endParaRPr>
          </a:p>
        </p:txBody>
      </p:sp>
      <p:sp>
        <p:nvSpPr>
          <p:cNvPr id="15" name="文本框 5">
            <a:extLst>
              <a:ext uri="{FF2B5EF4-FFF2-40B4-BE49-F238E27FC236}">
                <a16:creationId xmlns:a16="http://schemas.microsoft.com/office/drawing/2014/main" id="{5CA54E5D-2F10-444C-8959-3798297AE45B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 / </a:t>
            </a:r>
            <a:r>
              <a:rPr lang="zh-CN" altLang="en-US" sz="2400" b="1" dirty="0">
                <a:latin typeface="+mn-lt"/>
                <a:ea typeface="Microsoft YaHei" charset="-122"/>
                <a:cs typeface="Microsoft YaHei" charset="-122"/>
              </a:rPr>
              <a:t>分期付款</a:t>
            </a:r>
            <a:endParaRPr lang="en-US" altLang="zh-CN" sz="2400" b="1" dirty="0">
              <a:latin typeface="+mn-lt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858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0496" y="5589240"/>
            <a:ext cx="1472327" cy="10966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F8773B5-23B6-0D44-A4C9-FC56DCC771B0}"/>
              </a:ext>
            </a:extLst>
          </p:cNvPr>
          <p:cNvSpPr/>
          <p:nvPr/>
        </p:nvSpPr>
        <p:spPr>
          <a:xfrm>
            <a:off x="839416" y="769693"/>
            <a:ext cx="90730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	: Bunga 0% Conditional</a:t>
            </a:r>
          </a:p>
          <a:p>
            <a:endParaRPr lang="en-US" dirty="0"/>
          </a:p>
          <a:p>
            <a:r>
              <a:rPr lang="en-US" dirty="0" err="1"/>
              <a:t>Periode</a:t>
            </a:r>
            <a:r>
              <a:rPr lang="en-US" dirty="0"/>
              <a:t>	: 22 </a:t>
            </a:r>
            <a:r>
              <a:rPr lang="en-US" dirty="0" err="1"/>
              <a:t>Januari</a:t>
            </a:r>
            <a:r>
              <a:rPr lang="en-US" dirty="0"/>
              <a:t> – 28 </a:t>
            </a:r>
            <a:r>
              <a:rPr lang="en-US" dirty="0" err="1"/>
              <a:t>Februari</a:t>
            </a:r>
            <a:r>
              <a:rPr lang="en-US" dirty="0"/>
              <a:t> 2021</a:t>
            </a:r>
          </a:p>
          <a:p>
            <a:endParaRPr lang="en-US" dirty="0"/>
          </a:p>
          <a:p>
            <a:r>
              <a:rPr lang="en-US" dirty="0"/>
              <a:t>Region	: Nasional (</a:t>
            </a:r>
            <a:r>
              <a:rPr lang="en-US" dirty="0" err="1"/>
              <a:t>Sesuai</a:t>
            </a:r>
            <a:r>
              <a:rPr lang="en-US" dirty="0"/>
              <a:t> coverage HCI)</a:t>
            </a:r>
          </a:p>
          <a:p>
            <a:endParaRPr lang="en-US" dirty="0"/>
          </a:p>
          <a:p>
            <a:r>
              <a:rPr lang="en-US" dirty="0"/>
              <a:t>Type	: OPPO Reno5 (4G)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Semua</a:t>
            </a:r>
            <a:r>
              <a:rPr lang="en-US" dirty="0"/>
              <a:t> user yang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Reno5-4G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Home Credit,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promo Bunga 0% Conditional </a:t>
            </a:r>
            <a:r>
              <a:rPr lang="en-US" dirty="0" err="1"/>
              <a:t>selama</a:t>
            </a:r>
            <a:r>
              <a:rPr lang="en-US" dirty="0"/>
              <a:t> 7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(user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gratis 1 kali </a:t>
            </a:r>
            <a:r>
              <a:rPr lang="en-US" dirty="0" err="1"/>
              <a:t>cicilan</a:t>
            </a:r>
            <a:r>
              <a:rPr lang="en-US" dirty="0"/>
              <a:t> di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Free Admin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member (Repeat Order)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0% (Based on customer profiling)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Rp</a:t>
            </a:r>
            <a:r>
              <a:rPr lang="en-US" dirty="0"/>
              <a:t>. 199.000 </a:t>
            </a:r>
            <a:r>
              <a:rPr lang="en-US" dirty="0" err="1"/>
              <a:t>untuk</a:t>
            </a:r>
            <a:r>
              <a:rPr lang="en-US" dirty="0"/>
              <a:t> Non Member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03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0604" y="5877272"/>
            <a:ext cx="2156332" cy="7554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B139D0F-1FEA-7F44-A349-C09D7DE36FE0}"/>
              </a:ext>
            </a:extLst>
          </p:cNvPr>
          <p:cNvSpPr/>
          <p:nvPr/>
        </p:nvSpPr>
        <p:spPr>
          <a:xfrm>
            <a:off x="695400" y="836712"/>
            <a:ext cx="859261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	: Bunga 0% Conditional &amp; 0% Down Payment (</a:t>
            </a:r>
            <a:r>
              <a:rPr lang="en-US" dirty="0" err="1"/>
              <a:t>Khusus</a:t>
            </a:r>
            <a:r>
              <a:rPr lang="en-US" dirty="0"/>
              <a:t> Member) </a:t>
            </a:r>
          </a:p>
          <a:p>
            <a:endParaRPr lang="en-US" dirty="0"/>
          </a:p>
          <a:p>
            <a:r>
              <a:rPr lang="en-US" dirty="0" err="1"/>
              <a:t>Periode</a:t>
            </a:r>
            <a:r>
              <a:rPr lang="en-US" dirty="0"/>
              <a:t>	: 22 </a:t>
            </a:r>
            <a:r>
              <a:rPr lang="en-US" dirty="0" err="1"/>
              <a:t>Januari</a:t>
            </a:r>
            <a:r>
              <a:rPr lang="en-US" dirty="0"/>
              <a:t> – 28 </a:t>
            </a:r>
            <a:r>
              <a:rPr lang="en-US" dirty="0" err="1"/>
              <a:t>Februari</a:t>
            </a:r>
            <a:r>
              <a:rPr lang="en-US" dirty="0"/>
              <a:t> 2021</a:t>
            </a:r>
          </a:p>
          <a:p>
            <a:endParaRPr lang="en-US" dirty="0"/>
          </a:p>
          <a:p>
            <a:r>
              <a:rPr lang="en-US" dirty="0"/>
              <a:t>Region	: Nasional (</a:t>
            </a:r>
            <a:r>
              <a:rPr lang="en-US" dirty="0" err="1"/>
              <a:t>Sesuai</a:t>
            </a:r>
            <a:r>
              <a:rPr lang="en-US" dirty="0"/>
              <a:t> coverage </a:t>
            </a:r>
            <a:r>
              <a:rPr lang="en-US" dirty="0" err="1"/>
              <a:t>Kredit</a:t>
            </a:r>
            <a:r>
              <a:rPr lang="en-US" dirty="0"/>
              <a:t> Plus)</a:t>
            </a:r>
          </a:p>
          <a:p>
            <a:endParaRPr lang="en-US" dirty="0"/>
          </a:p>
          <a:p>
            <a:r>
              <a:rPr lang="en-US" dirty="0"/>
              <a:t>Type	: OPPO Reno5 (4G)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Semua</a:t>
            </a:r>
            <a:r>
              <a:rPr lang="en-US" dirty="0"/>
              <a:t> user yang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Reno5-4G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Plus,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promo Bunga 0% Conditional </a:t>
            </a:r>
            <a:r>
              <a:rPr lang="en-US" dirty="0" err="1"/>
              <a:t>selama</a:t>
            </a:r>
            <a:r>
              <a:rPr lang="en-US" dirty="0"/>
              <a:t> 7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(user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gratis 1 kali </a:t>
            </a:r>
            <a:r>
              <a:rPr lang="en-US" dirty="0" err="1"/>
              <a:t>cicilan</a:t>
            </a:r>
            <a:r>
              <a:rPr lang="en-US" dirty="0"/>
              <a:t> di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0%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Member </a:t>
            </a:r>
            <a:r>
              <a:rPr lang="en-US" dirty="0" err="1"/>
              <a:t>Kredit</a:t>
            </a:r>
            <a:r>
              <a:rPr lang="en-US" dirty="0"/>
              <a:t> Plus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10%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Non Member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Rp</a:t>
            </a:r>
            <a:r>
              <a:rPr lang="en-US" dirty="0"/>
              <a:t>. 199.000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6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18" y="5589240"/>
            <a:ext cx="1574817" cy="110379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A40B373-5DCB-6941-8169-38DBA34A5037}"/>
              </a:ext>
            </a:extLst>
          </p:cNvPr>
          <p:cNvSpPr/>
          <p:nvPr/>
        </p:nvSpPr>
        <p:spPr>
          <a:xfrm>
            <a:off x="695400" y="908720"/>
            <a:ext cx="99371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 : Free Admin</a:t>
            </a:r>
          </a:p>
          <a:p>
            <a:endParaRPr lang="en-US" dirty="0"/>
          </a:p>
          <a:p>
            <a:r>
              <a:rPr lang="en-US" dirty="0" err="1"/>
              <a:t>Periode</a:t>
            </a:r>
            <a:r>
              <a:rPr lang="en-US" dirty="0"/>
              <a:t>	: 22 </a:t>
            </a:r>
            <a:r>
              <a:rPr lang="en-US" dirty="0" err="1"/>
              <a:t>Januari</a:t>
            </a:r>
            <a:r>
              <a:rPr lang="en-US" dirty="0"/>
              <a:t> – 28 </a:t>
            </a:r>
            <a:r>
              <a:rPr lang="en-US" dirty="0" err="1"/>
              <a:t>Februari</a:t>
            </a:r>
            <a:r>
              <a:rPr lang="en-US" dirty="0"/>
              <a:t> 2021</a:t>
            </a:r>
          </a:p>
          <a:p>
            <a:endParaRPr lang="en-US" dirty="0"/>
          </a:p>
          <a:p>
            <a:r>
              <a:rPr lang="en-US" dirty="0"/>
              <a:t>Region	: Nasional (</a:t>
            </a:r>
            <a:r>
              <a:rPr lang="en-US" dirty="0" err="1"/>
              <a:t>Sesuai</a:t>
            </a:r>
            <a:r>
              <a:rPr lang="en-US" dirty="0"/>
              <a:t> coverage </a:t>
            </a:r>
            <a:r>
              <a:rPr lang="en-US" dirty="0" err="1"/>
              <a:t>Spektra</a:t>
            </a:r>
            <a:r>
              <a:rPr lang="en-US" dirty="0"/>
              <a:t> &amp; FIF Group)</a:t>
            </a:r>
          </a:p>
          <a:p>
            <a:endParaRPr lang="en-US" dirty="0"/>
          </a:p>
          <a:p>
            <a:r>
              <a:rPr lang="en-US" dirty="0"/>
              <a:t>Type	: OPPO Reno5 (4G)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Reno5-4G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Spektra</a:t>
            </a:r>
            <a:r>
              <a:rPr lang="en-US" dirty="0"/>
              <a:t> &amp; FIF Group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20%</a:t>
            </a:r>
            <a:r>
              <a:rPr lang="en-US" dirty="0">
                <a:sym typeface="Wingdings" pitchFamily="2" charset="2"/>
              </a:rPr>
              <a:t>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3, 6, 9 &amp; 12 </a:t>
            </a:r>
            <a:r>
              <a:rPr lang="en-US" dirty="0" err="1"/>
              <a:t>bulan</a:t>
            </a:r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63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8488" y="5661248"/>
            <a:ext cx="1535771" cy="106056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 : Free Admin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Periode</a:t>
            </a:r>
            <a:r>
              <a:rPr lang="en-US" dirty="0"/>
              <a:t>	: 22 </a:t>
            </a:r>
            <a:r>
              <a:rPr lang="en-US" dirty="0" err="1"/>
              <a:t>Januari</a:t>
            </a:r>
            <a:r>
              <a:rPr lang="en-US" dirty="0"/>
              <a:t> – 28 </a:t>
            </a:r>
            <a:r>
              <a:rPr lang="en-US" dirty="0" err="1"/>
              <a:t>Februari</a:t>
            </a:r>
            <a:r>
              <a:rPr lang="en-US" dirty="0"/>
              <a:t> 2021</a:t>
            </a:r>
          </a:p>
          <a:p>
            <a:br>
              <a:rPr lang="en-US" dirty="0"/>
            </a:br>
            <a:r>
              <a:rPr lang="en-US" dirty="0"/>
              <a:t>Region	: Banten, Bekasi, </a:t>
            </a:r>
            <a:r>
              <a:rPr lang="en-US" dirty="0" err="1"/>
              <a:t>Cikarang</a:t>
            </a:r>
            <a:r>
              <a:rPr lang="en-US" dirty="0"/>
              <a:t>, Bogor, JSD, Jakarta Barat, Jakarta Utara, Jakarta </a:t>
            </a:r>
            <a:r>
              <a:rPr lang="en-US" dirty="0" err="1"/>
              <a:t>Timur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                </a:t>
            </a:r>
            <a:r>
              <a:rPr lang="en-US" dirty="0" err="1"/>
              <a:t>Karawang</a:t>
            </a:r>
            <a:r>
              <a:rPr lang="en-US" dirty="0"/>
              <a:t>, Bandung, Semarang &amp; Surabaya City</a:t>
            </a:r>
          </a:p>
          <a:p>
            <a:endParaRPr lang="en-US" dirty="0"/>
          </a:p>
          <a:p>
            <a:r>
              <a:rPr lang="en-US" dirty="0"/>
              <a:t>Type	: OPPO Reno5 (4G)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r>
              <a:rPr lang="en-US" dirty="0"/>
              <a:t>•	</a:t>
            </a: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Reno5-4G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	</a:t>
            </a:r>
            <a:r>
              <a:rPr lang="en-US" dirty="0" err="1"/>
              <a:t>melalui</a:t>
            </a:r>
            <a:r>
              <a:rPr lang="en-US" dirty="0"/>
              <a:t> AEON Fast </a:t>
            </a:r>
          </a:p>
          <a:p>
            <a:r>
              <a:rPr lang="en-US" dirty="0"/>
              <a:t>•	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user</a:t>
            </a:r>
          </a:p>
          <a:p>
            <a:r>
              <a:rPr lang="en-US" dirty="0"/>
              <a:t>•	0%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Member AEON Fast</a:t>
            </a:r>
          </a:p>
          <a:p>
            <a:r>
              <a:rPr lang="en-US" dirty="0"/>
              <a:t>•	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 </a:t>
            </a:r>
            <a:r>
              <a:rPr lang="en-US" dirty="0" err="1"/>
              <a:t>untuk</a:t>
            </a:r>
            <a:r>
              <a:rPr lang="en-US" dirty="0"/>
              <a:t> Non Member</a:t>
            </a:r>
          </a:p>
          <a:p>
            <a:r>
              <a:rPr lang="en-US" dirty="0"/>
              <a:t>•	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12, 18 &amp; 24 </a:t>
            </a:r>
            <a:r>
              <a:rPr lang="en-US" dirty="0" err="1"/>
              <a:t>bulan</a:t>
            </a:r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43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 : Discount Down Payment up to 150k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Periode</a:t>
            </a:r>
            <a:r>
              <a:rPr lang="en-US" dirty="0"/>
              <a:t>	: 22 </a:t>
            </a:r>
            <a:r>
              <a:rPr lang="en-US" dirty="0" err="1"/>
              <a:t>Januari</a:t>
            </a:r>
            <a:r>
              <a:rPr lang="en-US" dirty="0"/>
              <a:t> – 28 </a:t>
            </a:r>
            <a:r>
              <a:rPr lang="en-US" dirty="0" err="1"/>
              <a:t>Februari</a:t>
            </a:r>
            <a:r>
              <a:rPr lang="en-US" dirty="0"/>
              <a:t> 2021</a:t>
            </a:r>
          </a:p>
          <a:p>
            <a:br>
              <a:rPr lang="en-US" dirty="0"/>
            </a:br>
            <a:r>
              <a:rPr lang="en-US" dirty="0"/>
              <a:t>Region	: </a:t>
            </a:r>
            <a:r>
              <a:rPr lang="en-US" dirty="0" err="1"/>
              <a:t>Jabodetabek</a:t>
            </a:r>
            <a:endParaRPr lang="en-US" dirty="0"/>
          </a:p>
          <a:p>
            <a:endParaRPr lang="en-US" dirty="0"/>
          </a:p>
          <a:p>
            <a:r>
              <a:rPr lang="en-US" dirty="0"/>
              <a:t>Type	: OPPO Reno5 (4G)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r>
              <a:rPr lang="en-US" dirty="0"/>
              <a:t>•	</a:t>
            </a: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Reno5-4G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	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Finmas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         </a:t>
            </a: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benefit discount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150.000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         </a:t>
            </a:r>
            <a:r>
              <a:rPr lang="en-US" dirty="0" err="1"/>
              <a:t>Kredit</a:t>
            </a:r>
            <a:r>
              <a:rPr lang="en-US" dirty="0"/>
              <a:t> Limit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4.000.000 </a:t>
            </a:r>
          </a:p>
          <a:p>
            <a:r>
              <a:rPr lang="en-US" dirty="0"/>
              <a:t>•	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user</a:t>
            </a:r>
          </a:p>
          <a:p>
            <a:r>
              <a:rPr lang="en-US" dirty="0"/>
              <a:t>•	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</a:t>
            </a:r>
          </a:p>
          <a:p>
            <a:r>
              <a:rPr lang="en-US" dirty="0"/>
              <a:t>•	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 &amp; 6 </a:t>
            </a:r>
            <a:r>
              <a:rPr lang="en-US" dirty="0" err="1"/>
              <a:t>bulan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C2DCD1-2F37-8E4D-BF68-233A86C71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400" y="5896618"/>
            <a:ext cx="2304256" cy="6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88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1_Office 主题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Office 主题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_Office 主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主题">
  <a:themeElements>
    <a:clrScheme name="1_Office 主题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Office 主题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_Office 主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12300</TotalTime>
  <Words>1157</Words>
  <Application>Microsoft Office PowerPoint</Application>
  <PresentationFormat>Widescreen</PresentationFormat>
  <Paragraphs>165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等线</vt:lpstr>
      <vt:lpstr>等线 Light</vt:lpstr>
      <vt:lpstr>FZLanTingHeiS-DB1-GB</vt:lpstr>
      <vt:lpstr>Helvetica Neue</vt:lpstr>
      <vt:lpstr>Microsoft YaHei</vt:lpstr>
      <vt:lpstr>Microsoft YaHei</vt:lpstr>
      <vt:lpstr>Myriad Pro</vt:lpstr>
      <vt:lpstr>OPPO Sans</vt:lpstr>
      <vt:lpstr>OPPOSans M</vt:lpstr>
      <vt:lpstr>Arial</vt:lpstr>
      <vt:lpstr>Calibri</vt:lpstr>
      <vt:lpstr>Calibri Light</vt:lpstr>
      <vt:lpstr>Helvetica</vt:lpstr>
      <vt:lpstr>Wingdings</vt:lpstr>
      <vt:lpstr>1_Office 主题</vt:lpstr>
      <vt:lpstr>PowerPoint Presentation</vt:lpstr>
      <vt:lpstr>PowerPoint Presentation</vt:lpstr>
      <vt:lpstr>KEY STRATEGIES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OPPO</dc:creator>
  <cp:lastModifiedBy>Meo Maw</cp:lastModifiedBy>
  <cp:revision>391</cp:revision>
  <cp:lastPrinted>2020-01-21T02:50:07Z</cp:lastPrinted>
  <dcterms:modified xsi:type="dcterms:W3CDTF">2021-01-21T11:29:52Z</dcterms:modified>
</cp:coreProperties>
</file>