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9"/>
  </p:notesMasterIdLst>
  <p:sldIdLst>
    <p:sldId id="4688" r:id="rId3"/>
    <p:sldId id="4693" r:id="rId4"/>
    <p:sldId id="4694" r:id="rId5"/>
    <p:sldId id="4695" r:id="rId6"/>
    <p:sldId id="4696" r:id="rId7"/>
    <p:sldId id="4644" r:id="rId8"/>
    <p:sldId id="4649" r:id="rId9"/>
    <p:sldId id="4650" r:id="rId10"/>
    <p:sldId id="4651" r:id="rId11"/>
    <p:sldId id="4652" r:id="rId12"/>
    <p:sldId id="4697" r:id="rId13"/>
    <p:sldId id="4655" r:id="rId14"/>
    <p:sldId id="4698" r:id="rId15"/>
    <p:sldId id="4656" r:id="rId16"/>
    <p:sldId id="4657" r:id="rId17"/>
    <p:sldId id="292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2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07" autoAdjust="0"/>
    <p:restoredTop sz="90724" autoAdjust="0"/>
  </p:normalViewPr>
  <p:slideViewPr>
    <p:cSldViewPr snapToGrid="0">
      <p:cViewPr varScale="1">
        <p:scale>
          <a:sx n="75" d="100"/>
          <a:sy n="75" d="100"/>
        </p:scale>
        <p:origin x="1051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9F0CE-9A24-4794-9759-7C898A51F4A3}" type="datetimeFigureOut">
              <a:rPr lang="zh-CN" altLang="en-US" smtClean="0"/>
              <a:t>2021/2/1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05363-65F0-4FFE-AD27-E4072D37BAD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9489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目录页">
    <p:bg>
      <p:bgPr>
        <a:solidFill>
          <a:srgbClr val="046A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6595" y="6481945"/>
            <a:ext cx="666212" cy="158400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 hasCustomPrompt="1"/>
          </p:nvPr>
        </p:nvSpPr>
        <p:spPr>
          <a:xfrm>
            <a:off x="366595" y="347629"/>
            <a:ext cx="11420888" cy="536842"/>
          </a:xfrm>
        </p:spPr>
        <p:txBody>
          <a:bodyPr/>
          <a:lstStyle>
            <a:lvl1pPr>
              <a:defRPr>
                <a:solidFill>
                  <a:srgbClr val="2DC84D"/>
                </a:solidFill>
              </a:defRPr>
            </a:lvl1pPr>
          </a:lstStyle>
          <a:p>
            <a:r>
              <a:rPr kumimoji="1" lang="zh-CN" altLang="en-US" dirty="0"/>
              <a:t>单击此处编辑母版标题样式 目录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366713" y="1679575"/>
            <a:ext cx="11420475" cy="4636294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50000"/>
              </a:lnSpc>
              <a:buFont typeface="Arial" panose="020B0604020202090204" pitchFamily="34" charset="0"/>
              <a:buChar char="•"/>
              <a:defRPr>
                <a:solidFill>
                  <a:srgbClr val="2DC84D"/>
                </a:solidFill>
              </a:defRPr>
            </a:lvl1pPr>
            <a:lvl2pPr>
              <a:defRPr>
                <a:solidFill>
                  <a:srgbClr val="2DC84D"/>
                </a:solidFill>
              </a:defRPr>
            </a:lvl2pPr>
            <a:lvl3pPr>
              <a:defRPr>
                <a:solidFill>
                  <a:srgbClr val="2DC84D"/>
                </a:solidFill>
              </a:defRPr>
            </a:lvl3pPr>
            <a:lvl4pPr>
              <a:defRPr>
                <a:solidFill>
                  <a:srgbClr val="2DC84D"/>
                </a:solidFill>
              </a:defRPr>
            </a:lvl4pPr>
            <a:lvl5pPr>
              <a:defRPr>
                <a:solidFill>
                  <a:srgbClr val="2DC84D"/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</a:t>
            </a:r>
          </a:p>
        </p:txBody>
      </p:sp>
    </p:spTree>
    <p:extLst>
      <p:ext uri="{BB962C8B-B14F-4D97-AF65-F5344CB8AC3E}">
        <p14:creationId xmlns:p14="http://schemas.microsoft.com/office/powerpoint/2010/main" val="2752915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Page D 图+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12211787" cy="6858000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96" name="线条"/>
          <p:cNvSpPr/>
          <p:nvPr/>
        </p:nvSpPr>
        <p:spPr>
          <a:xfrm>
            <a:off x="47859" y="11084"/>
            <a:ext cx="12251201" cy="6846917"/>
          </a:xfrm>
          <a:prstGeom prst="line">
            <a:avLst/>
          </a:prstGeom>
          <a:ln w="635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500"/>
          </a:p>
        </p:txBody>
      </p:sp>
      <p:sp>
        <p:nvSpPr>
          <p:cNvPr id="97" name="线条"/>
          <p:cNvSpPr/>
          <p:nvPr/>
        </p:nvSpPr>
        <p:spPr>
          <a:xfrm flipH="1">
            <a:off x="-65324" y="51957"/>
            <a:ext cx="12257094" cy="6846900"/>
          </a:xfrm>
          <a:prstGeom prst="line">
            <a:avLst/>
          </a:prstGeom>
          <a:ln w="635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500"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/>
        </p:nvGraphicFramePr>
        <p:xfrm>
          <a:off x="12394857" y="0"/>
          <a:ext cx="1549743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Dark</a:t>
                      </a:r>
                      <a:r>
                        <a:rPr lang="zh-CN" altLang="en-US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 </a:t>
                      </a:r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Green</a:t>
                      </a:r>
                      <a:endParaRPr lang="zh-CN" altLang="en-US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Light</a:t>
                      </a:r>
                      <a:r>
                        <a:rPr lang="zh-CN" altLang="en-US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 </a:t>
                      </a:r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Green</a:t>
                      </a:r>
                      <a:endParaRPr lang="zh-CN" altLang="en-US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kern="1200" dirty="0">
                          <a:solidFill>
                            <a:schemeClr val="dk1"/>
                          </a:solidFill>
                          <a:effectLst/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Platinum </a:t>
                      </a:r>
                      <a:endParaRPr lang="en-US" altLang="zh-CN" sz="1400" b="0" dirty="0">
                        <a:effectLst/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White</a:t>
                      </a:r>
                      <a:endParaRPr lang="zh-CN" altLang="en-US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内容占位符 5"/>
          <p:cNvSpPr>
            <a:spLocks noGrp="1"/>
          </p:cNvSpPr>
          <p:nvPr>
            <p:ph sz="quarter" idx="11"/>
          </p:nvPr>
        </p:nvSpPr>
        <p:spPr>
          <a:xfrm>
            <a:off x="388144" y="1712119"/>
            <a:ext cx="4694219" cy="4599781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2564209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5" name="表格占位符 4"/>
          <p:cNvSpPr>
            <a:spLocks noGrp="1"/>
          </p:cNvSpPr>
          <p:nvPr>
            <p:ph type="tbl" sz="quarter" idx="10"/>
          </p:nvPr>
        </p:nvSpPr>
        <p:spPr>
          <a:xfrm>
            <a:off x="388144" y="1400175"/>
            <a:ext cx="11421269" cy="4614863"/>
          </a:xfr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9096" y="6438655"/>
            <a:ext cx="5135821" cy="24480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1000" b="0" i="0" u="none" strike="noStrike" cap="none" spc="0" normalizeH="0" baseline="0" dirty="0">
                <a:ln>
                  <a:noFill/>
                </a:ln>
                <a:solidFill>
                  <a:srgbClr val="929292"/>
                </a:solidFill>
                <a:effectLst/>
                <a:uFillTx/>
                <a:latin typeface="OPPOSans M" charset="-122"/>
                <a:ea typeface="OPPOSans M" charset="-122"/>
                <a:cs typeface="OPPOSans M" charset="-122"/>
                <a:sym typeface="Helvetica"/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r>
              <a:rPr kumimoji="1" lang="en-US" altLang="zh-CN" dirty="0"/>
              <a:t> </a:t>
            </a:r>
            <a:r>
              <a:rPr kumimoji="1" lang="zh-CN" altLang="en-US" dirty="0"/>
              <a:t>汇报标题</a:t>
            </a:r>
          </a:p>
        </p:txBody>
      </p:sp>
    </p:spTree>
    <p:extLst>
      <p:ext uri="{BB962C8B-B14F-4D97-AF65-F5344CB8AC3E}">
        <p14:creationId xmlns:p14="http://schemas.microsoft.com/office/powerpoint/2010/main" val="2910055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ection Divider A 章节页">
    <p:bg>
      <p:bgPr>
        <a:solidFill>
          <a:srgbClr val="2DC8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像" descr="图像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595" y="6479657"/>
            <a:ext cx="667005" cy="15875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5" name="标题 2"/>
          <p:cNvSpPr>
            <a:spLocks noGrp="1"/>
          </p:cNvSpPr>
          <p:nvPr>
            <p:ph type="title" hasCustomPrompt="1"/>
          </p:nvPr>
        </p:nvSpPr>
        <p:spPr>
          <a:xfrm>
            <a:off x="366595" y="347629"/>
            <a:ext cx="11420888" cy="536842"/>
          </a:xfrm>
        </p:spPr>
        <p:txBody>
          <a:bodyPr/>
          <a:lstStyle>
            <a:lvl1pPr>
              <a:defRPr>
                <a:solidFill>
                  <a:srgbClr val="046A38"/>
                </a:solidFill>
              </a:defRPr>
            </a:lvl1pPr>
          </a:lstStyle>
          <a:p>
            <a:r>
              <a:rPr kumimoji="1" lang="zh-CN" altLang="en-US" dirty="0"/>
              <a:t>单击此处编辑母版标题样式 章节标题</a:t>
            </a:r>
          </a:p>
        </p:txBody>
      </p:sp>
      <p:sp>
        <p:nvSpPr>
          <p:cNvPr id="6" name="文本占位符 4"/>
          <p:cNvSpPr>
            <a:spLocks noGrp="1"/>
          </p:cNvSpPr>
          <p:nvPr>
            <p:ph type="body" sz="quarter" idx="10" hasCustomPrompt="1"/>
          </p:nvPr>
        </p:nvSpPr>
        <p:spPr>
          <a:xfrm>
            <a:off x="366595" y="1232100"/>
            <a:ext cx="5534358" cy="554171"/>
          </a:xfrm>
          <a:prstGeom prst="rect">
            <a:avLst/>
          </a:prstGeom>
        </p:spPr>
        <p:txBody>
          <a:bodyPr anchor="ctr"/>
          <a:lstStyle>
            <a:lvl1pPr>
              <a:defRPr baseline="0">
                <a:solidFill>
                  <a:srgbClr val="046A38"/>
                </a:solidFill>
                <a:latin typeface="OPPOSans B" charset="-122"/>
                <a:ea typeface="OPPOSans B" charset="-122"/>
                <a:cs typeface="OPPOSans B" charset="-122"/>
              </a:defRPr>
            </a:lvl1pPr>
            <a:lvl2pPr>
              <a:defRPr>
                <a:solidFill>
                  <a:srgbClr val="2DC84D"/>
                </a:solidFill>
              </a:defRPr>
            </a:lvl2pPr>
            <a:lvl3pPr>
              <a:defRPr>
                <a:solidFill>
                  <a:srgbClr val="2DC84D"/>
                </a:solidFill>
              </a:defRPr>
            </a:lvl3pPr>
            <a:lvl4pPr>
              <a:defRPr>
                <a:solidFill>
                  <a:srgbClr val="2DC84D"/>
                </a:solidFill>
              </a:defRPr>
            </a:lvl4pPr>
            <a:lvl5pPr>
              <a:defRPr>
                <a:solidFill>
                  <a:srgbClr val="2DC84D"/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单击此处编辑母版文本样式 二级标题</a:t>
            </a:r>
          </a:p>
        </p:txBody>
      </p:sp>
      <p:graphicFrame>
        <p:nvGraphicFramePr>
          <p:cNvPr id="7" name="表格 6"/>
          <p:cNvGraphicFramePr>
            <a:graphicFrameLocks noGrp="1"/>
          </p:cNvGraphicFramePr>
          <p:nvPr userDrawn="1"/>
        </p:nvGraphicFramePr>
        <p:xfrm>
          <a:off x="12394857" y="0"/>
          <a:ext cx="1549743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Dark</a:t>
                      </a:r>
                      <a:r>
                        <a:rPr lang="zh-CN" altLang="en-US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 </a:t>
                      </a:r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Green</a:t>
                      </a:r>
                      <a:endParaRPr lang="zh-CN" altLang="en-US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Light</a:t>
                      </a:r>
                      <a:r>
                        <a:rPr lang="zh-CN" altLang="en-US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 </a:t>
                      </a:r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Green</a:t>
                      </a:r>
                      <a:endParaRPr lang="zh-CN" altLang="en-US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kern="1200" dirty="0">
                          <a:solidFill>
                            <a:schemeClr val="dk1"/>
                          </a:solidFill>
                          <a:effectLst/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Platinum </a:t>
                      </a:r>
                      <a:endParaRPr lang="en-US" altLang="zh-CN" sz="1400" b="0" dirty="0">
                        <a:effectLst/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White</a:t>
                      </a:r>
                      <a:endParaRPr lang="zh-CN" altLang="en-US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634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t Page D 图+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12211787" cy="6858000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96" name="线条"/>
          <p:cNvSpPr/>
          <p:nvPr/>
        </p:nvSpPr>
        <p:spPr>
          <a:xfrm>
            <a:off x="47859" y="11084"/>
            <a:ext cx="12251201" cy="6846917"/>
          </a:xfrm>
          <a:prstGeom prst="line">
            <a:avLst/>
          </a:prstGeom>
          <a:ln w="635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97" name="线条"/>
          <p:cNvSpPr/>
          <p:nvPr/>
        </p:nvSpPr>
        <p:spPr>
          <a:xfrm flipH="1">
            <a:off x="-65324" y="51957"/>
            <a:ext cx="12257094" cy="6846900"/>
          </a:xfrm>
          <a:prstGeom prst="line">
            <a:avLst/>
          </a:prstGeom>
          <a:ln w="635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graphicFrame>
        <p:nvGraphicFramePr>
          <p:cNvPr id="8" name="表格 7"/>
          <p:cNvGraphicFramePr>
            <a:graphicFrameLocks noGrp="1"/>
          </p:cNvGraphicFramePr>
          <p:nvPr userDrawn="1"/>
        </p:nvGraphicFramePr>
        <p:xfrm>
          <a:off x="12394857" y="0"/>
          <a:ext cx="1549743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Dark</a:t>
                      </a:r>
                      <a:r>
                        <a:rPr lang="zh-CN" altLang="en-US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 </a:t>
                      </a:r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Green</a:t>
                      </a:r>
                      <a:endParaRPr lang="zh-CN" altLang="en-US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Light</a:t>
                      </a:r>
                      <a:r>
                        <a:rPr lang="zh-CN" altLang="en-US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 </a:t>
                      </a:r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Green</a:t>
                      </a:r>
                      <a:endParaRPr lang="zh-CN" altLang="en-US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kern="1200" dirty="0">
                          <a:solidFill>
                            <a:schemeClr val="dk1"/>
                          </a:solidFill>
                          <a:effectLst/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Platinum </a:t>
                      </a:r>
                      <a:endParaRPr lang="en-US" altLang="zh-CN" sz="1400" b="0" dirty="0">
                        <a:effectLst/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White</a:t>
                      </a:r>
                      <a:endParaRPr lang="zh-CN" altLang="en-US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内容占位符 5"/>
          <p:cNvSpPr>
            <a:spLocks noGrp="1"/>
          </p:cNvSpPr>
          <p:nvPr>
            <p:ph sz="quarter" idx="11"/>
          </p:nvPr>
        </p:nvSpPr>
        <p:spPr>
          <a:xfrm>
            <a:off x="388144" y="1712119"/>
            <a:ext cx="4694219" cy="4599781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3294419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5" name="表格占位符 4"/>
          <p:cNvSpPr>
            <a:spLocks noGrp="1"/>
          </p:cNvSpPr>
          <p:nvPr>
            <p:ph type="tbl" sz="quarter" idx="10"/>
          </p:nvPr>
        </p:nvSpPr>
        <p:spPr>
          <a:xfrm>
            <a:off x="388144" y="1400175"/>
            <a:ext cx="11421269" cy="4614863"/>
          </a:xfr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9096" y="6438655"/>
            <a:ext cx="5135821" cy="24480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lang="zh-CN" altLang="en-US" sz="1000" b="0" i="0" u="none" strike="noStrike" cap="none" spc="0" normalizeH="0" baseline="0" dirty="0">
                <a:ln>
                  <a:noFill/>
                </a:ln>
                <a:solidFill>
                  <a:srgbClr val="929292"/>
                </a:solidFill>
                <a:effectLst/>
                <a:uFillTx/>
                <a:latin typeface="OPPOSans M" charset="-122"/>
                <a:ea typeface="OPPOSans M" charset="-122"/>
                <a:cs typeface="OPPOSans M" charset="-122"/>
                <a:sym typeface="Helvetica"/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r>
              <a:rPr kumimoji="1" lang="en-US" altLang="zh-CN" dirty="0"/>
              <a:t> </a:t>
            </a:r>
            <a:r>
              <a:rPr kumimoji="1" lang="zh-CN" altLang="en-US" dirty="0"/>
              <a:t>汇报标题</a:t>
            </a:r>
          </a:p>
        </p:txBody>
      </p:sp>
    </p:spTree>
    <p:extLst>
      <p:ext uri="{BB962C8B-B14F-4D97-AF65-F5344CB8AC3E}">
        <p14:creationId xmlns:p14="http://schemas.microsoft.com/office/powerpoint/2010/main" val="33664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054749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Page A 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139249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22" name="正文级别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23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672013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目录页">
    <p:bg>
      <p:bgPr>
        <a:solidFill>
          <a:srgbClr val="046A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6595" y="6481945"/>
            <a:ext cx="666212" cy="158400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 hasCustomPrompt="1"/>
          </p:nvPr>
        </p:nvSpPr>
        <p:spPr>
          <a:xfrm>
            <a:off x="366595" y="347629"/>
            <a:ext cx="11420888" cy="536842"/>
          </a:xfrm>
        </p:spPr>
        <p:txBody>
          <a:bodyPr/>
          <a:lstStyle>
            <a:lvl1pPr>
              <a:defRPr>
                <a:solidFill>
                  <a:srgbClr val="2DC84D"/>
                </a:solidFill>
              </a:defRPr>
            </a:lvl1pPr>
          </a:lstStyle>
          <a:p>
            <a:r>
              <a:rPr kumimoji="1" lang="zh-CN" altLang="en-US" dirty="0"/>
              <a:t>单击此处编辑母版标题样式 目录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366713" y="1679575"/>
            <a:ext cx="11420475" cy="4636294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50000"/>
              </a:lnSpc>
              <a:buFont typeface="Arial" panose="020B0604020202090204" pitchFamily="34" charset="0"/>
              <a:buChar char="•"/>
              <a:defRPr>
                <a:solidFill>
                  <a:srgbClr val="2DC84D"/>
                </a:solidFill>
              </a:defRPr>
            </a:lvl1pPr>
            <a:lvl2pPr>
              <a:defRPr>
                <a:solidFill>
                  <a:srgbClr val="2DC84D"/>
                </a:solidFill>
              </a:defRPr>
            </a:lvl2pPr>
            <a:lvl3pPr>
              <a:defRPr>
                <a:solidFill>
                  <a:srgbClr val="2DC84D"/>
                </a:solidFill>
              </a:defRPr>
            </a:lvl3pPr>
            <a:lvl4pPr>
              <a:defRPr>
                <a:solidFill>
                  <a:srgbClr val="2DC84D"/>
                </a:solidFill>
              </a:defRPr>
            </a:lvl4pPr>
            <a:lvl5pPr>
              <a:defRPr>
                <a:solidFill>
                  <a:srgbClr val="2DC84D"/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</a:t>
            </a:r>
          </a:p>
        </p:txBody>
      </p:sp>
    </p:spTree>
    <p:extLst>
      <p:ext uri="{BB962C8B-B14F-4D97-AF65-F5344CB8AC3E}">
        <p14:creationId xmlns:p14="http://schemas.microsoft.com/office/powerpoint/2010/main" val="1889913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ection Divider A 章节页">
    <p:bg>
      <p:bgPr>
        <a:solidFill>
          <a:srgbClr val="2DC8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像" descr="图像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595" y="6479657"/>
            <a:ext cx="667005" cy="15875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5" name="标题 2"/>
          <p:cNvSpPr>
            <a:spLocks noGrp="1"/>
          </p:cNvSpPr>
          <p:nvPr>
            <p:ph type="title" hasCustomPrompt="1"/>
          </p:nvPr>
        </p:nvSpPr>
        <p:spPr>
          <a:xfrm>
            <a:off x="366595" y="347629"/>
            <a:ext cx="11420888" cy="536842"/>
          </a:xfrm>
        </p:spPr>
        <p:txBody>
          <a:bodyPr/>
          <a:lstStyle>
            <a:lvl1pPr>
              <a:defRPr>
                <a:solidFill>
                  <a:srgbClr val="046A38"/>
                </a:solidFill>
              </a:defRPr>
            </a:lvl1pPr>
          </a:lstStyle>
          <a:p>
            <a:r>
              <a:rPr kumimoji="1" lang="zh-CN" altLang="en-US" dirty="0"/>
              <a:t>单击此处编辑母版标题样式 章节标题</a:t>
            </a:r>
          </a:p>
        </p:txBody>
      </p:sp>
      <p:sp>
        <p:nvSpPr>
          <p:cNvPr id="6" name="文本占位符 4"/>
          <p:cNvSpPr>
            <a:spLocks noGrp="1"/>
          </p:cNvSpPr>
          <p:nvPr>
            <p:ph type="body" sz="quarter" idx="10" hasCustomPrompt="1"/>
          </p:nvPr>
        </p:nvSpPr>
        <p:spPr>
          <a:xfrm>
            <a:off x="366595" y="1232100"/>
            <a:ext cx="5534358" cy="554171"/>
          </a:xfrm>
          <a:prstGeom prst="rect">
            <a:avLst/>
          </a:prstGeom>
        </p:spPr>
        <p:txBody>
          <a:bodyPr anchor="ctr"/>
          <a:lstStyle>
            <a:lvl1pPr>
              <a:defRPr baseline="0">
                <a:solidFill>
                  <a:srgbClr val="046A38"/>
                </a:solidFill>
                <a:latin typeface="OPPOSans B" charset="-122"/>
                <a:ea typeface="OPPOSans B" charset="-122"/>
                <a:cs typeface="OPPOSans B" charset="-122"/>
              </a:defRPr>
            </a:lvl1pPr>
            <a:lvl2pPr>
              <a:defRPr>
                <a:solidFill>
                  <a:srgbClr val="2DC84D"/>
                </a:solidFill>
              </a:defRPr>
            </a:lvl2pPr>
            <a:lvl3pPr>
              <a:defRPr>
                <a:solidFill>
                  <a:srgbClr val="2DC84D"/>
                </a:solidFill>
              </a:defRPr>
            </a:lvl3pPr>
            <a:lvl4pPr>
              <a:defRPr>
                <a:solidFill>
                  <a:srgbClr val="2DC84D"/>
                </a:solidFill>
              </a:defRPr>
            </a:lvl4pPr>
            <a:lvl5pPr>
              <a:defRPr>
                <a:solidFill>
                  <a:srgbClr val="2DC84D"/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单击此处编辑母版文本样式 二级标题</a:t>
            </a:r>
          </a:p>
        </p:txBody>
      </p:sp>
      <p:graphicFrame>
        <p:nvGraphicFramePr>
          <p:cNvPr id="7" name="表格 6"/>
          <p:cNvGraphicFramePr>
            <a:graphicFrameLocks noGrp="1"/>
          </p:cNvGraphicFramePr>
          <p:nvPr userDrawn="1"/>
        </p:nvGraphicFramePr>
        <p:xfrm>
          <a:off x="12394857" y="0"/>
          <a:ext cx="1549743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4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106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56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Dark</a:t>
                      </a:r>
                      <a:r>
                        <a:rPr lang="zh-CN" altLang="en-US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 </a:t>
                      </a:r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Green</a:t>
                      </a:r>
                      <a:endParaRPr lang="zh-CN" altLang="en-US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46A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45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200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77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Light</a:t>
                      </a:r>
                      <a:r>
                        <a:rPr lang="zh-CN" altLang="en-US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 </a:t>
                      </a:r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Green</a:t>
                      </a:r>
                      <a:endParaRPr lang="zh-CN" altLang="en-US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2DC8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202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202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200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kern="1200" dirty="0">
                          <a:solidFill>
                            <a:schemeClr val="dk1"/>
                          </a:solidFill>
                          <a:effectLst/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Platinum </a:t>
                      </a:r>
                      <a:endParaRPr lang="en-US" altLang="zh-CN" sz="1400" b="0" dirty="0">
                        <a:effectLst/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CA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R 250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G 250</a:t>
                      </a: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B 250</a:t>
                      </a:r>
                    </a:p>
                    <a:p>
                      <a:pPr algn="l"/>
                      <a:endParaRPr lang="en-US" altLang="zh-CN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  <a:p>
                      <a:pPr algn="l"/>
                      <a:r>
                        <a:rPr lang="en-US" altLang="zh-CN" sz="1400" b="0" dirty="0">
                          <a:latin typeface="OPPOSans R" charset="-122"/>
                          <a:ea typeface="OPPOSans R" charset="-122"/>
                          <a:cs typeface="OPPOSans R" charset="-122"/>
                        </a:rPr>
                        <a:t>White</a:t>
                      </a:r>
                      <a:endParaRPr lang="zh-CN" altLang="en-US" sz="1400" b="0" dirty="0">
                        <a:latin typeface="OPPOSans R" charset="-122"/>
                        <a:ea typeface="OPPOSans R" charset="-122"/>
                        <a:cs typeface="OPPOSans R" charset="-122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400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6595" y="6481945"/>
            <a:ext cx="666212" cy="158400"/>
          </a:xfrm>
          <a:prstGeom prst="rect">
            <a:avLst/>
          </a:prstGeom>
        </p:spPr>
      </p:pic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388253" y="313763"/>
            <a:ext cx="11420888" cy="5368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dirty="0"/>
              <a:t>单击此处编辑母版标题样式 </a:t>
            </a:r>
            <a:r>
              <a:rPr kumimoji="1" lang="en-US" altLang="zh-CN" dirty="0"/>
              <a:t>OPPO Sans B 50pt.</a:t>
            </a:r>
            <a:endParaRPr kumimoji="1" lang="zh-CN" altLang="en-US" dirty="0"/>
          </a:p>
        </p:txBody>
      </p:sp>
      <p:sp>
        <p:nvSpPr>
          <p:cNvPr id="11" name="线条"/>
          <p:cNvSpPr/>
          <p:nvPr userDrawn="1"/>
        </p:nvSpPr>
        <p:spPr>
          <a:xfrm>
            <a:off x="382859" y="6403611"/>
            <a:ext cx="11426282" cy="1"/>
          </a:xfrm>
          <a:prstGeom prst="line">
            <a:avLst/>
          </a:prstGeom>
          <a:ln w="25400">
            <a:solidFill>
              <a:srgbClr val="CACAC8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/>
          </a:p>
        </p:txBody>
      </p:sp>
      <p:sp>
        <p:nvSpPr>
          <p:cNvPr id="16" name="pg. xx"/>
          <p:cNvSpPr txBox="1"/>
          <p:nvPr userDrawn="1"/>
        </p:nvSpPr>
        <p:spPr>
          <a:xfrm>
            <a:off x="10442363" y="6437145"/>
            <a:ext cx="1366779" cy="143629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>
            <a:spAutoFit/>
          </a:bodyPr>
          <a:lstStyle>
            <a:lvl1pPr algn="r">
              <a:defRPr sz="2000" b="0">
                <a:solidFill>
                  <a:srgbClr val="929292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00E22F85-807F-CA40-8F16-B425A1EE1DAC}" type="slidenum">
              <a:rPr lang="uk-UA" sz="600" smtClean="0">
                <a:latin typeface="OPPOSans R" charset="-122"/>
                <a:ea typeface="OPPOSans R" charset="-122"/>
                <a:cs typeface="OPPOSans R" charset="-122"/>
              </a:rPr>
              <a:t>‹#›</a:t>
            </a:fld>
            <a:endParaRPr sz="600" dirty="0">
              <a:latin typeface="OPPOSans R" charset="-122"/>
              <a:ea typeface="OPPOSans R" charset="-122"/>
              <a:cs typeface="OPPOSans R" charset="-122"/>
            </a:endParaRPr>
          </a:p>
        </p:txBody>
      </p:sp>
      <p:sp>
        <p:nvSpPr>
          <p:cNvPr id="19" name="文本占位符 18"/>
          <p:cNvSpPr>
            <a:spLocks noGrp="1"/>
          </p:cNvSpPr>
          <p:nvPr>
            <p:ph type="body" idx="1"/>
          </p:nvPr>
        </p:nvSpPr>
        <p:spPr>
          <a:xfrm>
            <a:off x="388252" y="1806575"/>
            <a:ext cx="1142088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420454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1" r:id="rId5"/>
    <p:sldLayoutId id="2147483673" r:id="rId6"/>
    <p:sldLayoutId id="2147483680" r:id="rId7"/>
  </p:sldLayoutIdLst>
  <p:hf sldNum="0" hdr="0" ftr="0"/>
  <p:txStyles>
    <p:titleStyle>
      <a:lvl1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charset="-122"/>
          <a:ea typeface="OPPOSans B" charset="-122"/>
          <a:cs typeface="OPPOSans B" charset="-122"/>
          <a:sym typeface="OPPOSans B"/>
        </a:defRPr>
      </a:lvl1pPr>
      <a:lvl2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2pPr>
      <a:lvl3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3pPr>
      <a:lvl4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4pPr>
      <a:lvl5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5pPr>
      <a:lvl6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6pPr>
      <a:lvl7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7pPr>
      <a:lvl8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8pPr>
      <a:lvl9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9pPr>
    </p:titleStyle>
    <p:bodyStyle>
      <a:lvl1pPr marL="0" marR="0" indent="0" algn="l" defTabSz="412750" latinLnBrk="0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charset="-122"/>
          <a:ea typeface="OPPOSans M" charset="-122"/>
          <a:cs typeface="OPPOSans M" charset="-122"/>
          <a:sym typeface="OPPOSans M"/>
        </a:defRPr>
      </a:lvl1pPr>
      <a:lvl2pPr marL="635000" marR="0" indent="-317500" algn="l" defTabSz="41275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22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charset="-122"/>
          <a:ea typeface="OPPOSans M" charset="-122"/>
          <a:cs typeface="OPPOSans M" charset="-122"/>
          <a:sym typeface="OPPOSans M"/>
        </a:defRPr>
      </a:lvl2pPr>
      <a:lvl3pPr marL="952500" marR="0" indent="-317500" algn="l" defTabSz="41275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20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charset="-122"/>
          <a:ea typeface="OPPOSans M" charset="-122"/>
          <a:cs typeface="OPPOSans M" charset="-122"/>
          <a:sym typeface="OPPOSans M"/>
        </a:defRPr>
      </a:lvl3pPr>
      <a:lvl4pPr marL="1270000" marR="0" indent="-317500" algn="l" defTabSz="41275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18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charset="-122"/>
          <a:ea typeface="OPPOSans M" charset="-122"/>
          <a:cs typeface="OPPOSans M" charset="-122"/>
          <a:sym typeface="OPPOSans M"/>
        </a:defRPr>
      </a:lvl4pPr>
      <a:lvl5pPr marL="1587500" marR="0" indent="-317500" algn="l" defTabSz="41275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18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charset="-122"/>
          <a:ea typeface="OPPOSans M" charset="-122"/>
          <a:cs typeface="OPPOSans M" charset="-122"/>
          <a:sym typeface="OPPOSans M"/>
        </a:defRPr>
      </a:lvl5pPr>
      <a:lvl6pPr marL="1905000" marR="0" indent="-31750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/>
          <a:ea typeface="OPPOSans M"/>
          <a:cs typeface="OPPOSans M"/>
          <a:sym typeface="OPPOSans M"/>
        </a:defRPr>
      </a:lvl6pPr>
      <a:lvl7pPr marL="2222500" marR="0" indent="-31750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/>
          <a:ea typeface="OPPOSans M"/>
          <a:cs typeface="OPPOSans M"/>
          <a:sym typeface="OPPOSans M"/>
        </a:defRPr>
      </a:lvl7pPr>
      <a:lvl8pPr marL="2540000" marR="0" indent="-31750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/>
          <a:ea typeface="OPPOSans M"/>
          <a:cs typeface="OPPOSans M"/>
          <a:sym typeface="OPPOSans M"/>
        </a:defRPr>
      </a:lvl8pPr>
      <a:lvl9pPr marL="2857500" marR="0" indent="-31750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/>
          <a:ea typeface="OPPOSans M"/>
          <a:cs typeface="OPPOSans M"/>
          <a:sym typeface="OPPOSans M"/>
        </a:defRPr>
      </a:lvl9pPr>
    </p:bodyStyle>
    <p:otherStyle>
      <a:lvl1pPr marL="0" marR="0" indent="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143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2286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3429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4572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5715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6858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8001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9144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6595" y="6481945"/>
            <a:ext cx="666212" cy="158400"/>
          </a:xfrm>
          <a:prstGeom prst="rect">
            <a:avLst/>
          </a:prstGeom>
        </p:spPr>
      </p:pic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388253" y="313763"/>
            <a:ext cx="11420888" cy="5368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dirty="0"/>
              <a:t>单击此处编辑母版标题样式 </a:t>
            </a:r>
            <a:r>
              <a:rPr kumimoji="1" lang="en-US" altLang="zh-CN" dirty="0"/>
              <a:t>OPPO Sans B 50pt.</a:t>
            </a:r>
            <a:endParaRPr kumimoji="1" lang="zh-CN" altLang="en-US" dirty="0"/>
          </a:p>
        </p:txBody>
      </p:sp>
      <p:sp>
        <p:nvSpPr>
          <p:cNvPr id="11" name="线条"/>
          <p:cNvSpPr/>
          <p:nvPr userDrawn="1"/>
        </p:nvSpPr>
        <p:spPr>
          <a:xfrm>
            <a:off x="382859" y="6403611"/>
            <a:ext cx="11426282" cy="1"/>
          </a:xfrm>
          <a:prstGeom prst="line">
            <a:avLst/>
          </a:prstGeom>
          <a:ln w="25400">
            <a:solidFill>
              <a:srgbClr val="CACAC8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500"/>
          </a:p>
        </p:txBody>
      </p:sp>
      <p:sp>
        <p:nvSpPr>
          <p:cNvPr id="16" name="pg. xx"/>
          <p:cNvSpPr txBox="1"/>
          <p:nvPr userDrawn="1"/>
        </p:nvSpPr>
        <p:spPr>
          <a:xfrm>
            <a:off x="10442363" y="6437145"/>
            <a:ext cx="1366779" cy="143629"/>
          </a:xfrm>
          <a:prstGeom prst="rect">
            <a:avLst/>
          </a:prstGeom>
          <a:ln w="12700">
            <a:miter lim="400000"/>
          </a:ln>
        </p:spPr>
        <p:txBody>
          <a:bodyPr lIns="25400" tIns="25400" rIns="25400" bIns="25400">
            <a:spAutoFit/>
          </a:bodyPr>
          <a:lstStyle>
            <a:lvl1pPr algn="r">
              <a:defRPr sz="2000" b="0">
                <a:solidFill>
                  <a:srgbClr val="929292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00E22F85-807F-CA40-8F16-B425A1EE1DAC}" type="slidenum">
              <a:rPr lang="uk-UA" sz="600" smtClean="0">
                <a:latin typeface="OPPOSans R" charset="-122"/>
                <a:ea typeface="OPPOSans R" charset="-122"/>
                <a:cs typeface="OPPOSans R" charset="-122"/>
              </a:rPr>
              <a:t>‹#›</a:t>
            </a:fld>
            <a:endParaRPr sz="600" dirty="0">
              <a:latin typeface="OPPOSans R" charset="-122"/>
              <a:ea typeface="OPPOSans R" charset="-122"/>
              <a:cs typeface="OPPOSans R" charset="-122"/>
            </a:endParaRPr>
          </a:p>
        </p:txBody>
      </p:sp>
      <p:sp>
        <p:nvSpPr>
          <p:cNvPr id="19" name="文本占位符 18"/>
          <p:cNvSpPr>
            <a:spLocks noGrp="1"/>
          </p:cNvSpPr>
          <p:nvPr>
            <p:ph type="body" idx="1"/>
          </p:nvPr>
        </p:nvSpPr>
        <p:spPr>
          <a:xfrm>
            <a:off x="388252" y="1806575"/>
            <a:ext cx="1142088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40438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</p:sldLayoutIdLst>
  <p:hf sldNum="0" hdr="0" ftr="0"/>
  <p:txStyles>
    <p:titleStyle>
      <a:lvl1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 charset="-122"/>
          <a:ea typeface="OPPOSans B" charset="-122"/>
          <a:cs typeface="OPPOSans B" charset="-122"/>
          <a:sym typeface="OPPOSans B"/>
        </a:defRPr>
      </a:lvl1pPr>
      <a:lvl2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2pPr>
      <a:lvl3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3pPr>
      <a:lvl4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4pPr>
      <a:lvl5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5pPr>
      <a:lvl6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6pPr>
      <a:lvl7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7pPr>
      <a:lvl8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8pPr>
      <a:lvl9pPr marL="0" marR="0" indent="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4500" b="0" i="0" u="none" strike="noStrike" cap="none" spc="0" baseline="0">
          <a:ln>
            <a:noFill/>
          </a:ln>
          <a:solidFill>
            <a:srgbClr val="046A38"/>
          </a:solidFill>
          <a:uFillTx/>
          <a:latin typeface="OPPOSans B"/>
          <a:ea typeface="OPPOSans B"/>
          <a:cs typeface="OPPOSans B"/>
          <a:sym typeface="OPPOSans B"/>
        </a:defRPr>
      </a:lvl9pPr>
    </p:titleStyle>
    <p:bodyStyle>
      <a:lvl1pPr marL="0" marR="0" indent="0" algn="l" defTabSz="412750" latinLnBrk="0">
        <a:lnSpc>
          <a:spcPct val="15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charset="-122"/>
          <a:ea typeface="OPPOSans M" charset="-122"/>
          <a:cs typeface="OPPOSans M" charset="-122"/>
          <a:sym typeface="OPPOSans M"/>
        </a:defRPr>
      </a:lvl1pPr>
      <a:lvl2pPr marL="635000" marR="0" indent="-317500" algn="l" defTabSz="41275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22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charset="-122"/>
          <a:ea typeface="OPPOSans M" charset="-122"/>
          <a:cs typeface="OPPOSans M" charset="-122"/>
          <a:sym typeface="OPPOSans M"/>
        </a:defRPr>
      </a:lvl2pPr>
      <a:lvl3pPr marL="952500" marR="0" indent="-317500" algn="l" defTabSz="41275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20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charset="-122"/>
          <a:ea typeface="OPPOSans M" charset="-122"/>
          <a:cs typeface="OPPOSans M" charset="-122"/>
          <a:sym typeface="OPPOSans M"/>
        </a:defRPr>
      </a:lvl3pPr>
      <a:lvl4pPr marL="1270000" marR="0" indent="-317500" algn="l" defTabSz="41275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18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charset="-122"/>
          <a:ea typeface="OPPOSans M" charset="-122"/>
          <a:cs typeface="OPPOSans M" charset="-122"/>
          <a:sym typeface="OPPOSans M"/>
        </a:defRPr>
      </a:lvl4pPr>
      <a:lvl5pPr marL="1587500" marR="0" indent="-317500" algn="l" defTabSz="412750" latinLnBrk="0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1800" b="0" i="0" u="none" strike="noStrike" cap="none" spc="0" baseline="0">
          <a:ln>
            <a:noFill/>
          </a:ln>
          <a:solidFill>
            <a:srgbClr val="5E5E5E"/>
          </a:solidFill>
          <a:uFillTx/>
          <a:latin typeface="OPPOSans M" charset="-122"/>
          <a:ea typeface="OPPOSans M" charset="-122"/>
          <a:cs typeface="OPPOSans M" charset="-122"/>
          <a:sym typeface="OPPOSans M"/>
        </a:defRPr>
      </a:lvl5pPr>
      <a:lvl6pPr marL="1905000" marR="0" indent="-31750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/>
          <a:ea typeface="OPPOSans M"/>
          <a:cs typeface="OPPOSans M"/>
          <a:sym typeface="OPPOSans M"/>
        </a:defRPr>
      </a:lvl6pPr>
      <a:lvl7pPr marL="2222500" marR="0" indent="-31750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/>
          <a:ea typeface="OPPOSans M"/>
          <a:cs typeface="OPPOSans M"/>
          <a:sym typeface="OPPOSans M"/>
        </a:defRPr>
      </a:lvl7pPr>
      <a:lvl8pPr marL="2540000" marR="0" indent="-31750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/>
          <a:ea typeface="OPPOSans M"/>
          <a:cs typeface="OPPOSans M"/>
          <a:sym typeface="OPPOSans M"/>
        </a:defRPr>
      </a:lvl8pPr>
      <a:lvl9pPr marL="2857500" marR="0" indent="-317500" algn="l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defRPr sz="2400" b="0" i="0" u="none" strike="noStrike" cap="none" spc="0" baseline="0">
          <a:ln>
            <a:noFill/>
          </a:ln>
          <a:solidFill>
            <a:srgbClr val="000000"/>
          </a:solidFill>
          <a:uFillTx/>
          <a:latin typeface="OPPOSans M"/>
          <a:ea typeface="OPPOSans M"/>
          <a:cs typeface="OPPOSans M"/>
          <a:sym typeface="OPPOSans M"/>
        </a:defRPr>
      </a:lvl9pPr>
    </p:bodyStyle>
    <p:otherStyle>
      <a:lvl1pPr marL="0" marR="0" indent="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143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2286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3429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4572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5715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6858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8001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914400" algn="ctr" defTabSz="41275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939DDE7-DA8D-4748-BC4B-483B1D37123B}"/>
              </a:ext>
            </a:extLst>
          </p:cNvPr>
          <p:cNvSpPr/>
          <p:nvPr/>
        </p:nvSpPr>
        <p:spPr>
          <a:xfrm>
            <a:off x="3589020" y="2884170"/>
            <a:ext cx="5013960" cy="1089660"/>
          </a:xfrm>
          <a:prstGeom prst="roundRect">
            <a:avLst/>
          </a:prstGeom>
          <a:solidFill>
            <a:schemeClr val="accent1"/>
          </a:solidFill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ID" sz="3200" b="1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OPPO Sans" pitchFamily="50" charset="0"/>
                <a:ea typeface="OPPO Sans" pitchFamily="50" charset="0"/>
                <a:cs typeface="Arial" panose="020B0604020202020204" pitchFamily="34" charset="0"/>
                <a:sym typeface="Helvetica Neue Medium"/>
              </a:rPr>
              <a:t>OPERATOR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ID" sz="3200" b="1" dirty="0">
                <a:solidFill>
                  <a:srgbClr val="FFFFFF"/>
                </a:solidFill>
                <a:latin typeface="Bahnschrift SemiBold" panose="020B0502040204020203" pitchFamily="34" charset="0"/>
                <a:cs typeface="Arial" panose="020B0604020202020204" pitchFamily="34" charset="0"/>
                <a:sym typeface="Helvetica Neue Medium"/>
              </a:rPr>
              <a:t>OPPO RENO5 | 5G</a:t>
            </a:r>
            <a:endParaRPr kumimoji="0" lang="en-ID" sz="32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OPPO Sans" pitchFamily="50" charset="0"/>
              <a:ea typeface="OPPO Sans" pitchFamily="50" charset="0"/>
              <a:cs typeface="Arial" panose="020B0604020202020204" pitchFamily="34" charset="0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608223963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Financing Program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1B426-C5B1-494A-949A-93B794CCABF1}"/>
              </a:ext>
            </a:extLst>
          </p:cNvPr>
          <p:cNvSpPr/>
          <p:nvPr/>
        </p:nvSpPr>
        <p:spPr>
          <a:xfrm>
            <a:off x="623392" y="980728"/>
            <a:ext cx="107291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Program : Discount Down Payment up to 150k</a:t>
            </a:r>
            <a:br>
              <a:rPr lang="en-US" dirty="0"/>
            </a:br>
            <a:endParaRPr lang="en-US" dirty="0"/>
          </a:p>
          <a:p>
            <a:r>
              <a:rPr lang="en-US" dirty="0"/>
              <a:t>Period	: 5 – 28 February</a:t>
            </a:r>
          </a:p>
          <a:p>
            <a:br>
              <a:rPr lang="en-US" dirty="0"/>
            </a:br>
            <a:r>
              <a:rPr lang="en-US" dirty="0"/>
              <a:t>Region	: </a:t>
            </a:r>
            <a:r>
              <a:rPr lang="en-US" dirty="0" err="1"/>
              <a:t>Jabodetabek</a:t>
            </a:r>
            <a:endParaRPr lang="en-US" dirty="0"/>
          </a:p>
          <a:p>
            <a:endParaRPr lang="en-US" dirty="0"/>
          </a:p>
          <a:p>
            <a:r>
              <a:rPr lang="en-US" dirty="0"/>
              <a:t>Type	: OPPO Reno5 5G </a:t>
            </a:r>
          </a:p>
          <a:p>
            <a:endParaRPr lang="en-US" dirty="0"/>
          </a:p>
          <a:p>
            <a:r>
              <a:rPr lang="en-US" dirty="0" err="1"/>
              <a:t>Rincian</a:t>
            </a:r>
            <a:r>
              <a:rPr lang="en-US" dirty="0"/>
              <a:t>	: </a:t>
            </a:r>
          </a:p>
          <a:p>
            <a:endParaRPr lang="en-US" dirty="0"/>
          </a:p>
          <a:p>
            <a:r>
              <a:rPr lang="en-US" dirty="0"/>
              <a:t>•	</a:t>
            </a:r>
            <a:r>
              <a:rPr lang="en-US" dirty="0" err="1"/>
              <a:t>Semua</a:t>
            </a:r>
            <a:r>
              <a:rPr lang="en-US" dirty="0"/>
              <a:t> user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OPPO Reno5 5G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	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Finmas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         </a:t>
            </a:r>
            <a:r>
              <a:rPr lang="en-US" dirty="0" err="1"/>
              <a:t>Semua</a:t>
            </a:r>
            <a:r>
              <a:rPr lang="en-US" dirty="0"/>
              <a:t> user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benefit discount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. 150.000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         </a:t>
            </a:r>
            <a:r>
              <a:rPr lang="en-US" dirty="0" err="1"/>
              <a:t>Kredit</a:t>
            </a:r>
            <a:r>
              <a:rPr lang="en-US" dirty="0"/>
              <a:t> Limit </a:t>
            </a:r>
            <a:r>
              <a:rPr lang="en-US" dirty="0" err="1"/>
              <a:t>maksimal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. 4.000.000 </a:t>
            </a:r>
          </a:p>
          <a:p>
            <a:r>
              <a:rPr lang="en-US" dirty="0"/>
              <a:t>•	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Admin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user</a:t>
            </a:r>
          </a:p>
          <a:p>
            <a:r>
              <a:rPr lang="en-US" dirty="0"/>
              <a:t>•	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10%</a:t>
            </a:r>
          </a:p>
          <a:p>
            <a:r>
              <a:rPr lang="en-US" dirty="0"/>
              <a:t>•	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3 &amp; 6 </a:t>
            </a:r>
            <a:r>
              <a:rPr lang="en-US" dirty="0" err="1"/>
              <a:t>bulan</a:t>
            </a:r>
            <a:r>
              <a:rPr lang="en-US" dirty="0"/>
              <a:t>  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C2DCD1-2F37-8E4D-BF68-233A86C714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6400" y="5896618"/>
            <a:ext cx="2304256" cy="6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8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939DDE7-DA8D-4748-BC4B-483B1D37123B}"/>
              </a:ext>
            </a:extLst>
          </p:cNvPr>
          <p:cNvSpPr/>
          <p:nvPr/>
        </p:nvSpPr>
        <p:spPr>
          <a:xfrm>
            <a:off x="3589020" y="2884170"/>
            <a:ext cx="5013960" cy="1089660"/>
          </a:xfrm>
          <a:prstGeom prst="roundRect">
            <a:avLst/>
          </a:prstGeom>
          <a:solidFill>
            <a:schemeClr val="accent1"/>
          </a:solidFill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ID" sz="3200" b="1" dirty="0">
                <a:solidFill>
                  <a:srgbClr val="FFFFFF"/>
                </a:solidFill>
                <a:latin typeface="Bahnschrift SemiBold" panose="020B0502040204020203" pitchFamily="34" charset="0"/>
                <a:cs typeface="Arial" panose="020B0604020202020204" pitchFamily="34" charset="0"/>
                <a:sym typeface="Helvetica Neue Medium"/>
              </a:rPr>
              <a:t>TRADE-IN</a:t>
            </a:r>
            <a:endParaRPr kumimoji="0" lang="en-ID" sz="32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Bahnschrift SemiBold" panose="020B0502040204020203" pitchFamily="34" charset="0"/>
              <a:cs typeface="Arial" panose="020B0604020202020204" pitchFamily="34" charset="0"/>
              <a:sym typeface="Helvetica Neue Medium"/>
            </a:endParaRP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ID" sz="3200" b="1" dirty="0">
                <a:solidFill>
                  <a:srgbClr val="FFFFFF"/>
                </a:solidFill>
                <a:latin typeface="Bahnschrift SemiBold" panose="020B0502040204020203" pitchFamily="34" charset="0"/>
                <a:cs typeface="Arial" panose="020B0604020202020204" pitchFamily="34" charset="0"/>
                <a:sym typeface="Helvetica Neue Medium"/>
              </a:rPr>
              <a:t>OPPO RENO5 | 5G</a:t>
            </a:r>
            <a:endParaRPr kumimoji="0" lang="en-ID" sz="32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Bahnschrift SemiBold" panose="020B0502040204020203" pitchFamily="34" charset="0"/>
              <a:cs typeface="Arial" panose="020B0604020202020204" pitchFamily="34" charset="0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37334659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TRADE-IN PROGRAM BY LAKU6.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1B426-C5B1-494A-949A-93B794CCABF1}"/>
              </a:ext>
            </a:extLst>
          </p:cNvPr>
          <p:cNvSpPr/>
          <p:nvPr/>
        </p:nvSpPr>
        <p:spPr>
          <a:xfrm>
            <a:off x="563500" y="914488"/>
            <a:ext cx="10729192" cy="465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Trade-in Reno5 5G by Laku6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77732F-BCFF-4C20-9DFB-211FFBDF94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00" y="1626552"/>
            <a:ext cx="10848975" cy="21621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CE30551-2805-4418-B69B-51D94908543E}"/>
              </a:ext>
            </a:extLst>
          </p:cNvPr>
          <p:cNvSpPr/>
          <p:nvPr/>
        </p:nvSpPr>
        <p:spPr>
          <a:xfrm>
            <a:off x="563500" y="4282728"/>
            <a:ext cx="10729192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dirty="0"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Promotion program:</a:t>
            </a:r>
            <a:br>
              <a:rPr lang="en-US" dirty="0"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b="1" u="sng" dirty="0"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Trade-in to Reno5 5G, Cashback up to Rp 1.300.000</a:t>
            </a:r>
            <a:br>
              <a:rPr lang="en-US" b="1" u="sng" dirty="0"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br>
              <a:rPr lang="en-US" dirty="0"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dirty="0"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*T&amp;C Apply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51CBB8-A545-4F2F-8284-96B8536C6053}"/>
              </a:ext>
            </a:extLst>
          </p:cNvPr>
          <p:cNvSpPr/>
          <p:nvPr/>
        </p:nvSpPr>
        <p:spPr>
          <a:xfrm>
            <a:off x="3413760" y="2153920"/>
            <a:ext cx="7988555" cy="314960"/>
          </a:xfrm>
          <a:prstGeom prst="rect">
            <a:avLst/>
          </a:prstGeom>
          <a:noFill/>
          <a:ln w="38100" cap="flat">
            <a:solidFill>
              <a:schemeClr val="accent3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ID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672966-2F18-4373-8DD2-87E2DF17ED60}"/>
              </a:ext>
            </a:extLst>
          </p:cNvPr>
          <p:cNvSpPr/>
          <p:nvPr/>
        </p:nvSpPr>
        <p:spPr>
          <a:xfrm>
            <a:off x="3413759" y="3473767"/>
            <a:ext cx="7988555" cy="314960"/>
          </a:xfrm>
          <a:prstGeom prst="rect">
            <a:avLst/>
          </a:prstGeom>
          <a:noFill/>
          <a:ln w="38100" cap="flat">
            <a:solidFill>
              <a:schemeClr val="accent3"/>
            </a:soli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ID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174675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TRADE-IN PROGRAM BY LAKU6.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1B426-C5B1-494A-949A-93B794CCABF1}"/>
              </a:ext>
            </a:extLst>
          </p:cNvPr>
          <p:cNvSpPr/>
          <p:nvPr/>
        </p:nvSpPr>
        <p:spPr>
          <a:xfrm>
            <a:off x="623392" y="980728"/>
            <a:ext cx="10729192" cy="5240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Trade-in Reno5 5G by Laku6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Terms &amp; Condition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Program Trade In/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Tukar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Tambah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merupakan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program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dimana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User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membeli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OPPO Smartphone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baru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menukarkan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smartphone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milik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User dan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membayar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selisih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OPPO Smartphone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baru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smartphone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milik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User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syarat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ketentuan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sebagaimana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diatur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Terms &amp; Condition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Tambahan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value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smartphone lama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hanya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berlaku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Smartphone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masih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keadaan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nyala dan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khusus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pembelian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OPPO Reno5-4G.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Promo Trade-In/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Tukar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Tambah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harus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melalui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applikasi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“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OTradeIn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”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bisa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diunduh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di Play Store/App Store.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User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telah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memastikan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bahwa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semua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ada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di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Smartphone lama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nya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sudah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dihapus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sebelum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diserahkan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ke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pihak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toko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lakukan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factory reset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bila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perlu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85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TRADE-IN PROGRAM BY LAKU6.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1B426-C5B1-494A-949A-93B794CCABF1}"/>
              </a:ext>
            </a:extLst>
          </p:cNvPr>
          <p:cNvSpPr/>
          <p:nvPr/>
        </p:nvSpPr>
        <p:spPr>
          <a:xfrm>
            <a:off x="623392" y="980728"/>
            <a:ext cx="10729192" cy="5138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 </a:t>
            </a:r>
            <a:r>
              <a:rPr lang="en-ID" dirty="0"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5.  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User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pembatalan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atas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transaksi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Trade In/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Tukar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Tambah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</a:p>
          <a:p>
            <a:pPr lvl="0">
              <a:lnSpc>
                <a:spcPct val="150000"/>
              </a:lnSpc>
            </a:pPr>
            <a:r>
              <a:rPr lang="en-US" dirty="0"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alasan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apapun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OPPO Sans" pitchFamily="50" charset="0"/>
              <a:ea typeface="OPPO Sans" pitchFamily="50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6.  User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telah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menyetujui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menerima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seluruh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syarat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ketentuan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dan </a:t>
            </a:r>
          </a:p>
          <a:p>
            <a:pPr lvl="0">
              <a:lnSpc>
                <a:spcPct val="150000"/>
              </a:lnSpc>
            </a:pPr>
            <a:r>
              <a:rPr lang="en-US" dirty="0"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perubahannya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apabila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ada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).</a:t>
            </a:r>
            <a:endParaRPr lang="en-ID" dirty="0">
              <a:latin typeface="OPPO Sans" pitchFamily="50" charset="0"/>
              <a:ea typeface="OPPO Sans" pitchFamily="50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ID" sz="1800" i="1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7.  </a:t>
            </a:r>
            <a:r>
              <a:rPr lang="en-US" sz="1800" i="1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Terms &amp; Condition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bisa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berubah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tanpa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pemberitahuan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terlebih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dahulu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OPPO Sans" pitchFamily="50" charset="0"/>
              <a:ea typeface="OPPO Sans" pitchFamily="50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AutoNum type="arabicPeriod" startAt="8"/>
            </a:pP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Penyelenggara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berhak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pembatalan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atas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transaksi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terindikasi</a:t>
            </a:r>
            <a:r>
              <a:rPr lang="en-US" dirty="0"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 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melanggar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syarat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ketentuan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Promo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Tx/>
              <a:buAutoNum type="arabicPeriod" startAt="8"/>
            </a:pP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OPPO Indonesia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bekerja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sama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PT Laku6 Online Indonesia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melakukan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program Trade In/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Tukar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Tambah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. Laku6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bertanggung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jawab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atas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kehilangan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terjadi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setelah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proses </a:t>
            </a:r>
            <a:r>
              <a:rPr lang="en-US" sz="1800" i="1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factory reset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, SIM Card, dan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segala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klaim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berhubungan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data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tersimpan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di Smartphone lama User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seperti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data personal, SMS,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foto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lagu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, video, dan data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lainnya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OPPO Sans" pitchFamily="50" charset="0"/>
              <a:ea typeface="OPPO Sans" pitchFamily="50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635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TRADE-IN PROGRAM BY LAKU6.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1B426-C5B1-494A-949A-93B794CCABF1}"/>
              </a:ext>
            </a:extLst>
          </p:cNvPr>
          <p:cNvSpPr/>
          <p:nvPr/>
        </p:nvSpPr>
        <p:spPr>
          <a:xfrm>
            <a:off x="623392" y="980728"/>
            <a:ext cx="10729192" cy="3578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800"/>
              </a:spcAft>
              <a:buAutoNum type="arabicPeriod" startAt="10"/>
            </a:pP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User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telah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memberikan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persetujuan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kewenangan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kepada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Laku6,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afiliasinya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, dan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pihak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ketiga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ditunjuk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oleh Laku6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mengumpulkan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mengolah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, dan/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mengungkapkan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konsumen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disampaikan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 program </a:t>
            </a:r>
            <a:r>
              <a:rPr lang="en-US" sz="1800" dirty="0" err="1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OPPO Sans" pitchFamily="50" charset="0"/>
                <a:ea typeface="OPPO Sans" pitchFamily="50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Tx/>
              <a:buAutoNum type="arabicPeriod" startAt="10"/>
            </a:pP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Tambahan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value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smartphone lama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berubah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sewaktu-waktu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tanpa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pemberitahuan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sebelumnya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. Harga final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didapat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oleh user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sesuai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tercantum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aplikasi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“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OTradeIn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”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setelah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menyelesaikan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semua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pengecekan</a:t>
            </a:r>
            <a:r>
              <a:rPr lang="en-US" sz="1800" dirty="0">
                <a:effectLst/>
                <a:latin typeface="OPPO Sans" pitchFamily="50" charset="0"/>
                <a:ea typeface="DengXian" panose="02010600030101010101" pitchFamily="2" charset="-122"/>
                <a:cs typeface="Times New Roman" panose="02020603050405020304" pitchFamily="18" charset="0"/>
              </a:rPr>
              <a:t>.</a:t>
            </a:r>
            <a:endParaRPr lang="en-ID" dirty="0">
              <a:latin typeface="OPPO Sans" pitchFamily="50" charset="0"/>
              <a:ea typeface="OPPO Sans" pitchFamily="50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endParaRPr lang="en-ID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193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4" name="矩形 5"/>
          <p:cNvGrpSpPr/>
          <p:nvPr/>
        </p:nvGrpSpPr>
        <p:grpSpPr>
          <a:xfrm>
            <a:off x="0" y="3068961"/>
            <a:ext cx="12192000" cy="830801"/>
            <a:chOff x="0" y="1378802"/>
            <a:chExt cx="12192000" cy="830800"/>
          </a:xfrm>
        </p:grpSpPr>
        <p:sp>
          <p:nvSpPr>
            <p:cNvPr id="572" name="矩形"/>
            <p:cNvSpPr/>
            <p:nvPr/>
          </p:nvSpPr>
          <p:spPr>
            <a:xfrm>
              <a:off x="0" y="1378802"/>
              <a:ext cx="12192000" cy="830800"/>
            </a:xfrm>
            <a:prstGeom prst="rect">
              <a:avLst/>
            </a:prstGeom>
            <a:solidFill>
              <a:srgbClr val="00925F"/>
            </a:solidFill>
            <a:ln w="12700" cap="flat">
              <a:solidFill>
                <a:srgbClr val="00925F"/>
              </a:solidFill>
              <a:prstDash val="solid"/>
              <a:round/>
            </a:ln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284">
                <a:defRPr sz="4000" b="1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73" name="泰国营销项目全生命周期管理概览"/>
            <p:cNvSpPr txBox="1"/>
            <p:nvPr/>
          </p:nvSpPr>
          <p:spPr>
            <a:xfrm>
              <a:off x="0" y="1437909"/>
              <a:ext cx="12192000" cy="7078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 defTabSz="914284">
                <a:defRPr sz="4000" b="1">
                  <a:solidFill>
                    <a:srgbClr val="FFFFFF"/>
                  </a:solidFill>
                </a:defRPr>
              </a:lvl1pPr>
            </a:lstStyle>
            <a:p>
              <a:r>
                <a:rPr lang="id-ID" altLang="zh-CN" dirty="0"/>
                <a:t>Thank You</a:t>
              </a:r>
              <a:endParaRPr lang="en-US" altLang="zh-CN" dirty="0"/>
            </a:p>
          </p:txBody>
        </p:sp>
      </p:grpSp>
    </p:spTree>
    <p:extLst>
      <p:ext uri="{BB962C8B-B14F-4D97-AF65-F5344CB8AC3E}">
        <p14:creationId xmlns:p14="http://schemas.microsoft.com/office/powerpoint/2010/main" val="201130324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AB75A-FFDD-4072-9A80-CFD688925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334" y="182880"/>
            <a:ext cx="11420888" cy="536842"/>
          </a:xfrm>
        </p:spPr>
        <p:txBody>
          <a:bodyPr>
            <a:normAutofit/>
          </a:bodyPr>
          <a:lstStyle/>
          <a:p>
            <a:r>
              <a:rPr lang="en-ID" sz="2800" b="1" dirty="0">
                <a:latin typeface="Bahnschrift SemiBold" panose="020B0502040204020203" pitchFamily="34" charset="0"/>
                <a:cs typeface="Arial" panose="020B0604020202020204" pitchFamily="34" charset="0"/>
              </a:rPr>
              <a:t>Reno</a:t>
            </a:r>
            <a:r>
              <a:rPr lang="en-US" altLang="zh-CN" sz="2800" b="1" dirty="0">
                <a:latin typeface="Bahnschrift SemiBold" panose="020B0502040204020203" pitchFamily="34" charset="0"/>
                <a:cs typeface="Arial" panose="020B0604020202020204" pitchFamily="34" charset="0"/>
              </a:rPr>
              <a:t>5 Series</a:t>
            </a:r>
            <a:r>
              <a:rPr lang="en-ID" sz="2800" b="1" dirty="0">
                <a:latin typeface="Bahnschrift SemiBold" panose="020B0502040204020203" pitchFamily="34" charset="0"/>
                <a:cs typeface="Arial" panose="020B0604020202020204" pitchFamily="34" charset="0"/>
              </a:rPr>
              <a:t> – </a:t>
            </a:r>
            <a:r>
              <a:rPr lang="en-ID" sz="2800" b="1" dirty="0" err="1">
                <a:latin typeface="Bahnschrift SemiBold" panose="020B0502040204020203" pitchFamily="34" charset="0"/>
                <a:cs typeface="Arial" panose="020B0604020202020204" pitchFamily="34" charset="0"/>
              </a:rPr>
              <a:t>Telkomsel</a:t>
            </a:r>
            <a:endParaRPr lang="en-ID" sz="2800" b="1" dirty="0">
              <a:latin typeface="Bahnschrift SemiBol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376A15-E832-4538-94F9-DC3020EEF625}"/>
              </a:ext>
            </a:extLst>
          </p:cNvPr>
          <p:cNvSpPr/>
          <p:nvPr/>
        </p:nvSpPr>
        <p:spPr>
          <a:xfrm>
            <a:off x="324334" y="1203276"/>
            <a:ext cx="11298444" cy="3293209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Special Program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Telkomsel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:</a:t>
            </a:r>
          </a:p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sz="1400" dirty="0">
              <a:latin typeface="OPPO Sans" pitchFamily="50" charset="0"/>
              <a:ea typeface="OPPO Sans" pitchFamily="50" charset="0"/>
              <a:sym typeface="Helvetica Neue Medium"/>
            </a:endParaRPr>
          </a:p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1. 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Dapatkan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Gratis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Kuota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KartuHalo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23 GB/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bulan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selama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6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bulan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,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dengan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ketentuan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paket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:</a:t>
            </a:r>
          </a:p>
          <a:p>
            <a:pPr marL="285750" marR="0" indent="-28575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18 GB All net</a:t>
            </a:r>
          </a:p>
          <a:p>
            <a:pPr marL="285750" marR="0" indent="-28575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5 GB Entertainment</a:t>
            </a:r>
          </a:p>
          <a:p>
            <a:pPr marL="285750" marR="0" indent="-28575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150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Menit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telepon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ke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sesama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Tsel</a:t>
            </a:r>
            <a:endParaRPr lang="en-US" sz="1400" dirty="0">
              <a:latin typeface="OPPO Sans" pitchFamily="50" charset="0"/>
              <a:ea typeface="OPPO Sans" pitchFamily="50" charset="0"/>
              <a:sym typeface="Helvetica Neue Medium"/>
            </a:endParaRPr>
          </a:p>
          <a:p>
            <a:pPr marL="285750" marR="0" indent="-28575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20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Menit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ke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Operator lain</a:t>
            </a:r>
          </a:p>
          <a:p>
            <a:pPr marL="285750" marR="0" indent="-28575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100 SMS</a:t>
            </a:r>
          </a:p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sz="1400" dirty="0">
              <a:latin typeface="OPPO Sans" pitchFamily="50" charset="0"/>
              <a:ea typeface="OPPO Sans" pitchFamily="50" charset="0"/>
              <a:sym typeface="Helvetica Neue Medium"/>
            </a:endParaRPr>
          </a:p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sz="1400" dirty="0">
              <a:latin typeface="OPPO Sans" pitchFamily="50" charset="0"/>
              <a:ea typeface="OPPO Sans" pitchFamily="50" charset="0"/>
              <a:sym typeface="Helvetica Neue Medium"/>
            </a:endParaRPr>
          </a:p>
          <a:p>
            <a:pPr defTabSz="825500" hangingPunct="0"/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Promo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hanya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berlaku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pada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setiap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pembelian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OPPO Reno5 Series di OPPO Store,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Erafone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dan Retail Partner OPPO yang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bekerja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sama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dengan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Telkomsel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, program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berlangsung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pada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periode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tanggal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1 – 28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Februari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2021.</a:t>
            </a:r>
          </a:p>
          <a:p>
            <a:pPr defTabSz="825500" hangingPunct="0"/>
            <a:endParaRPr lang="en-US" sz="1400" dirty="0">
              <a:latin typeface="OPPO Sans" pitchFamily="50" charset="0"/>
              <a:ea typeface="OPPO Sans" pitchFamily="50" charset="0"/>
              <a:sym typeface="Helvetica Neue Medium"/>
            </a:endParaRPr>
          </a:p>
          <a:p>
            <a:pPr defTabSz="825500" hangingPunct="0"/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*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Syarat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&amp;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ketentuan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berlaku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.</a:t>
            </a:r>
          </a:p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dirty="0">
              <a:latin typeface="OPPO Sans" pitchFamily="50" charset="0"/>
              <a:ea typeface="OPPO Sans" pitchFamily="50" charset="0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41405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AB75A-FFDD-4072-9A80-CFD688925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334" y="182880"/>
            <a:ext cx="11420888" cy="536842"/>
          </a:xfrm>
        </p:spPr>
        <p:txBody>
          <a:bodyPr>
            <a:normAutofit/>
          </a:bodyPr>
          <a:lstStyle/>
          <a:p>
            <a:r>
              <a:rPr lang="en-ID" sz="2800" b="1" dirty="0">
                <a:latin typeface="Bahnschrift SemiBold" panose="020B0502040204020203" pitchFamily="34" charset="0"/>
                <a:cs typeface="Arial" panose="020B0604020202020204" pitchFamily="34" charset="0"/>
              </a:rPr>
              <a:t>Reno</a:t>
            </a:r>
            <a:r>
              <a:rPr lang="en-US" altLang="zh-CN" sz="2800" b="1" dirty="0">
                <a:latin typeface="Bahnschrift SemiBold" panose="020B0502040204020203" pitchFamily="34" charset="0"/>
                <a:cs typeface="Arial" panose="020B0604020202020204" pitchFamily="34" charset="0"/>
              </a:rPr>
              <a:t>5</a:t>
            </a:r>
            <a:r>
              <a:rPr lang="en-ID" sz="2800" b="1" dirty="0">
                <a:latin typeface="Bahnschrift SemiBold" panose="020B0502040204020203" pitchFamily="34" charset="0"/>
                <a:cs typeface="Arial" panose="020B0604020202020204" pitchFamily="34" charset="0"/>
              </a:rPr>
              <a:t> Series – XL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376A15-E832-4538-94F9-DC3020EEF625}"/>
              </a:ext>
            </a:extLst>
          </p:cNvPr>
          <p:cNvSpPr/>
          <p:nvPr/>
        </p:nvSpPr>
        <p:spPr>
          <a:xfrm>
            <a:off x="385556" y="826122"/>
            <a:ext cx="11298444" cy="646331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Special Program XL :</a:t>
            </a: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en-US" sz="1400" dirty="0">
              <a:latin typeface="OPPO Sans" pitchFamily="50" charset="0"/>
              <a:ea typeface="OPPO Sans" pitchFamily="50" charset="0"/>
              <a:sym typeface="Helvetica Neue Medium"/>
            </a:endParaRP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Beli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paket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Prioritas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XL dan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dapatkan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Cashback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untuk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pembelian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OPPO Reno5 Series.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8774257-49B1-40DF-A618-18FF9C664A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574259"/>
              </p:ext>
            </p:extLst>
          </p:nvPr>
        </p:nvGraphicFramePr>
        <p:xfrm>
          <a:off x="385555" y="1822157"/>
          <a:ext cx="11133187" cy="2495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2356">
                  <a:extLst>
                    <a:ext uri="{9D8B030D-6E8A-4147-A177-3AD203B41FA5}">
                      <a16:colId xmlns:a16="http://schemas.microsoft.com/office/drawing/2014/main" val="633901644"/>
                    </a:ext>
                  </a:extLst>
                </a:gridCol>
                <a:gridCol w="1616374">
                  <a:extLst>
                    <a:ext uri="{9D8B030D-6E8A-4147-A177-3AD203B41FA5}">
                      <a16:colId xmlns:a16="http://schemas.microsoft.com/office/drawing/2014/main" val="145569848"/>
                    </a:ext>
                  </a:extLst>
                </a:gridCol>
                <a:gridCol w="1616374">
                  <a:extLst>
                    <a:ext uri="{9D8B030D-6E8A-4147-A177-3AD203B41FA5}">
                      <a16:colId xmlns:a16="http://schemas.microsoft.com/office/drawing/2014/main" val="3901990750"/>
                    </a:ext>
                  </a:extLst>
                </a:gridCol>
                <a:gridCol w="1649361">
                  <a:extLst>
                    <a:ext uri="{9D8B030D-6E8A-4147-A177-3AD203B41FA5}">
                      <a16:colId xmlns:a16="http://schemas.microsoft.com/office/drawing/2014/main" val="1680243449"/>
                    </a:ext>
                  </a:extLst>
                </a:gridCol>
                <a:gridCol w="1649361">
                  <a:extLst>
                    <a:ext uri="{9D8B030D-6E8A-4147-A177-3AD203B41FA5}">
                      <a16:colId xmlns:a16="http://schemas.microsoft.com/office/drawing/2014/main" val="3886185096"/>
                    </a:ext>
                  </a:extLst>
                </a:gridCol>
                <a:gridCol w="1649361">
                  <a:extLst>
                    <a:ext uri="{9D8B030D-6E8A-4147-A177-3AD203B41FA5}">
                      <a16:colId xmlns:a16="http://schemas.microsoft.com/office/drawing/2014/main" val="360860161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b="1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Paket</a:t>
                      </a:r>
                      <a:endParaRPr lang="en-ID" sz="1300" b="1" i="0" u="none" strike="noStrike" dirty="0">
                        <a:solidFill>
                          <a:srgbClr val="FFFFFF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b="1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Gold</a:t>
                      </a:r>
                      <a:endParaRPr lang="en-ID" sz="1300" b="1" i="0" u="none" strike="noStrike">
                        <a:solidFill>
                          <a:srgbClr val="FFFFFF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b="1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Platinum</a:t>
                      </a:r>
                      <a:endParaRPr lang="en-ID" sz="1300" b="1" i="0" u="none" strike="noStrike" dirty="0">
                        <a:solidFill>
                          <a:srgbClr val="FFFFFF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b="1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Diamond</a:t>
                      </a:r>
                      <a:endParaRPr lang="en-ID" sz="1300" b="1" i="0" u="none" strike="noStrike" dirty="0">
                        <a:solidFill>
                          <a:srgbClr val="FFFFFF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b="1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Diamond Plus</a:t>
                      </a:r>
                      <a:endParaRPr lang="en-ID" sz="1300" b="1" i="0" u="none" strike="noStrike" dirty="0">
                        <a:solidFill>
                          <a:srgbClr val="FFFFFF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b="1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Ultima</a:t>
                      </a:r>
                      <a:endParaRPr lang="en-ID" sz="1300" b="1" i="0" u="none" strike="noStrike" dirty="0">
                        <a:solidFill>
                          <a:srgbClr val="FFFFFF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52047459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Cashback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 Rp    1.300.000 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 Rp    2.050.000 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 Rp    3.650.000 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 Rp    5.600.000 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 Rp  7.900.000 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0875480"/>
                  </a:ext>
                </a:extLst>
              </a:tr>
              <a:tr h="20955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ID" sz="1300" b="1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Detail </a:t>
                      </a:r>
                      <a:r>
                        <a:rPr lang="en-ID" sz="1300" b="1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Paket</a:t>
                      </a:r>
                      <a:r>
                        <a:rPr lang="en-ID" sz="1300" b="1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 </a:t>
                      </a:r>
                      <a:r>
                        <a:rPr lang="en-ID" sz="1300" b="1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dengan</a:t>
                      </a:r>
                      <a:r>
                        <a:rPr lang="en-ID" sz="1300" b="1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 </a:t>
                      </a:r>
                      <a:r>
                        <a:rPr lang="en-ID" sz="1300" b="1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periode</a:t>
                      </a:r>
                      <a:r>
                        <a:rPr lang="en-ID" sz="1300" b="1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 </a:t>
                      </a:r>
                      <a:r>
                        <a:rPr lang="en-ID" sz="1300" b="1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selama</a:t>
                      </a:r>
                      <a:r>
                        <a:rPr lang="en-ID" sz="1300" b="1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 12 </a:t>
                      </a:r>
                      <a:r>
                        <a:rPr lang="en-ID" sz="1300" b="1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Bulan</a:t>
                      </a:r>
                      <a:endParaRPr lang="en-ID" sz="1300" b="1" i="0" u="none" strike="noStrike" dirty="0">
                        <a:solidFill>
                          <a:srgbClr val="FFFFFF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74639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Data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10 GB/</a:t>
                      </a:r>
                      <a:r>
                        <a:rPr lang="en-ID" sz="1300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Bulan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20 GB/</a:t>
                      </a:r>
                      <a:r>
                        <a:rPr lang="en-ID" sz="1300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Bulan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35 GB/</a:t>
                      </a:r>
                      <a:r>
                        <a:rPr lang="en-ID" sz="1300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Bulan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50 GB/</a:t>
                      </a:r>
                      <a:r>
                        <a:rPr lang="en-ID" sz="1300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Bulan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Unlimited 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035183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CC Stimulation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4 GB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8 GB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12 GB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20 GB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Unlimited 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039064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SMS dan </a:t>
                      </a:r>
                      <a:r>
                        <a:rPr lang="en-ID" sz="1300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Telfon</a:t>
                      </a:r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 </a:t>
                      </a:r>
                      <a:r>
                        <a:rPr lang="en-ID" sz="1300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Sesama</a:t>
                      </a:r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 Operator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Unlimited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Unlimited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Unlimited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Unlimited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Unlimited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668787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OPPO Sans" pitchFamily="50" charset="0"/>
                          <a:ea typeface="OPPO Sans" pitchFamily="50" charset="0"/>
                        </a:rPr>
                        <a:t>T</a:t>
                      </a:r>
                      <a:r>
                        <a:rPr lang="en-ID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OPPO Sans" pitchFamily="50" charset="0"/>
                          <a:ea typeface="OPPO Sans" pitchFamily="50" charset="0"/>
                        </a:rPr>
                        <a:t>elfon</a:t>
                      </a: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OPPO Sans" pitchFamily="50" charset="0"/>
                          <a:ea typeface="OPPO Sans" pitchFamily="50" charset="0"/>
                        </a:rPr>
                        <a:t> </a:t>
                      </a:r>
                      <a:r>
                        <a:rPr lang="en-ID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OPPO Sans" pitchFamily="50" charset="0"/>
                          <a:ea typeface="OPPO Sans" pitchFamily="50" charset="0"/>
                        </a:rPr>
                        <a:t>ke</a:t>
                      </a: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OPPO Sans" pitchFamily="50" charset="0"/>
                          <a:ea typeface="OPPO Sans" pitchFamily="50" charset="0"/>
                        </a:rPr>
                        <a:t> Operator Lain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50 min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100 min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200 min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400 min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500 min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134782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OPPO Sans" pitchFamily="50" charset="0"/>
                          <a:ea typeface="OPPO Sans" pitchFamily="50" charset="0"/>
                        </a:rPr>
                        <a:t>S</a:t>
                      </a: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OPPO Sans" pitchFamily="50" charset="0"/>
                          <a:ea typeface="OPPO Sans" pitchFamily="50" charset="0"/>
                        </a:rPr>
                        <a:t>MS </a:t>
                      </a:r>
                      <a:r>
                        <a:rPr lang="en-ID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OPPO Sans" pitchFamily="50" charset="0"/>
                          <a:ea typeface="OPPO Sans" pitchFamily="50" charset="0"/>
                        </a:rPr>
                        <a:t>ke</a:t>
                      </a:r>
                      <a:r>
                        <a:rPr lang="en-ID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OPPO Sans" pitchFamily="50" charset="0"/>
                          <a:ea typeface="OPPO Sans" pitchFamily="50" charset="0"/>
                        </a:rPr>
                        <a:t> Operator Lain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50 sms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100 sms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200 sms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400 </a:t>
                      </a:r>
                      <a:r>
                        <a:rPr lang="en-ID" sz="1300" u="none" strike="noStrike" dirty="0" err="1">
                          <a:effectLst/>
                          <a:latin typeface="OPPO Sans" pitchFamily="50" charset="0"/>
                          <a:ea typeface="OPPO Sans" pitchFamily="50" charset="0"/>
                        </a:rPr>
                        <a:t>sms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500 sms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626304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Chat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Unlimited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Unlimited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Unlimited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>
                          <a:effectLst/>
                          <a:latin typeface="OPPO Sans" pitchFamily="50" charset="0"/>
                          <a:ea typeface="OPPO Sans" pitchFamily="50" charset="0"/>
                        </a:rPr>
                        <a:t>Unlimited</a:t>
                      </a:r>
                      <a:endParaRPr lang="en-ID" sz="1300" b="0" i="0" u="none" strike="noStrike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300" u="none" strike="noStrike" dirty="0">
                          <a:effectLst/>
                          <a:latin typeface="OPPO Sans" pitchFamily="50" charset="0"/>
                          <a:ea typeface="OPPO Sans" pitchFamily="50" charset="0"/>
                        </a:rPr>
                        <a:t>Unlimited</a:t>
                      </a:r>
                      <a:endParaRPr lang="en-ID" sz="1300" b="0" i="0" u="none" strike="noStrike" dirty="0">
                        <a:solidFill>
                          <a:srgbClr val="000000"/>
                        </a:solidFill>
                        <a:effectLst/>
                        <a:latin typeface="OPPO Sans" pitchFamily="50" charset="0"/>
                        <a:ea typeface="OPPO Sans" pitchFamily="50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45447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2B213EF3-FC54-4E11-9971-B0BEFDC195E8}"/>
              </a:ext>
            </a:extLst>
          </p:cNvPr>
          <p:cNvSpPr/>
          <p:nvPr/>
        </p:nvSpPr>
        <p:spPr>
          <a:xfrm>
            <a:off x="385556" y="4667411"/>
            <a:ext cx="11298444" cy="107721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825500" hangingPunct="0"/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Promo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hanya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berlaku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pada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setiap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pembelian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OPPO Reno5 Series di OPPO Store,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Erafone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dan Retail Partner OPPO yang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bekerja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sama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dengan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XL, program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berlangsung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pada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periode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tanggal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1 – 28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Februari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2021.</a:t>
            </a:r>
          </a:p>
          <a:p>
            <a:pPr defTabSz="825500" hangingPunct="0"/>
            <a:endParaRPr lang="en-US" sz="1400" dirty="0">
              <a:latin typeface="OPPO Sans" pitchFamily="50" charset="0"/>
              <a:ea typeface="OPPO Sans" pitchFamily="50" charset="0"/>
              <a:sym typeface="Helvetica Neue Medium"/>
            </a:endParaRPr>
          </a:p>
          <a:p>
            <a:pPr defTabSz="825500" hangingPunct="0"/>
            <a:endParaRPr lang="en-US" sz="1400" dirty="0">
              <a:latin typeface="OPPO Sans" pitchFamily="50" charset="0"/>
              <a:ea typeface="OPPO Sans" pitchFamily="50" charset="0"/>
              <a:sym typeface="Helvetica Neue Medium"/>
            </a:endParaRPr>
          </a:p>
          <a:p>
            <a:pPr defTabSz="825500" hangingPunct="0"/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*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Syarat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&amp;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ketentuan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berlaku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6233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AB75A-FFDD-4072-9A80-CFD688925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334" y="182880"/>
            <a:ext cx="11420888" cy="536842"/>
          </a:xfrm>
        </p:spPr>
        <p:txBody>
          <a:bodyPr>
            <a:normAutofit/>
          </a:bodyPr>
          <a:lstStyle/>
          <a:p>
            <a:r>
              <a:rPr lang="en-ID" sz="2800" b="1" dirty="0">
                <a:latin typeface="Bahnschrift SemiBold" panose="020B0502040204020203" pitchFamily="34" charset="0"/>
                <a:cs typeface="Arial" panose="020B0604020202020204" pitchFamily="34" charset="0"/>
              </a:rPr>
              <a:t>Reno</a:t>
            </a:r>
            <a:r>
              <a:rPr lang="en-US" altLang="zh-CN" sz="2800" b="1" dirty="0">
                <a:latin typeface="Bahnschrift SemiBold" panose="020B0502040204020203" pitchFamily="34" charset="0"/>
                <a:cs typeface="Arial" panose="020B0604020202020204" pitchFamily="34" charset="0"/>
              </a:rPr>
              <a:t>5</a:t>
            </a:r>
            <a:r>
              <a:rPr lang="en-ID" sz="2800" b="1" dirty="0">
                <a:latin typeface="Bahnschrift SemiBold" panose="020B0502040204020203" pitchFamily="34" charset="0"/>
                <a:cs typeface="Arial" panose="020B0604020202020204" pitchFamily="34" charset="0"/>
              </a:rPr>
              <a:t> Series – </a:t>
            </a:r>
            <a:r>
              <a:rPr lang="en-ID" sz="2800" b="1" dirty="0" err="1">
                <a:latin typeface="Bahnschrift SemiBold" panose="020B0502040204020203" pitchFamily="34" charset="0"/>
                <a:cs typeface="Arial" panose="020B0604020202020204" pitchFamily="34" charset="0"/>
              </a:rPr>
              <a:t>Indosat</a:t>
            </a:r>
            <a:endParaRPr lang="en-ID" sz="2800" b="1" dirty="0">
              <a:latin typeface="Bahnschrift SemiBol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376A15-E832-4538-94F9-DC3020EEF625}"/>
              </a:ext>
            </a:extLst>
          </p:cNvPr>
          <p:cNvSpPr/>
          <p:nvPr/>
        </p:nvSpPr>
        <p:spPr>
          <a:xfrm>
            <a:off x="446778" y="1521041"/>
            <a:ext cx="11359666" cy="861774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Special Program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Indosat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:</a:t>
            </a: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en-US" sz="1400" dirty="0">
              <a:latin typeface="OPPO Sans" pitchFamily="50" charset="0"/>
              <a:ea typeface="OPPO Sans" pitchFamily="50" charset="0"/>
              <a:sym typeface="Helvetica Neue Medium"/>
            </a:endParaRPr>
          </a:p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Beli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paket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SUPER PLAN 150 dan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dapatkan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Cashback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hingga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Rp 1.400.000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untuk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setiap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pembelian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OPPO Reno5 Series,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dengan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periode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12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Bulan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dan 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pulsa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 Rp 150.000/</a:t>
            </a:r>
            <a:r>
              <a:rPr lang="en-US" sz="1400" b="1" dirty="0" err="1">
                <a:latin typeface="OPPO Sans" pitchFamily="50" charset="0"/>
                <a:ea typeface="OPPO Sans" pitchFamily="50" charset="0"/>
                <a:sym typeface="Helvetica Neue Medium"/>
              </a:rPr>
              <a:t>bulan</a:t>
            </a:r>
            <a:r>
              <a:rPr lang="en-US" sz="1400" b="1" dirty="0">
                <a:latin typeface="OPPO Sans" pitchFamily="50" charset="0"/>
                <a:ea typeface="OPPO Sans" pitchFamily="50" charset="0"/>
                <a:sym typeface="Helvetica Neue Medium"/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213EF3-FC54-4E11-9971-B0BEFDC195E8}"/>
              </a:ext>
            </a:extLst>
          </p:cNvPr>
          <p:cNvSpPr/>
          <p:nvPr/>
        </p:nvSpPr>
        <p:spPr>
          <a:xfrm>
            <a:off x="446778" y="3356771"/>
            <a:ext cx="11298444" cy="107721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825500" hangingPunct="0"/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Promo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hanya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berlaku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pada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setiap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pembelian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OPPO Reno5 Series di OPPO Store,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Erafone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dan Retail Partner OPPO yang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bekerja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sama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dengan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Indosat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, program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berlangsung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pada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periode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tanggal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1 – 28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Februari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2021.</a:t>
            </a:r>
          </a:p>
          <a:p>
            <a:pPr defTabSz="825500" hangingPunct="0"/>
            <a:endParaRPr lang="en-US" sz="1400" dirty="0">
              <a:latin typeface="OPPO Sans" pitchFamily="50" charset="0"/>
              <a:ea typeface="OPPO Sans" pitchFamily="50" charset="0"/>
              <a:sym typeface="Helvetica Neue Medium"/>
            </a:endParaRPr>
          </a:p>
          <a:p>
            <a:pPr defTabSz="825500" hangingPunct="0"/>
            <a:endParaRPr lang="en-US" sz="1400" dirty="0">
              <a:latin typeface="OPPO Sans" pitchFamily="50" charset="0"/>
              <a:ea typeface="OPPO Sans" pitchFamily="50" charset="0"/>
              <a:sym typeface="Helvetica Neue Medium"/>
            </a:endParaRPr>
          </a:p>
          <a:p>
            <a:pPr defTabSz="825500" hangingPunct="0"/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*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Syarat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&amp;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ketentuan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 </a:t>
            </a:r>
            <a:r>
              <a:rPr lang="en-US" sz="1400" dirty="0" err="1">
                <a:latin typeface="OPPO Sans" pitchFamily="50" charset="0"/>
                <a:ea typeface="OPPO Sans" pitchFamily="50" charset="0"/>
                <a:sym typeface="Helvetica Neue Medium"/>
              </a:rPr>
              <a:t>berlaku</a:t>
            </a:r>
            <a:r>
              <a:rPr lang="en-US" sz="1400" dirty="0">
                <a:latin typeface="OPPO Sans" pitchFamily="50" charset="0"/>
                <a:ea typeface="OPPO Sans" pitchFamily="50" charset="0"/>
                <a:sym typeface="Helvetica Neue Medium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887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939DDE7-DA8D-4748-BC4B-483B1D37123B}"/>
              </a:ext>
            </a:extLst>
          </p:cNvPr>
          <p:cNvSpPr/>
          <p:nvPr/>
        </p:nvSpPr>
        <p:spPr>
          <a:xfrm>
            <a:off x="3589020" y="2884170"/>
            <a:ext cx="5013960" cy="1089660"/>
          </a:xfrm>
          <a:prstGeom prst="roundRect">
            <a:avLst/>
          </a:prstGeom>
          <a:solidFill>
            <a:schemeClr val="accent1"/>
          </a:solidFill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ID" sz="3200" b="1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Bahnschrift SemiBold" panose="020B0502040204020203" pitchFamily="34" charset="0"/>
                <a:cs typeface="Arial" panose="020B0604020202020204" pitchFamily="34" charset="0"/>
                <a:sym typeface="Helvetica Neue Medium"/>
              </a:rPr>
              <a:t>FINANCING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ID" sz="3200" b="1" dirty="0">
                <a:solidFill>
                  <a:srgbClr val="FFFFFF"/>
                </a:solidFill>
                <a:latin typeface="Bahnschrift SemiBold" panose="020B0502040204020203" pitchFamily="34" charset="0"/>
                <a:cs typeface="Arial" panose="020B0604020202020204" pitchFamily="34" charset="0"/>
                <a:sym typeface="Helvetica Neue Medium"/>
              </a:rPr>
              <a:t>OPPO RENO5 | 5G</a:t>
            </a:r>
            <a:endParaRPr kumimoji="0" lang="en-ID" sz="32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Bahnschrift SemiBold" panose="020B0502040204020203" pitchFamily="34" charset="0"/>
              <a:cs typeface="Arial" panose="020B0604020202020204" pitchFamily="34" charset="0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1068989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Financing Program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0496" y="5589240"/>
            <a:ext cx="1472327" cy="109669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F8773B5-23B6-0D44-A4C9-FC56DCC771B0}"/>
              </a:ext>
            </a:extLst>
          </p:cNvPr>
          <p:cNvSpPr/>
          <p:nvPr/>
        </p:nvSpPr>
        <p:spPr>
          <a:xfrm>
            <a:off x="839416" y="769693"/>
            <a:ext cx="90730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Program	: Bunga 0% Conditional</a:t>
            </a:r>
          </a:p>
          <a:p>
            <a:endParaRPr lang="en-US" dirty="0"/>
          </a:p>
          <a:p>
            <a:r>
              <a:rPr lang="en-US" dirty="0"/>
              <a:t>Period	: 5 – 28 February</a:t>
            </a:r>
          </a:p>
          <a:p>
            <a:endParaRPr lang="en-US" dirty="0"/>
          </a:p>
          <a:p>
            <a:r>
              <a:rPr lang="en-US" dirty="0"/>
              <a:t>Region	: Nasional (</a:t>
            </a:r>
            <a:r>
              <a:rPr lang="en-US" dirty="0" err="1"/>
              <a:t>Sesuai</a:t>
            </a:r>
            <a:r>
              <a:rPr lang="en-US" dirty="0"/>
              <a:t> coverage HCI)</a:t>
            </a:r>
          </a:p>
          <a:p>
            <a:endParaRPr lang="en-US" dirty="0"/>
          </a:p>
          <a:p>
            <a:r>
              <a:rPr lang="en-US" dirty="0"/>
              <a:t>Type	: OPPO Reno5 5G </a:t>
            </a:r>
          </a:p>
          <a:p>
            <a:endParaRPr lang="en-US" dirty="0"/>
          </a:p>
          <a:p>
            <a:r>
              <a:rPr lang="en-US" dirty="0" err="1"/>
              <a:t>Rincian</a:t>
            </a:r>
            <a:r>
              <a:rPr lang="en-US" dirty="0"/>
              <a:t>	: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Semua</a:t>
            </a:r>
            <a:r>
              <a:rPr lang="en-US" dirty="0"/>
              <a:t> user yang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OPPO Reno5 5G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Home Credit,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promo Bunga 0% Conditional </a:t>
            </a:r>
            <a:r>
              <a:rPr lang="en-US" dirty="0" err="1"/>
              <a:t>selama</a:t>
            </a:r>
            <a:r>
              <a:rPr lang="en-US" dirty="0"/>
              <a:t> 7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(user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gratis 1 kali </a:t>
            </a:r>
            <a:r>
              <a:rPr lang="en-US" dirty="0" err="1"/>
              <a:t>cicilan</a:t>
            </a:r>
            <a:r>
              <a:rPr lang="en-US" dirty="0"/>
              <a:t> di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Free Admin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member (Repeat Order)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0% (Based on customer profiling)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Biaya</a:t>
            </a:r>
            <a:r>
              <a:rPr lang="en-US" dirty="0"/>
              <a:t> Admin </a:t>
            </a:r>
            <a:r>
              <a:rPr lang="en-US" dirty="0" err="1"/>
              <a:t>Rp</a:t>
            </a:r>
            <a:r>
              <a:rPr lang="en-US" dirty="0"/>
              <a:t>. 199.000 </a:t>
            </a:r>
            <a:r>
              <a:rPr lang="en-US" dirty="0" err="1"/>
              <a:t>untuk</a:t>
            </a:r>
            <a:r>
              <a:rPr lang="en-US" dirty="0"/>
              <a:t> Non Member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303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Financing Program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0604" y="5877272"/>
            <a:ext cx="2156332" cy="75544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B139D0F-1FEA-7F44-A349-C09D7DE36FE0}"/>
              </a:ext>
            </a:extLst>
          </p:cNvPr>
          <p:cNvSpPr/>
          <p:nvPr/>
        </p:nvSpPr>
        <p:spPr>
          <a:xfrm>
            <a:off x="695400" y="836712"/>
            <a:ext cx="859261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Program	: Bunga 0% Conditional &amp; 0% Down Payment (</a:t>
            </a:r>
            <a:r>
              <a:rPr lang="en-US" dirty="0" err="1"/>
              <a:t>Khusus</a:t>
            </a:r>
            <a:r>
              <a:rPr lang="en-US" dirty="0"/>
              <a:t> Member) </a:t>
            </a:r>
          </a:p>
          <a:p>
            <a:endParaRPr lang="en-US" dirty="0"/>
          </a:p>
          <a:p>
            <a:r>
              <a:rPr lang="en-US" dirty="0"/>
              <a:t>Period	: 5 – 28 February</a:t>
            </a:r>
          </a:p>
          <a:p>
            <a:endParaRPr lang="en-US" dirty="0"/>
          </a:p>
          <a:p>
            <a:r>
              <a:rPr lang="en-US" dirty="0"/>
              <a:t>Region	: Nasional (</a:t>
            </a:r>
            <a:r>
              <a:rPr lang="en-US" dirty="0" err="1"/>
              <a:t>Sesuai</a:t>
            </a:r>
            <a:r>
              <a:rPr lang="en-US" dirty="0"/>
              <a:t> coverage </a:t>
            </a:r>
            <a:r>
              <a:rPr lang="en-US" dirty="0" err="1"/>
              <a:t>Kredit</a:t>
            </a:r>
            <a:r>
              <a:rPr lang="en-US" dirty="0"/>
              <a:t> Plus)</a:t>
            </a:r>
          </a:p>
          <a:p>
            <a:endParaRPr lang="en-US" dirty="0"/>
          </a:p>
          <a:p>
            <a:r>
              <a:rPr lang="en-US" dirty="0"/>
              <a:t>Type	: OPPO Reno5 5G </a:t>
            </a:r>
          </a:p>
          <a:p>
            <a:endParaRPr lang="en-US" dirty="0"/>
          </a:p>
          <a:p>
            <a:r>
              <a:rPr lang="en-US" dirty="0" err="1"/>
              <a:t>Rincian</a:t>
            </a:r>
            <a:r>
              <a:rPr lang="en-US" dirty="0"/>
              <a:t>	: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Semua</a:t>
            </a:r>
            <a:r>
              <a:rPr lang="en-US" dirty="0"/>
              <a:t> user yang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OPPO Reno5 5G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Plus,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promo Bunga 0% Conditional </a:t>
            </a:r>
            <a:r>
              <a:rPr lang="en-US" dirty="0" err="1"/>
              <a:t>selama</a:t>
            </a:r>
            <a:r>
              <a:rPr lang="en-US" dirty="0"/>
              <a:t> 7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(user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gratis 1 kali </a:t>
            </a:r>
            <a:r>
              <a:rPr lang="en-US" dirty="0" err="1"/>
              <a:t>cicilan</a:t>
            </a:r>
            <a:r>
              <a:rPr lang="en-US" dirty="0"/>
              <a:t> di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0%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Member </a:t>
            </a:r>
            <a:r>
              <a:rPr lang="en-US" dirty="0" err="1"/>
              <a:t>Kredit</a:t>
            </a:r>
            <a:r>
              <a:rPr lang="en-US" dirty="0"/>
              <a:t> Plus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10%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Non Member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Biaya</a:t>
            </a:r>
            <a:r>
              <a:rPr lang="en-US" dirty="0"/>
              <a:t> Admin </a:t>
            </a:r>
            <a:r>
              <a:rPr lang="en-US" dirty="0" err="1"/>
              <a:t>Rp</a:t>
            </a:r>
            <a:r>
              <a:rPr lang="en-US" dirty="0"/>
              <a:t>. 199.000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46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Financing Program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5518" y="5589240"/>
            <a:ext cx="1574817" cy="110379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A40B373-5DCB-6941-8169-38DBA34A5037}"/>
              </a:ext>
            </a:extLst>
          </p:cNvPr>
          <p:cNvSpPr/>
          <p:nvPr/>
        </p:nvSpPr>
        <p:spPr>
          <a:xfrm>
            <a:off x="695400" y="908720"/>
            <a:ext cx="99371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Program : Free Admin</a:t>
            </a:r>
          </a:p>
          <a:p>
            <a:endParaRPr lang="en-US" dirty="0"/>
          </a:p>
          <a:p>
            <a:r>
              <a:rPr lang="en-US" dirty="0"/>
              <a:t>Period	: 5 – 28 February</a:t>
            </a:r>
          </a:p>
          <a:p>
            <a:endParaRPr lang="en-US" dirty="0"/>
          </a:p>
          <a:p>
            <a:r>
              <a:rPr lang="en-US" dirty="0"/>
              <a:t>Region	: Nasional (</a:t>
            </a:r>
            <a:r>
              <a:rPr lang="en-US" dirty="0" err="1"/>
              <a:t>Sesuai</a:t>
            </a:r>
            <a:r>
              <a:rPr lang="en-US" dirty="0"/>
              <a:t> coverage </a:t>
            </a:r>
            <a:r>
              <a:rPr lang="en-US" dirty="0" err="1"/>
              <a:t>Spektra</a:t>
            </a:r>
            <a:r>
              <a:rPr lang="en-US" dirty="0"/>
              <a:t> &amp; FIF Group)</a:t>
            </a:r>
          </a:p>
          <a:p>
            <a:endParaRPr lang="en-US" dirty="0"/>
          </a:p>
          <a:p>
            <a:r>
              <a:rPr lang="en-US" dirty="0"/>
              <a:t>Type	: OPPO Reno5 5G </a:t>
            </a:r>
          </a:p>
          <a:p>
            <a:endParaRPr lang="en-US" dirty="0"/>
          </a:p>
          <a:p>
            <a:r>
              <a:rPr lang="en-US" dirty="0" err="1"/>
              <a:t>Rincian</a:t>
            </a:r>
            <a:r>
              <a:rPr lang="en-US" dirty="0"/>
              <a:t>	: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Semua</a:t>
            </a:r>
            <a:r>
              <a:rPr lang="en-US" dirty="0"/>
              <a:t> user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OPPO Reno5 5G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Spektra</a:t>
            </a:r>
            <a:r>
              <a:rPr lang="en-US" dirty="0"/>
              <a:t> &amp; FIF Group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Admin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user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20%</a:t>
            </a:r>
            <a:r>
              <a:rPr lang="en-US" dirty="0">
                <a:sym typeface="Wingdings" pitchFamily="2" charset="2"/>
              </a:rPr>
              <a:t> 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3, 6, 9 &amp; 12 </a:t>
            </a:r>
            <a:r>
              <a:rPr lang="en-US" dirty="0" err="1"/>
              <a:t>bulan</a:t>
            </a:r>
            <a:r>
              <a:rPr lang="en-US" dirty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763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31">
            <a:extLst>
              <a:ext uri="{FF2B5EF4-FFF2-40B4-BE49-F238E27FC236}">
                <a16:creationId xmlns:a16="http://schemas.microsoft.com/office/drawing/2014/main" id="{7F8386F5-BA6C-474B-9F3C-D3F4B04A141D}"/>
              </a:ext>
            </a:extLst>
          </p:cNvPr>
          <p:cNvSpPr/>
          <p:nvPr/>
        </p:nvSpPr>
        <p:spPr>
          <a:xfrm>
            <a:off x="7769" y="127488"/>
            <a:ext cx="372745" cy="548640"/>
          </a:xfrm>
          <a:prstGeom prst="rect">
            <a:avLst/>
          </a:prstGeom>
          <a:solidFill>
            <a:srgbClr val="198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cs typeface="+mn-ea"/>
              <a:sym typeface="+mn-lt"/>
            </a:endParaRPr>
          </a:p>
        </p:txBody>
      </p:sp>
      <p:sp>
        <p:nvSpPr>
          <p:cNvPr id="20" name="文本框 5">
            <a:extLst>
              <a:ext uri="{FF2B5EF4-FFF2-40B4-BE49-F238E27FC236}">
                <a16:creationId xmlns:a16="http://schemas.microsoft.com/office/drawing/2014/main" id="{002E777F-40CB-A14C-B020-C512482B97C9}"/>
              </a:ext>
            </a:extLst>
          </p:cNvPr>
          <p:cNvSpPr txBox="1"/>
          <p:nvPr/>
        </p:nvSpPr>
        <p:spPr>
          <a:xfrm>
            <a:off x="455249" y="127488"/>
            <a:ext cx="11451687" cy="46166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2800">
                <a:latin typeface="Microsoft JhengHei UI" panose="020B0604030504040204" charset="-120"/>
                <a:ea typeface="Microsoft JhengHei UI" panose="020B0604030504040204" charset="-120"/>
                <a:cs typeface="Microsoft JhengHei UI" panose="020B0604030504040204" charset="-120"/>
                <a:sym typeface="Microsoft JhengHei UI" panose="020B0604030504040204" charset="-120"/>
              </a:defRPr>
            </a:lvl1pPr>
          </a:lstStyle>
          <a:p>
            <a:r>
              <a:rPr lang="en-US" altLang="zh-CN" sz="2400" b="1" dirty="0">
                <a:latin typeface="+mn-lt"/>
                <a:ea typeface="Microsoft YaHei" charset="-122"/>
                <a:cs typeface="Microsoft YaHei" charset="-122"/>
              </a:rPr>
              <a:t>Financing Program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8488" y="5661248"/>
            <a:ext cx="1535771" cy="106056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1B426-C5B1-494A-949A-93B794CCABF1}"/>
              </a:ext>
            </a:extLst>
          </p:cNvPr>
          <p:cNvSpPr/>
          <p:nvPr/>
        </p:nvSpPr>
        <p:spPr>
          <a:xfrm>
            <a:off x="623392" y="980728"/>
            <a:ext cx="107291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Program : Free Admin</a:t>
            </a:r>
            <a:br>
              <a:rPr lang="en-US" dirty="0"/>
            </a:br>
            <a:endParaRPr lang="en-US" dirty="0"/>
          </a:p>
          <a:p>
            <a:r>
              <a:rPr lang="en-US" dirty="0"/>
              <a:t>Period	: 5 – 28 February</a:t>
            </a:r>
          </a:p>
          <a:p>
            <a:br>
              <a:rPr lang="en-US" dirty="0"/>
            </a:br>
            <a:r>
              <a:rPr lang="en-US" dirty="0"/>
              <a:t>Region	: Banten, Bekasi, </a:t>
            </a:r>
            <a:r>
              <a:rPr lang="en-US" dirty="0" err="1"/>
              <a:t>Cikarang</a:t>
            </a:r>
            <a:r>
              <a:rPr lang="en-US" dirty="0"/>
              <a:t>, Bogor, JSD, Jakarta Barat, Jakarta Utara, Jakarta </a:t>
            </a:r>
            <a:r>
              <a:rPr lang="en-US" dirty="0" err="1"/>
              <a:t>Timur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                </a:t>
            </a:r>
            <a:r>
              <a:rPr lang="en-US" dirty="0" err="1"/>
              <a:t>Karawang</a:t>
            </a:r>
            <a:r>
              <a:rPr lang="en-US" dirty="0"/>
              <a:t>, Bandung, Semarang &amp; Surabaya City</a:t>
            </a:r>
          </a:p>
          <a:p>
            <a:endParaRPr lang="en-US" dirty="0"/>
          </a:p>
          <a:p>
            <a:r>
              <a:rPr lang="en-US" dirty="0"/>
              <a:t>Type	: OPPO Reno5 5G </a:t>
            </a:r>
          </a:p>
          <a:p>
            <a:endParaRPr lang="en-US" dirty="0"/>
          </a:p>
          <a:p>
            <a:r>
              <a:rPr lang="en-US" dirty="0" err="1"/>
              <a:t>Rincian</a:t>
            </a:r>
            <a:r>
              <a:rPr lang="en-US" dirty="0"/>
              <a:t>	: </a:t>
            </a:r>
          </a:p>
          <a:p>
            <a:endParaRPr lang="en-US" dirty="0"/>
          </a:p>
          <a:p>
            <a:r>
              <a:rPr lang="en-US" dirty="0"/>
              <a:t>•	</a:t>
            </a:r>
            <a:r>
              <a:rPr lang="en-US" dirty="0" err="1"/>
              <a:t>Semua</a:t>
            </a:r>
            <a:r>
              <a:rPr lang="en-US" dirty="0"/>
              <a:t> user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OPPO Reno5 5G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         	</a:t>
            </a:r>
            <a:r>
              <a:rPr lang="en-US" dirty="0" err="1"/>
              <a:t>melalui</a:t>
            </a:r>
            <a:r>
              <a:rPr lang="en-US" dirty="0"/>
              <a:t> AEON Fast </a:t>
            </a:r>
          </a:p>
          <a:p>
            <a:r>
              <a:rPr lang="en-US" dirty="0"/>
              <a:t>•	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Admin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user</a:t>
            </a:r>
          </a:p>
          <a:p>
            <a:r>
              <a:rPr lang="en-US" dirty="0"/>
              <a:t>•	0% 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Member AEON Fast</a:t>
            </a:r>
          </a:p>
          <a:p>
            <a:r>
              <a:rPr lang="en-US" dirty="0"/>
              <a:t>•	</a:t>
            </a:r>
            <a:r>
              <a:rPr lang="en-US" dirty="0" err="1"/>
              <a:t>Uang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10% </a:t>
            </a:r>
            <a:r>
              <a:rPr lang="en-US" dirty="0" err="1"/>
              <a:t>untuk</a:t>
            </a:r>
            <a:r>
              <a:rPr lang="en-US" dirty="0"/>
              <a:t> Non Member</a:t>
            </a:r>
          </a:p>
          <a:p>
            <a:r>
              <a:rPr lang="en-US" dirty="0"/>
              <a:t>•	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cicilan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12, 18 &amp; 24 </a:t>
            </a:r>
            <a:r>
              <a:rPr lang="en-US" dirty="0" err="1"/>
              <a:t>bulan</a:t>
            </a:r>
            <a:r>
              <a:rPr lang="en-US" dirty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043939"/>
      </p:ext>
    </p:extLst>
  </p:cSld>
  <p:clrMapOvr>
    <a:masterClrMapping/>
  </p:clrMapOvr>
</p:sld>
</file>

<file path=ppt/theme/theme1.xml><?xml version="1.0" encoding="utf-8"?>
<a:theme xmlns:a="http://schemas.openxmlformats.org/drawingml/2006/main" name="White 白底">
  <a:themeElements>
    <a:clrScheme name="OPPO色彩系统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46937"/>
      </a:accent1>
      <a:accent2>
        <a:srgbClr val="C9C9C8"/>
      </a:accent2>
      <a:accent3>
        <a:srgbClr val="2DC84D"/>
      </a:accent3>
      <a:accent4>
        <a:srgbClr val="FAFAFA"/>
      </a:accent4>
      <a:accent5>
        <a:srgbClr val="046937"/>
      </a:accent5>
      <a:accent6>
        <a:srgbClr val="C9C9C8"/>
      </a:accent6>
      <a:hlink>
        <a:srgbClr val="2DC84D"/>
      </a:hlink>
      <a:folHlink>
        <a:srgbClr val="2DC84D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 panose="02000503000000020004"/>
            <a:ea typeface="Helvetica Neue" panose="02000503000000020004"/>
            <a:cs typeface="Helvetica Neue" panose="02000503000000020004"/>
            <a:sym typeface="Helvetica Neue" panose="020005030000000200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0_White 白底">
  <a:themeElements>
    <a:clrScheme name="OPPO色彩系统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46937"/>
      </a:accent1>
      <a:accent2>
        <a:srgbClr val="C9C9C8"/>
      </a:accent2>
      <a:accent3>
        <a:srgbClr val="2DC84D"/>
      </a:accent3>
      <a:accent4>
        <a:srgbClr val="FAFAFA"/>
      </a:accent4>
      <a:accent5>
        <a:srgbClr val="046937"/>
      </a:accent5>
      <a:accent6>
        <a:srgbClr val="C9C9C8"/>
      </a:accent6>
      <a:hlink>
        <a:srgbClr val="2DC84D"/>
      </a:hlink>
      <a:folHlink>
        <a:srgbClr val="2DC84D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 panose="02000503000000020004"/>
            <a:ea typeface="Helvetica Neue" panose="02000503000000020004"/>
            <a:cs typeface="Helvetica Neue" panose="02000503000000020004"/>
            <a:sym typeface="Helvetica Neue" panose="020005030000000200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1235</Words>
  <Application>Microsoft Office PowerPoint</Application>
  <PresentationFormat>Widescreen</PresentationFormat>
  <Paragraphs>186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等线</vt:lpstr>
      <vt:lpstr>Arial</vt:lpstr>
      <vt:lpstr>Bahnschrift SemiBold</vt:lpstr>
      <vt:lpstr>Calibri</vt:lpstr>
      <vt:lpstr>Helvetica Neue Medium</vt:lpstr>
      <vt:lpstr>OPPO Sans</vt:lpstr>
      <vt:lpstr>OPPOSans B</vt:lpstr>
      <vt:lpstr>OPPOSans M</vt:lpstr>
      <vt:lpstr>OPPOSans R</vt:lpstr>
      <vt:lpstr>Wingdings</vt:lpstr>
      <vt:lpstr>White 白底</vt:lpstr>
      <vt:lpstr>10_White 白底</vt:lpstr>
      <vt:lpstr>PowerPoint Presentation</vt:lpstr>
      <vt:lpstr>Reno5 Series – Telkomsel</vt:lpstr>
      <vt:lpstr>Reno5 Series – XL</vt:lpstr>
      <vt:lpstr>Reno5 Series – Indosat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Indosat Plan</dc:title>
  <dc:creator>Calvina OPPO</dc:creator>
  <cp:lastModifiedBy>Melisa Faratika</cp:lastModifiedBy>
  <cp:revision>98</cp:revision>
  <dcterms:created xsi:type="dcterms:W3CDTF">2020-07-14T15:10:50Z</dcterms:created>
  <dcterms:modified xsi:type="dcterms:W3CDTF">2021-02-01T04:02:40Z</dcterms:modified>
</cp:coreProperties>
</file>