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6"/>
  </p:notesMasterIdLst>
  <p:sldIdLst>
    <p:sldId id="4696" r:id="rId3"/>
    <p:sldId id="4700" r:id="rId4"/>
    <p:sldId id="4699" r:id="rId5"/>
    <p:sldId id="4644" r:id="rId6"/>
    <p:sldId id="4649" r:id="rId7"/>
    <p:sldId id="4650" r:id="rId8"/>
    <p:sldId id="4651" r:id="rId9"/>
    <p:sldId id="4697" r:id="rId10"/>
    <p:sldId id="4655" r:id="rId11"/>
    <p:sldId id="4698" r:id="rId12"/>
    <p:sldId id="4656" r:id="rId13"/>
    <p:sldId id="4657" r:id="rId14"/>
    <p:sldId id="29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 autoAdjust="0"/>
    <p:restoredTop sz="90724" autoAdjust="0"/>
  </p:normalViewPr>
  <p:slideViewPr>
    <p:cSldViewPr snapToGrid="0">
      <p:cViewPr varScale="1">
        <p:scale>
          <a:sx n="75" d="100"/>
          <a:sy n="75" d="100"/>
        </p:scale>
        <p:origin x="10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9F0CE-9A24-4794-9759-7C898A51F4A3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05363-65F0-4FFE-AD27-E4072D37B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48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bg>
      <p:bgPr>
        <a:solidFill>
          <a:srgbClr val="046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95" y="6481945"/>
            <a:ext cx="666212" cy="1584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366595" y="347629"/>
            <a:ext cx="11420888" cy="536842"/>
          </a:xfrm>
        </p:spPr>
        <p:txBody>
          <a:bodyPr/>
          <a:lstStyle>
            <a:lvl1pPr>
              <a:defRPr>
                <a:solidFill>
                  <a:srgbClr val="2DC84D"/>
                </a:solidFill>
              </a:defRPr>
            </a:lvl1pPr>
          </a:lstStyle>
          <a:p>
            <a:r>
              <a:rPr kumimoji="1" lang="zh-CN" altLang="en-US" dirty="0"/>
              <a:t>单击此处编辑母版标题样式 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79575"/>
            <a:ext cx="11420475" cy="463629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Arial" panose="020B0604020202090204" pitchFamily="34" charset="0"/>
              <a:buChar char="•"/>
              <a:defRPr>
                <a:solidFill>
                  <a:srgbClr val="2DC84D"/>
                </a:solidFill>
              </a:defRPr>
            </a:lvl1pPr>
            <a:lvl2pPr>
              <a:defRPr>
                <a:solidFill>
                  <a:srgbClr val="2DC84D"/>
                </a:solidFill>
              </a:defRPr>
            </a:lvl2pPr>
            <a:lvl3pPr>
              <a:defRPr>
                <a:solidFill>
                  <a:srgbClr val="2DC84D"/>
                </a:solidFill>
              </a:defRPr>
            </a:lvl3pPr>
            <a:lvl4pPr>
              <a:defRPr>
                <a:solidFill>
                  <a:srgbClr val="2DC84D"/>
                </a:solidFill>
              </a:defRPr>
            </a:lvl4pPr>
            <a:lvl5pPr>
              <a:defRPr>
                <a:solidFill>
                  <a:srgbClr val="2DC84D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</a:t>
            </a:r>
          </a:p>
        </p:txBody>
      </p:sp>
    </p:spTree>
    <p:extLst>
      <p:ext uri="{BB962C8B-B14F-4D97-AF65-F5344CB8AC3E}">
        <p14:creationId xmlns:p14="http://schemas.microsoft.com/office/powerpoint/2010/main" val="275291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Page D 图+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211787" cy="68580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6" name="线条"/>
          <p:cNvSpPr/>
          <p:nvPr/>
        </p:nvSpPr>
        <p:spPr>
          <a:xfrm>
            <a:off x="47859" y="11084"/>
            <a:ext cx="12251201" cy="6846917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97" name="线条"/>
          <p:cNvSpPr/>
          <p:nvPr/>
        </p:nvSpPr>
        <p:spPr>
          <a:xfrm flipH="1">
            <a:off x="-65324" y="51957"/>
            <a:ext cx="12257094" cy="6846900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12394857" y="0"/>
          <a:ext cx="154974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4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106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56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Dark</a:t>
                      </a:r>
                      <a:r>
                        <a:rPr lang="zh-CN" altLang="en-US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 </a:t>
                      </a:r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Green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45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200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77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Light</a:t>
                      </a:r>
                      <a:r>
                        <a:rPr lang="zh-CN" altLang="en-US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 </a:t>
                      </a:r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Green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DC8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202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202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200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Platinum </a:t>
                      </a:r>
                      <a:endParaRPr lang="en-US" altLang="zh-CN" sz="1400" b="0" dirty="0">
                        <a:effectLst/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AC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250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250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250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White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388144" y="1712119"/>
            <a:ext cx="4694219" cy="459978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56420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5" name="表格占位符 4"/>
          <p:cNvSpPr>
            <a:spLocks noGrp="1"/>
          </p:cNvSpPr>
          <p:nvPr>
            <p:ph type="tbl" sz="quarter" idx="10"/>
          </p:nvPr>
        </p:nvSpPr>
        <p:spPr>
          <a:xfrm>
            <a:off x="388144" y="1400175"/>
            <a:ext cx="11421269" cy="46148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9096" y="6438655"/>
            <a:ext cx="5135821" cy="244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M" charset="-122"/>
                <a:ea typeface="OPPOSans M" charset="-122"/>
                <a:cs typeface="OPPOSans M" charset="-122"/>
                <a:sym typeface="Helvetica"/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r>
              <a:rPr kumimoji="1" lang="en-US" altLang="zh-CN" dirty="0"/>
              <a:t> </a:t>
            </a:r>
            <a:r>
              <a:rPr kumimoji="1" lang="zh-CN" altLang="en-US" dirty="0"/>
              <a:t>汇报标题</a:t>
            </a:r>
          </a:p>
        </p:txBody>
      </p:sp>
    </p:spTree>
    <p:extLst>
      <p:ext uri="{BB962C8B-B14F-4D97-AF65-F5344CB8AC3E}">
        <p14:creationId xmlns:p14="http://schemas.microsoft.com/office/powerpoint/2010/main" val="291005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A 章节页">
    <p:bg>
      <p:bgPr>
        <a:solidFill>
          <a:srgbClr val="2DC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5" y="6479657"/>
            <a:ext cx="667005" cy="1587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标题 2"/>
          <p:cNvSpPr>
            <a:spLocks noGrp="1"/>
          </p:cNvSpPr>
          <p:nvPr>
            <p:ph type="title" hasCustomPrompt="1"/>
          </p:nvPr>
        </p:nvSpPr>
        <p:spPr>
          <a:xfrm>
            <a:off x="366595" y="347629"/>
            <a:ext cx="11420888" cy="536842"/>
          </a:xfrm>
        </p:spPr>
        <p:txBody>
          <a:bodyPr/>
          <a:lstStyle>
            <a:lvl1pPr>
              <a:defRPr>
                <a:solidFill>
                  <a:srgbClr val="046A38"/>
                </a:solidFill>
              </a:defRPr>
            </a:lvl1pPr>
          </a:lstStyle>
          <a:p>
            <a:r>
              <a:rPr kumimoji="1" lang="zh-CN" altLang="en-US" dirty="0"/>
              <a:t>单击此处编辑母版标题样式 章节标题</a:t>
            </a:r>
          </a:p>
        </p:txBody>
      </p:sp>
      <p:sp>
        <p:nvSpPr>
          <p:cNvPr id="6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66595" y="1232100"/>
            <a:ext cx="5534358" cy="55417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046A38"/>
                </a:solidFill>
                <a:latin typeface="OPPOSans B" charset="-122"/>
                <a:ea typeface="OPPOSans B" charset="-122"/>
                <a:cs typeface="OPPOSans B" charset="-122"/>
              </a:defRPr>
            </a:lvl1pPr>
            <a:lvl2pPr>
              <a:defRPr>
                <a:solidFill>
                  <a:srgbClr val="2DC84D"/>
                </a:solidFill>
              </a:defRPr>
            </a:lvl2pPr>
            <a:lvl3pPr>
              <a:defRPr>
                <a:solidFill>
                  <a:srgbClr val="2DC84D"/>
                </a:solidFill>
              </a:defRPr>
            </a:lvl3pPr>
            <a:lvl4pPr>
              <a:defRPr>
                <a:solidFill>
                  <a:srgbClr val="2DC84D"/>
                </a:solidFill>
              </a:defRPr>
            </a:lvl4pPr>
            <a:lvl5pPr>
              <a:defRPr>
                <a:solidFill>
                  <a:srgbClr val="2DC84D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 二级标题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 userDrawn="1"/>
        </p:nvGraphicFramePr>
        <p:xfrm>
          <a:off x="12394857" y="0"/>
          <a:ext cx="154974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4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106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56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Dark</a:t>
                      </a:r>
                      <a:r>
                        <a:rPr lang="zh-CN" altLang="en-US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 </a:t>
                      </a:r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Green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45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200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77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Light</a:t>
                      </a:r>
                      <a:r>
                        <a:rPr lang="zh-CN" altLang="en-US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 </a:t>
                      </a:r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Green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DC8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202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202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200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Platinum </a:t>
                      </a:r>
                      <a:endParaRPr lang="en-US" altLang="zh-CN" sz="1400" b="0" dirty="0">
                        <a:effectLst/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AC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250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250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250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White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63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Page D 图+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211787" cy="68580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6" name="线条"/>
          <p:cNvSpPr/>
          <p:nvPr/>
        </p:nvSpPr>
        <p:spPr>
          <a:xfrm>
            <a:off x="47859" y="11084"/>
            <a:ext cx="12251201" cy="6846917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7" name="线条"/>
          <p:cNvSpPr/>
          <p:nvPr/>
        </p:nvSpPr>
        <p:spPr>
          <a:xfrm flipH="1">
            <a:off x="-65324" y="51957"/>
            <a:ext cx="12257094" cy="6846900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12394857" y="0"/>
          <a:ext cx="154974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4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106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56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Dark</a:t>
                      </a:r>
                      <a:r>
                        <a:rPr lang="zh-CN" altLang="en-US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 </a:t>
                      </a:r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Green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45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200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77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Light</a:t>
                      </a:r>
                      <a:r>
                        <a:rPr lang="zh-CN" altLang="en-US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 </a:t>
                      </a:r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Green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DC8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202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202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200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Platinum </a:t>
                      </a:r>
                      <a:endParaRPr lang="en-US" altLang="zh-CN" sz="1400" b="0" dirty="0">
                        <a:effectLst/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AC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250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250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250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White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388144" y="1712119"/>
            <a:ext cx="4694219" cy="459978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29441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5" name="表格占位符 4"/>
          <p:cNvSpPr>
            <a:spLocks noGrp="1"/>
          </p:cNvSpPr>
          <p:nvPr>
            <p:ph type="tbl" sz="quarter" idx="10"/>
          </p:nvPr>
        </p:nvSpPr>
        <p:spPr>
          <a:xfrm>
            <a:off x="388144" y="1400175"/>
            <a:ext cx="11421269" cy="46148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9096" y="6438655"/>
            <a:ext cx="5135821" cy="244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M" charset="-122"/>
                <a:ea typeface="OPPOSans M" charset="-122"/>
                <a:cs typeface="OPPOSans M" charset="-122"/>
                <a:sym typeface="Helvetica"/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r>
              <a:rPr kumimoji="1" lang="en-US" altLang="zh-CN" dirty="0"/>
              <a:t> </a:t>
            </a:r>
            <a:r>
              <a:rPr kumimoji="1" lang="zh-CN" altLang="en-US" dirty="0"/>
              <a:t>汇报标题</a:t>
            </a:r>
          </a:p>
        </p:txBody>
      </p:sp>
    </p:spTree>
    <p:extLst>
      <p:ext uri="{BB962C8B-B14F-4D97-AF65-F5344CB8AC3E}">
        <p14:creationId xmlns:p14="http://schemas.microsoft.com/office/powerpoint/2010/main" val="33664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5474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age A 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92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7201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bg>
      <p:bgPr>
        <a:solidFill>
          <a:srgbClr val="046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95" y="6481945"/>
            <a:ext cx="666212" cy="1584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366595" y="347629"/>
            <a:ext cx="11420888" cy="536842"/>
          </a:xfrm>
        </p:spPr>
        <p:txBody>
          <a:bodyPr/>
          <a:lstStyle>
            <a:lvl1pPr>
              <a:defRPr>
                <a:solidFill>
                  <a:srgbClr val="2DC84D"/>
                </a:solidFill>
              </a:defRPr>
            </a:lvl1pPr>
          </a:lstStyle>
          <a:p>
            <a:r>
              <a:rPr kumimoji="1" lang="zh-CN" altLang="en-US" dirty="0"/>
              <a:t>单击此处编辑母版标题样式 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79575"/>
            <a:ext cx="11420475" cy="463629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Arial" panose="020B0604020202090204" pitchFamily="34" charset="0"/>
              <a:buChar char="•"/>
              <a:defRPr>
                <a:solidFill>
                  <a:srgbClr val="2DC84D"/>
                </a:solidFill>
              </a:defRPr>
            </a:lvl1pPr>
            <a:lvl2pPr>
              <a:defRPr>
                <a:solidFill>
                  <a:srgbClr val="2DC84D"/>
                </a:solidFill>
              </a:defRPr>
            </a:lvl2pPr>
            <a:lvl3pPr>
              <a:defRPr>
                <a:solidFill>
                  <a:srgbClr val="2DC84D"/>
                </a:solidFill>
              </a:defRPr>
            </a:lvl3pPr>
            <a:lvl4pPr>
              <a:defRPr>
                <a:solidFill>
                  <a:srgbClr val="2DC84D"/>
                </a:solidFill>
              </a:defRPr>
            </a:lvl4pPr>
            <a:lvl5pPr>
              <a:defRPr>
                <a:solidFill>
                  <a:srgbClr val="2DC84D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</a:t>
            </a:r>
          </a:p>
        </p:txBody>
      </p:sp>
    </p:spTree>
    <p:extLst>
      <p:ext uri="{BB962C8B-B14F-4D97-AF65-F5344CB8AC3E}">
        <p14:creationId xmlns:p14="http://schemas.microsoft.com/office/powerpoint/2010/main" val="188991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A 章节页">
    <p:bg>
      <p:bgPr>
        <a:solidFill>
          <a:srgbClr val="2DC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5" y="6479657"/>
            <a:ext cx="667005" cy="1587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标题 2"/>
          <p:cNvSpPr>
            <a:spLocks noGrp="1"/>
          </p:cNvSpPr>
          <p:nvPr>
            <p:ph type="title" hasCustomPrompt="1"/>
          </p:nvPr>
        </p:nvSpPr>
        <p:spPr>
          <a:xfrm>
            <a:off x="366595" y="347629"/>
            <a:ext cx="11420888" cy="536842"/>
          </a:xfrm>
        </p:spPr>
        <p:txBody>
          <a:bodyPr/>
          <a:lstStyle>
            <a:lvl1pPr>
              <a:defRPr>
                <a:solidFill>
                  <a:srgbClr val="046A38"/>
                </a:solidFill>
              </a:defRPr>
            </a:lvl1pPr>
          </a:lstStyle>
          <a:p>
            <a:r>
              <a:rPr kumimoji="1" lang="zh-CN" altLang="en-US" dirty="0"/>
              <a:t>单击此处编辑母版标题样式 章节标题</a:t>
            </a:r>
          </a:p>
        </p:txBody>
      </p:sp>
      <p:sp>
        <p:nvSpPr>
          <p:cNvPr id="6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66595" y="1232100"/>
            <a:ext cx="5534358" cy="55417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046A38"/>
                </a:solidFill>
                <a:latin typeface="OPPOSans B" charset="-122"/>
                <a:ea typeface="OPPOSans B" charset="-122"/>
                <a:cs typeface="OPPOSans B" charset="-122"/>
              </a:defRPr>
            </a:lvl1pPr>
            <a:lvl2pPr>
              <a:defRPr>
                <a:solidFill>
                  <a:srgbClr val="2DC84D"/>
                </a:solidFill>
              </a:defRPr>
            </a:lvl2pPr>
            <a:lvl3pPr>
              <a:defRPr>
                <a:solidFill>
                  <a:srgbClr val="2DC84D"/>
                </a:solidFill>
              </a:defRPr>
            </a:lvl3pPr>
            <a:lvl4pPr>
              <a:defRPr>
                <a:solidFill>
                  <a:srgbClr val="2DC84D"/>
                </a:solidFill>
              </a:defRPr>
            </a:lvl4pPr>
            <a:lvl5pPr>
              <a:defRPr>
                <a:solidFill>
                  <a:srgbClr val="2DC84D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 二级标题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 userDrawn="1"/>
        </p:nvGraphicFramePr>
        <p:xfrm>
          <a:off x="12394857" y="0"/>
          <a:ext cx="154974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4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106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56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Dark</a:t>
                      </a:r>
                      <a:r>
                        <a:rPr lang="zh-CN" altLang="en-US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 </a:t>
                      </a:r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Green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45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200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77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Light</a:t>
                      </a:r>
                      <a:r>
                        <a:rPr lang="zh-CN" altLang="en-US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 </a:t>
                      </a:r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Green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DC8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202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202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200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Platinum </a:t>
                      </a:r>
                      <a:endParaRPr lang="en-US" altLang="zh-CN" sz="1400" b="0" dirty="0">
                        <a:effectLst/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AC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R 250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G 250</a:t>
                      </a: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B 250</a:t>
                      </a:r>
                    </a:p>
                    <a:p>
                      <a:pPr algn="l"/>
                      <a:endParaRPr lang="en-US" altLang="zh-CN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  <a:p>
                      <a:pPr algn="l"/>
                      <a:r>
                        <a:rPr lang="en-US" altLang="zh-CN" sz="1400" b="0" dirty="0">
                          <a:latin typeface="OPPOSans R" charset="-122"/>
                          <a:ea typeface="OPPOSans R" charset="-122"/>
                          <a:cs typeface="OPPOSans R" charset="-122"/>
                        </a:rPr>
                        <a:t>White</a:t>
                      </a:r>
                      <a:endParaRPr lang="zh-CN" altLang="en-US" sz="1400" b="0" dirty="0">
                        <a:latin typeface="OPPOSans R" charset="-122"/>
                        <a:ea typeface="OPPOSans R" charset="-122"/>
                        <a:cs typeface="OPPOSans R" charset="-122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40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95" y="6481945"/>
            <a:ext cx="666212" cy="158400"/>
          </a:xfrm>
          <a:prstGeom prst="rect">
            <a:avLst/>
          </a:prstGeom>
        </p:spPr>
      </p:pic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388253" y="313763"/>
            <a:ext cx="11420888" cy="536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 </a:t>
            </a:r>
            <a:r>
              <a:rPr kumimoji="1" lang="en-US" altLang="zh-CN" dirty="0"/>
              <a:t>OPPO Sans B 50pt.</a:t>
            </a:r>
            <a:endParaRPr kumimoji="1" lang="zh-CN" altLang="en-US" dirty="0"/>
          </a:p>
        </p:txBody>
      </p:sp>
      <p:sp>
        <p:nvSpPr>
          <p:cNvPr id="11" name="线条"/>
          <p:cNvSpPr/>
          <p:nvPr userDrawn="1"/>
        </p:nvSpPr>
        <p:spPr>
          <a:xfrm>
            <a:off x="382859" y="6403611"/>
            <a:ext cx="11426282" cy="1"/>
          </a:xfrm>
          <a:prstGeom prst="line">
            <a:avLst/>
          </a:prstGeom>
          <a:ln w="25400">
            <a:solidFill>
              <a:srgbClr val="CACAC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pg. xx"/>
          <p:cNvSpPr txBox="1"/>
          <p:nvPr userDrawn="1"/>
        </p:nvSpPr>
        <p:spPr>
          <a:xfrm>
            <a:off x="10442363" y="6437145"/>
            <a:ext cx="1366779" cy="143629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spAutoFit/>
          </a:bodyPr>
          <a:lstStyle>
            <a:lvl1pPr algn="r">
              <a:defRPr sz="2000" b="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00E22F85-807F-CA40-8F16-B425A1EE1DAC}" type="slidenum">
              <a:rPr lang="uk-UA" sz="600" smtClean="0">
                <a:latin typeface="OPPOSans R" charset="-122"/>
                <a:ea typeface="OPPOSans R" charset="-122"/>
                <a:cs typeface="OPPOSans R" charset="-122"/>
              </a:rPr>
              <a:t>‹#›</a:t>
            </a:fld>
            <a:endParaRPr sz="600" dirty="0">
              <a:latin typeface="OPPOSans R" charset="-122"/>
              <a:ea typeface="OPPOSans R" charset="-122"/>
              <a:cs typeface="OPPOSans R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"/>
          </p:nvPr>
        </p:nvSpPr>
        <p:spPr>
          <a:xfrm>
            <a:off x="388252" y="1806575"/>
            <a:ext cx="114208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204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1" r:id="rId5"/>
    <p:sldLayoutId id="2147483673" r:id="rId6"/>
    <p:sldLayoutId id="2147483680" r:id="rId7"/>
  </p:sldLayoutIdLst>
  <p:hf sldNum="0" hdr="0" ftr="0"/>
  <p:txStyles>
    <p:titleStyle>
      <a:lvl1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 charset="-122"/>
          <a:ea typeface="OPPOSans B" charset="-122"/>
          <a:cs typeface="OPPOSans B" charset="-122"/>
          <a:sym typeface="OPPOSans B"/>
        </a:defRPr>
      </a:lvl1pPr>
      <a:lvl2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2pPr>
      <a:lvl3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3pPr>
      <a:lvl4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4pPr>
      <a:lvl5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5pPr>
      <a:lvl6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6pPr>
      <a:lvl7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7pPr>
      <a:lvl8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8pPr>
      <a:lvl9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9pPr>
    </p:titleStyle>
    <p:bodyStyle>
      <a:lvl1pPr marL="0" marR="0" indent="0" algn="l" defTabSz="41275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rgbClr val="5E5E5E"/>
          </a:solidFill>
          <a:uFillTx/>
          <a:latin typeface="OPPOSans M" charset="-122"/>
          <a:ea typeface="OPPOSans M" charset="-122"/>
          <a:cs typeface="OPPOSans M" charset="-122"/>
          <a:sym typeface="OPPOSans M"/>
        </a:defRPr>
      </a:lvl1pPr>
      <a:lvl2pPr marL="635000" marR="0" indent="-317500" algn="l" defTabSz="41275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200" b="0" i="0" u="none" strike="noStrike" cap="none" spc="0" baseline="0">
          <a:ln>
            <a:noFill/>
          </a:ln>
          <a:solidFill>
            <a:srgbClr val="5E5E5E"/>
          </a:solidFill>
          <a:uFillTx/>
          <a:latin typeface="OPPOSans M" charset="-122"/>
          <a:ea typeface="OPPOSans M" charset="-122"/>
          <a:cs typeface="OPPOSans M" charset="-122"/>
          <a:sym typeface="OPPOSans M"/>
        </a:defRPr>
      </a:lvl2pPr>
      <a:lvl3pPr marL="952500" marR="0" indent="-317500" algn="l" defTabSz="41275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OPPOSans M" charset="-122"/>
          <a:ea typeface="OPPOSans M" charset="-122"/>
          <a:cs typeface="OPPOSans M" charset="-122"/>
          <a:sym typeface="OPPOSans M"/>
        </a:defRPr>
      </a:lvl3pPr>
      <a:lvl4pPr marL="1270000" marR="0" indent="-317500" algn="l" defTabSz="41275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1800" b="0" i="0" u="none" strike="noStrike" cap="none" spc="0" baseline="0">
          <a:ln>
            <a:noFill/>
          </a:ln>
          <a:solidFill>
            <a:srgbClr val="5E5E5E"/>
          </a:solidFill>
          <a:uFillTx/>
          <a:latin typeface="OPPOSans M" charset="-122"/>
          <a:ea typeface="OPPOSans M" charset="-122"/>
          <a:cs typeface="OPPOSans M" charset="-122"/>
          <a:sym typeface="OPPOSans M"/>
        </a:defRPr>
      </a:lvl4pPr>
      <a:lvl5pPr marL="1587500" marR="0" indent="-317500" algn="l" defTabSz="41275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1800" b="0" i="0" u="none" strike="noStrike" cap="none" spc="0" baseline="0">
          <a:ln>
            <a:noFill/>
          </a:ln>
          <a:solidFill>
            <a:srgbClr val="5E5E5E"/>
          </a:solidFill>
          <a:uFillTx/>
          <a:latin typeface="OPPOSans M" charset="-122"/>
          <a:ea typeface="OPPOSans M" charset="-122"/>
          <a:cs typeface="OPPOSans M" charset="-122"/>
          <a:sym typeface="OPPOSans M"/>
        </a:defRPr>
      </a:lvl5pPr>
      <a:lvl6pPr marL="1905000" marR="0" indent="-3175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POSans M"/>
          <a:ea typeface="OPPOSans M"/>
          <a:cs typeface="OPPOSans M"/>
          <a:sym typeface="OPPOSans M"/>
        </a:defRPr>
      </a:lvl6pPr>
      <a:lvl7pPr marL="2222500" marR="0" indent="-3175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POSans M"/>
          <a:ea typeface="OPPOSans M"/>
          <a:cs typeface="OPPOSans M"/>
          <a:sym typeface="OPPOSans M"/>
        </a:defRPr>
      </a:lvl7pPr>
      <a:lvl8pPr marL="2540000" marR="0" indent="-3175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POSans M"/>
          <a:ea typeface="OPPOSans M"/>
          <a:cs typeface="OPPOSans M"/>
          <a:sym typeface="OPPOSans M"/>
        </a:defRPr>
      </a:lvl8pPr>
      <a:lvl9pPr marL="2857500" marR="0" indent="-3175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POSans M"/>
          <a:ea typeface="OPPOSans M"/>
          <a:cs typeface="OPPOSans M"/>
          <a:sym typeface="OPPOSans M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95" y="6481945"/>
            <a:ext cx="666212" cy="158400"/>
          </a:xfrm>
          <a:prstGeom prst="rect">
            <a:avLst/>
          </a:prstGeom>
        </p:spPr>
      </p:pic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388253" y="313763"/>
            <a:ext cx="11420888" cy="536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 </a:t>
            </a:r>
            <a:r>
              <a:rPr kumimoji="1" lang="en-US" altLang="zh-CN" dirty="0"/>
              <a:t>OPPO Sans B 50pt.</a:t>
            </a:r>
            <a:endParaRPr kumimoji="1" lang="zh-CN" altLang="en-US" dirty="0"/>
          </a:p>
        </p:txBody>
      </p:sp>
      <p:sp>
        <p:nvSpPr>
          <p:cNvPr id="11" name="线条"/>
          <p:cNvSpPr/>
          <p:nvPr userDrawn="1"/>
        </p:nvSpPr>
        <p:spPr>
          <a:xfrm>
            <a:off x="382859" y="6403611"/>
            <a:ext cx="11426282" cy="1"/>
          </a:xfrm>
          <a:prstGeom prst="line">
            <a:avLst/>
          </a:prstGeom>
          <a:ln w="25400">
            <a:solidFill>
              <a:srgbClr val="CACAC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6" name="pg. xx"/>
          <p:cNvSpPr txBox="1"/>
          <p:nvPr userDrawn="1"/>
        </p:nvSpPr>
        <p:spPr>
          <a:xfrm>
            <a:off x="10442363" y="6437145"/>
            <a:ext cx="1366779" cy="143629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spAutoFit/>
          </a:bodyPr>
          <a:lstStyle>
            <a:lvl1pPr algn="r">
              <a:defRPr sz="2000" b="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00E22F85-807F-CA40-8F16-B425A1EE1DAC}" type="slidenum">
              <a:rPr lang="uk-UA" sz="600" smtClean="0">
                <a:latin typeface="OPPOSans R" charset="-122"/>
                <a:ea typeface="OPPOSans R" charset="-122"/>
                <a:cs typeface="OPPOSans R" charset="-122"/>
              </a:rPr>
              <a:t>‹#›</a:t>
            </a:fld>
            <a:endParaRPr sz="600" dirty="0">
              <a:latin typeface="OPPOSans R" charset="-122"/>
              <a:ea typeface="OPPOSans R" charset="-122"/>
              <a:cs typeface="OPPOSans R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"/>
          </p:nvPr>
        </p:nvSpPr>
        <p:spPr>
          <a:xfrm>
            <a:off x="388252" y="1806575"/>
            <a:ext cx="114208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0438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sldNum="0" hdr="0" ftr="0"/>
  <p:txStyles>
    <p:titleStyle>
      <a:lvl1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 charset="-122"/>
          <a:ea typeface="OPPOSans B" charset="-122"/>
          <a:cs typeface="OPPOSans B" charset="-122"/>
          <a:sym typeface="OPPOSans B"/>
        </a:defRPr>
      </a:lvl1pPr>
      <a:lvl2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2pPr>
      <a:lvl3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3pPr>
      <a:lvl4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4pPr>
      <a:lvl5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5pPr>
      <a:lvl6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6pPr>
      <a:lvl7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7pPr>
      <a:lvl8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8pPr>
      <a:lvl9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500" b="0" i="0" u="none" strike="noStrike" cap="none" spc="0" baseline="0">
          <a:ln>
            <a:noFill/>
          </a:ln>
          <a:solidFill>
            <a:srgbClr val="046A38"/>
          </a:solidFill>
          <a:uFillTx/>
          <a:latin typeface="OPPOSans B"/>
          <a:ea typeface="OPPOSans B"/>
          <a:cs typeface="OPPOSans B"/>
          <a:sym typeface="OPPOSans B"/>
        </a:defRPr>
      </a:lvl9pPr>
    </p:titleStyle>
    <p:bodyStyle>
      <a:lvl1pPr marL="0" marR="0" indent="0" algn="l" defTabSz="41275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rgbClr val="5E5E5E"/>
          </a:solidFill>
          <a:uFillTx/>
          <a:latin typeface="OPPOSans M" charset="-122"/>
          <a:ea typeface="OPPOSans M" charset="-122"/>
          <a:cs typeface="OPPOSans M" charset="-122"/>
          <a:sym typeface="OPPOSans M"/>
        </a:defRPr>
      </a:lvl1pPr>
      <a:lvl2pPr marL="635000" marR="0" indent="-317500" algn="l" defTabSz="41275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200" b="0" i="0" u="none" strike="noStrike" cap="none" spc="0" baseline="0">
          <a:ln>
            <a:noFill/>
          </a:ln>
          <a:solidFill>
            <a:srgbClr val="5E5E5E"/>
          </a:solidFill>
          <a:uFillTx/>
          <a:latin typeface="OPPOSans M" charset="-122"/>
          <a:ea typeface="OPPOSans M" charset="-122"/>
          <a:cs typeface="OPPOSans M" charset="-122"/>
          <a:sym typeface="OPPOSans M"/>
        </a:defRPr>
      </a:lvl2pPr>
      <a:lvl3pPr marL="952500" marR="0" indent="-317500" algn="l" defTabSz="41275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000" b="0" i="0" u="none" strike="noStrike" cap="none" spc="0" baseline="0">
          <a:ln>
            <a:noFill/>
          </a:ln>
          <a:solidFill>
            <a:srgbClr val="5E5E5E"/>
          </a:solidFill>
          <a:uFillTx/>
          <a:latin typeface="OPPOSans M" charset="-122"/>
          <a:ea typeface="OPPOSans M" charset="-122"/>
          <a:cs typeface="OPPOSans M" charset="-122"/>
          <a:sym typeface="OPPOSans M"/>
        </a:defRPr>
      </a:lvl3pPr>
      <a:lvl4pPr marL="1270000" marR="0" indent="-317500" algn="l" defTabSz="41275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1800" b="0" i="0" u="none" strike="noStrike" cap="none" spc="0" baseline="0">
          <a:ln>
            <a:noFill/>
          </a:ln>
          <a:solidFill>
            <a:srgbClr val="5E5E5E"/>
          </a:solidFill>
          <a:uFillTx/>
          <a:latin typeface="OPPOSans M" charset="-122"/>
          <a:ea typeface="OPPOSans M" charset="-122"/>
          <a:cs typeface="OPPOSans M" charset="-122"/>
          <a:sym typeface="OPPOSans M"/>
        </a:defRPr>
      </a:lvl4pPr>
      <a:lvl5pPr marL="1587500" marR="0" indent="-317500" algn="l" defTabSz="41275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1800" b="0" i="0" u="none" strike="noStrike" cap="none" spc="0" baseline="0">
          <a:ln>
            <a:noFill/>
          </a:ln>
          <a:solidFill>
            <a:srgbClr val="5E5E5E"/>
          </a:solidFill>
          <a:uFillTx/>
          <a:latin typeface="OPPOSans M" charset="-122"/>
          <a:ea typeface="OPPOSans M" charset="-122"/>
          <a:cs typeface="OPPOSans M" charset="-122"/>
          <a:sym typeface="OPPOSans M"/>
        </a:defRPr>
      </a:lvl5pPr>
      <a:lvl6pPr marL="1905000" marR="0" indent="-3175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POSans M"/>
          <a:ea typeface="OPPOSans M"/>
          <a:cs typeface="OPPOSans M"/>
          <a:sym typeface="OPPOSans M"/>
        </a:defRPr>
      </a:lvl6pPr>
      <a:lvl7pPr marL="2222500" marR="0" indent="-3175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POSans M"/>
          <a:ea typeface="OPPOSans M"/>
          <a:cs typeface="OPPOSans M"/>
          <a:sym typeface="OPPOSans M"/>
        </a:defRPr>
      </a:lvl7pPr>
      <a:lvl8pPr marL="2540000" marR="0" indent="-3175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POSans M"/>
          <a:ea typeface="OPPOSans M"/>
          <a:cs typeface="OPPOSans M"/>
          <a:sym typeface="OPPOSans M"/>
        </a:defRPr>
      </a:lvl8pPr>
      <a:lvl9pPr marL="2857500" marR="0" indent="-3175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POSans M"/>
          <a:ea typeface="OPPOSans M"/>
          <a:cs typeface="OPPOSans M"/>
          <a:sym typeface="OPPOSans M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39DDE7-DA8D-4748-BC4B-483B1D37123B}"/>
              </a:ext>
            </a:extLst>
          </p:cNvPr>
          <p:cNvSpPr/>
          <p:nvPr/>
        </p:nvSpPr>
        <p:spPr>
          <a:xfrm>
            <a:off x="3589020" y="2884170"/>
            <a:ext cx="5013960" cy="108966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ID" sz="3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ahnschrift SemiBold" panose="020B0502040204020203" pitchFamily="34" charset="0"/>
                <a:cs typeface="Arial" panose="020B0604020202020204" pitchFamily="34" charset="0"/>
                <a:sym typeface="Helvetica Neue Medium"/>
              </a:rPr>
              <a:t>OPERATOR PROGRAM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ID" sz="3200" b="1" dirty="0">
                <a:solidFill>
                  <a:srgbClr val="FFFFFF"/>
                </a:solidFill>
                <a:latin typeface="Bahnschrift SemiBold" panose="020B0502040204020203" pitchFamily="34" charset="0"/>
                <a:cs typeface="Arial" panose="020B0604020202020204" pitchFamily="34" charset="0"/>
                <a:sym typeface="Helvetica Neue Medium"/>
              </a:rPr>
              <a:t>OPPO RENO5 F</a:t>
            </a:r>
            <a:endParaRPr kumimoji="0" lang="en-ID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Bahnschrift SemiBold" panose="020B0502040204020203" pitchFamily="34" charset="0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106898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31">
            <a:extLst>
              <a:ext uri="{FF2B5EF4-FFF2-40B4-BE49-F238E27FC236}">
                <a16:creationId xmlns:a16="http://schemas.microsoft.com/office/drawing/2014/main" id="{7F8386F5-BA6C-474B-9F3C-D3F4B04A141D}"/>
              </a:ext>
            </a:extLst>
          </p:cNvPr>
          <p:cNvSpPr/>
          <p:nvPr/>
        </p:nvSpPr>
        <p:spPr>
          <a:xfrm>
            <a:off x="7769" y="127488"/>
            <a:ext cx="372745" cy="548640"/>
          </a:xfrm>
          <a:prstGeom prst="rect">
            <a:avLst/>
          </a:prstGeom>
          <a:solidFill>
            <a:srgbClr val="19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002E777F-40CB-A14C-B020-C512482B97C9}"/>
              </a:ext>
            </a:extLst>
          </p:cNvPr>
          <p:cNvSpPr txBox="1"/>
          <p:nvPr/>
        </p:nvSpPr>
        <p:spPr>
          <a:xfrm>
            <a:off x="455249" y="127488"/>
            <a:ext cx="11451687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Microsoft JhengHei UI" panose="020B0604030504040204" charset="-120"/>
              </a:defRPr>
            </a:lvl1pPr>
          </a:lstStyle>
          <a:p>
            <a:r>
              <a:rPr lang="en-US" altLang="zh-CN" sz="2400" b="1" dirty="0">
                <a:latin typeface="+mn-lt"/>
                <a:ea typeface="Microsoft YaHei" charset="-122"/>
                <a:cs typeface="Microsoft YaHei" charset="-122"/>
              </a:rPr>
              <a:t>TRADE-IN PROGRAM BY LAKU6.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1B426-C5B1-494A-949A-93B794CCABF1}"/>
              </a:ext>
            </a:extLst>
          </p:cNvPr>
          <p:cNvSpPr/>
          <p:nvPr/>
        </p:nvSpPr>
        <p:spPr>
          <a:xfrm>
            <a:off x="623392" y="980728"/>
            <a:ext cx="10729192" cy="524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Trade-in Reno5 5G by Laku6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Terms &amp; Condition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Program Trade In/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Tukar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Tambah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program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dimana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User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membeli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OPPO Smartphone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baru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menukarkan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smartphone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milik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User dan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membayar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selisih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harga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OPPO Smartphone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baru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harga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smartphone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milik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User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syarat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ketentuan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sebagaimana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diatur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Terms &amp; Condition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Tambahan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value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smartphone lama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hanya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berlaku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Smartphone yang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masih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keadaan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nyala dan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khusus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pembelian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OPPO Reno5 F.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Promo Trade-In/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Tukar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Tambah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harus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applikasi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OTradeIn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” yang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bisa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diunduh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di Play Store/App Store.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User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memastikan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data yang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Smartphone lama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nya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sudah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dihapus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sebelum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diserahkan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ke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pihak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toko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lakukan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factory reset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bila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31">
            <a:extLst>
              <a:ext uri="{FF2B5EF4-FFF2-40B4-BE49-F238E27FC236}">
                <a16:creationId xmlns:a16="http://schemas.microsoft.com/office/drawing/2014/main" id="{7F8386F5-BA6C-474B-9F3C-D3F4B04A141D}"/>
              </a:ext>
            </a:extLst>
          </p:cNvPr>
          <p:cNvSpPr/>
          <p:nvPr/>
        </p:nvSpPr>
        <p:spPr>
          <a:xfrm>
            <a:off x="7769" y="127488"/>
            <a:ext cx="372745" cy="548640"/>
          </a:xfrm>
          <a:prstGeom prst="rect">
            <a:avLst/>
          </a:prstGeom>
          <a:solidFill>
            <a:srgbClr val="19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002E777F-40CB-A14C-B020-C512482B97C9}"/>
              </a:ext>
            </a:extLst>
          </p:cNvPr>
          <p:cNvSpPr txBox="1"/>
          <p:nvPr/>
        </p:nvSpPr>
        <p:spPr>
          <a:xfrm>
            <a:off x="455249" y="127488"/>
            <a:ext cx="11451687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Microsoft JhengHei UI" panose="020B0604030504040204" charset="-120"/>
              </a:defRPr>
            </a:lvl1pPr>
          </a:lstStyle>
          <a:p>
            <a:r>
              <a:rPr lang="en-US" altLang="zh-CN" sz="2400" b="1" dirty="0">
                <a:latin typeface="+mn-lt"/>
                <a:ea typeface="Microsoft YaHei" charset="-122"/>
                <a:cs typeface="Microsoft YaHei" charset="-122"/>
              </a:rPr>
              <a:t>TRADE-IN PROGRAM BY LAKU6.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1B426-C5B1-494A-949A-93B794CCABF1}"/>
              </a:ext>
            </a:extLst>
          </p:cNvPr>
          <p:cNvSpPr/>
          <p:nvPr/>
        </p:nvSpPr>
        <p:spPr>
          <a:xfrm>
            <a:off x="623392" y="980728"/>
            <a:ext cx="10729192" cy="513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ID" dirty="0"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5.  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User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melakukan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pembatalan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atas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transaksi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Trade In/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Tukar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Tambah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   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alasan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apapun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OPPO Sans" pitchFamily="50" charset="0"/>
              <a:ea typeface="OPPO Sans" pitchFamily="50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6.  User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menyetujui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menerima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seluruh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syarat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ketentuan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dan 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   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perubahannya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apabila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).</a:t>
            </a:r>
            <a:endParaRPr lang="en-ID" dirty="0">
              <a:latin typeface="OPPO Sans" pitchFamily="50" charset="0"/>
              <a:ea typeface="OPPO Sans" pitchFamily="50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ID" sz="1800" i="1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7.  </a:t>
            </a:r>
            <a:r>
              <a:rPr lang="en-US" sz="1800" i="1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Terms &amp; Condition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bisa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berubah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tanpa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pemberitahuan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terlebih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dahulu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OPPO Sans" pitchFamily="50" charset="0"/>
              <a:ea typeface="OPPO Sans" pitchFamily="50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AutoNum type="arabicPeriod" startAt="8"/>
            </a:pP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Penyelenggara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berhak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melakukan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pembatalan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atas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transaksi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terindikasi</a:t>
            </a:r>
            <a:r>
              <a:rPr lang="en-US" dirty="0"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 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melanggar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syarat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ketentuan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Promo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AutoNum type="arabicPeriod" startAt="8"/>
            </a:pP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OPPO Indonesia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bekerja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sama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PT Laku6 Online Indonesia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melakukan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program Trade In/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Tukar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Tambah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. Laku6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bertanggung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jawab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atas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kehilangan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data yang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setelah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proses </a:t>
            </a:r>
            <a:r>
              <a:rPr lang="en-US" sz="1800" i="1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factory reset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, SIM Card, dan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segala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klaim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berhubungan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data yang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tersimpan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di Smartphone lama User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data personal, SMS,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foto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lagu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, video, dan data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lainnya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OPPO Sans" pitchFamily="50" charset="0"/>
              <a:ea typeface="OPPO Sans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3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31">
            <a:extLst>
              <a:ext uri="{FF2B5EF4-FFF2-40B4-BE49-F238E27FC236}">
                <a16:creationId xmlns:a16="http://schemas.microsoft.com/office/drawing/2014/main" id="{7F8386F5-BA6C-474B-9F3C-D3F4B04A141D}"/>
              </a:ext>
            </a:extLst>
          </p:cNvPr>
          <p:cNvSpPr/>
          <p:nvPr/>
        </p:nvSpPr>
        <p:spPr>
          <a:xfrm>
            <a:off x="7769" y="127488"/>
            <a:ext cx="372745" cy="548640"/>
          </a:xfrm>
          <a:prstGeom prst="rect">
            <a:avLst/>
          </a:prstGeom>
          <a:solidFill>
            <a:srgbClr val="19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002E777F-40CB-A14C-B020-C512482B97C9}"/>
              </a:ext>
            </a:extLst>
          </p:cNvPr>
          <p:cNvSpPr txBox="1"/>
          <p:nvPr/>
        </p:nvSpPr>
        <p:spPr>
          <a:xfrm>
            <a:off x="455249" y="127488"/>
            <a:ext cx="11451687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Microsoft JhengHei UI" panose="020B0604030504040204" charset="-120"/>
              </a:defRPr>
            </a:lvl1pPr>
          </a:lstStyle>
          <a:p>
            <a:r>
              <a:rPr lang="en-US" altLang="zh-CN" sz="2400" b="1" dirty="0">
                <a:latin typeface="+mn-lt"/>
                <a:ea typeface="Microsoft YaHei" charset="-122"/>
                <a:cs typeface="Microsoft YaHei" charset="-122"/>
              </a:rPr>
              <a:t>TRADE-IN PROGRAM BY LAKU6.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1B426-C5B1-494A-949A-93B794CCABF1}"/>
              </a:ext>
            </a:extLst>
          </p:cNvPr>
          <p:cNvSpPr/>
          <p:nvPr/>
        </p:nvSpPr>
        <p:spPr>
          <a:xfrm>
            <a:off x="623392" y="980728"/>
            <a:ext cx="10729192" cy="357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AutoNum type="arabicPeriod" startAt="10"/>
            </a:pP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User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persetujuan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kewenangan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Laku6,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afiliasinya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pihak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ketiga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ditunjuk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oleh Laku6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mengumpulkan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mengolah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, dan/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mengungkapkan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data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konsumen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disampaikan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 program </a:t>
            </a:r>
            <a:r>
              <a:rPr lang="en-US" sz="1800" dirty="0" err="1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OPPO Sans" pitchFamily="50" charset="0"/>
                <a:ea typeface="OPPO Sans" pitchFamily="50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AutoNum type="arabicPeriod" startAt="10"/>
            </a:pP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Tambahan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value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smartphone lama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berubah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sewaktu-waktu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tanpa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pemberitahuan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sebelumnya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. Harga final yang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didapat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oleh user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harga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tercantum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aplikasi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OTradeIn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setelah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menyelesaikan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pengecekan</a:t>
            </a:r>
            <a:r>
              <a:rPr lang="en-US" sz="1800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dirty="0">
              <a:latin typeface="OPPO Sans" pitchFamily="50" charset="0"/>
              <a:ea typeface="OPPO Sans" pitchFamily="50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9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矩形 5"/>
          <p:cNvGrpSpPr/>
          <p:nvPr/>
        </p:nvGrpSpPr>
        <p:grpSpPr>
          <a:xfrm>
            <a:off x="0" y="3068961"/>
            <a:ext cx="12192000" cy="830801"/>
            <a:chOff x="0" y="1378802"/>
            <a:chExt cx="12192000" cy="830800"/>
          </a:xfrm>
        </p:grpSpPr>
        <p:sp>
          <p:nvSpPr>
            <p:cNvPr id="572" name="矩形"/>
            <p:cNvSpPr/>
            <p:nvPr/>
          </p:nvSpPr>
          <p:spPr>
            <a:xfrm>
              <a:off x="0" y="1378802"/>
              <a:ext cx="12192000" cy="830800"/>
            </a:xfrm>
            <a:prstGeom prst="rect">
              <a:avLst/>
            </a:prstGeom>
            <a:solidFill>
              <a:srgbClr val="00925F"/>
            </a:solidFill>
            <a:ln w="12700" cap="flat">
              <a:solidFill>
                <a:srgbClr val="00925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284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3" name="泰国营销项目全生命周期管理概览"/>
            <p:cNvSpPr txBox="1"/>
            <p:nvPr/>
          </p:nvSpPr>
          <p:spPr>
            <a:xfrm>
              <a:off x="0" y="1437909"/>
              <a:ext cx="12192000" cy="707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284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rPr lang="id-ID" altLang="zh-CN" dirty="0"/>
                <a:t>Thank You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20113032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31">
            <a:extLst>
              <a:ext uri="{FF2B5EF4-FFF2-40B4-BE49-F238E27FC236}">
                <a16:creationId xmlns:a16="http://schemas.microsoft.com/office/drawing/2014/main" id="{7F8386F5-BA6C-474B-9F3C-D3F4B04A141D}"/>
              </a:ext>
            </a:extLst>
          </p:cNvPr>
          <p:cNvSpPr/>
          <p:nvPr/>
        </p:nvSpPr>
        <p:spPr>
          <a:xfrm>
            <a:off x="7769" y="127488"/>
            <a:ext cx="372745" cy="548640"/>
          </a:xfrm>
          <a:prstGeom prst="rect">
            <a:avLst/>
          </a:prstGeom>
          <a:solidFill>
            <a:srgbClr val="19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002E777F-40CB-A14C-B020-C512482B97C9}"/>
              </a:ext>
            </a:extLst>
          </p:cNvPr>
          <p:cNvSpPr txBox="1"/>
          <p:nvPr/>
        </p:nvSpPr>
        <p:spPr>
          <a:xfrm>
            <a:off x="455249" y="127488"/>
            <a:ext cx="11451687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Microsoft JhengHei UI" panose="020B0604030504040204" charset="-120"/>
              </a:defRPr>
            </a:lvl1pPr>
          </a:lstStyle>
          <a:p>
            <a:r>
              <a:rPr lang="en-US" altLang="zh-CN" sz="2400" b="1" dirty="0" err="1">
                <a:latin typeface="+mn-lt"/>
                <a:ea typeface="Microsoft YaHei" charset="-122"/>
                <a:cs typeface="Microsoft YaHei" charset="-122"/>
              </a:rPr>
              <a:t>Indosat</a:t>
            </a:r>
            <a:r>
              <a:rPr lang="en-US" altLang="zh-CN" sz="2400" b="1" dirty="0">
                <a:latin typeface="+mn-lt"/>
                <a:ea typeface="Microsoft YaHei" charset="-122"/>
                <a:cs typeface="Microsoft YaHei" charset="-122"/>
              </a:rPr>
              <a:t>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8773B5-23B6-0D44-A4C9-FC56DCC771B0}"/>
              </a:ext>
            </a:extLst>
          </p:cNvPr>
          <p:cNvSpPr/>
          <p:nvPr/>
        </p:nvSpPr>
        <p:spPr>
          <a:xfrm>
            <a:off x="455249" y="676128"/>
            <a:ext cx="11067520" cy="5350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D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Dapatkan</a:t>
            </a:r>
            <a:r>
              <a:rPr lang="en-ID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BUNDLING 84GB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ketentuan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7GB per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terbagi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4GB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uota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Utama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3GB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 Media &amp; Streaming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minimal Rp 25.000/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daftar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streaming 7GB/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*123#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(Internet)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(Freedom Internet)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25rb (7GB)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(OK)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terpotong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 25.000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aktivasi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perpanjangan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Progam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promo pada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Indosat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OPPO Reno5 F di OPPO Store dan Retail Partner OPPO yang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Indosat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program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berlangsung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tanggal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April – 31 May 2021.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Syarat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ketentuan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4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39DDE7-DA8D-4748-BC4B-483B1D37123B}"/>
              </a:ext>
            </a:extLst>
          </p:cNvPr>
          <p:cNvSpPr/>
          <p:nvPr/>
        </p:nvSpPr>
        <p:spPr>
          <a:xfrm>
            <a:off x="3589020" y="2884170"/>
            <a:ext cx="5013960" cy="108966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ID" sz="3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ahnschrift SemiBold" panose="020B0502040204020203" pitchFamily="34" charset="0"/>
                <a:cs typeface="Arial" panose="020B0604020202020204" pitchFamily="34" charset="0"/>
                <a:sym typeface="Helvetica Neue Medium"/>
              </a:rPr>
              <a:t>FINANCING PROGRAM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ID" sz="3200" b="1" dirty="0">
                <a:solidFill>
                  <a:srgbClr val="FFFFFF"/>
                </a:solidFill>
                <a:latin typeface="Bahnschrift SemiBold" panose="020B0502040204020203" pitchFamily="34" charset="0"/>
                <a:cs typeface="Arial" panose="020B0604020202020204" pitchFamily="34" charset="0"/>
                <a:sym typeface="Helvetica Neue Medium"/>
              </a:rPr>
              <a:t>OPPO RENO5 F</a:t>
            </a:r>
            <a:endParaRPr kumimoji="0" lang="en-ID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Bahnschrift SemiBold" panose="020B0502040204020203" pitchFamily="34" charset="0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611323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31">
            <a:extLst>
              <a:ext uri="{FF2B5EF4-FFF2-40B4-BE49-F238E27FC236}">
                <a16:creationId xmlns:a16="http://schemas.microsoft.com/office/drawing/2014/main" id="{7F8386F5-BA6C-474B-9F3C-D3F4B04A141D}"/>
              </a:ext>
            </a:extLst>
          </p:cNvPr>
          <p:cNvSpPr/>
          <p:nvPr/>
        </p:nvSpPr>
        <p:spPr>
          <a:xfrm>
            <a:off x="7769" y="127488"/>
            <a:ext cx="372745" cy="548640"/>
          </a:xfrm>
          <a:prstGeom prst="rect">
            <a:avLst/>
          </a:prstGeom>
          <a:solidFill>
            <a:srgbClr val="19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002E777F-40CB-A14C-B020-C512482B97C9}"/>
              </a:ext>
            </a:extLst>
          </p:cNvPr>
          <p:cNvSpPr txBox="1"/>
          <p:nvPr/>
        </p:nvSpPr>
        <p:spPr>
          <a:xfrm>
            <a:off x="455249" y="127488"/>
            <a:ext cx="11451687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Microsoft JhengHei UI" panose="020B0604030504040204" charset="-120"/>
              </a:defRPr>
            </a:lvl1pPr>
          </a:lstStyle>
          <a:p>
            <a:r>
              <a:rPr lang="en-US" altLang="zh-CN" sz="2400" b="1" dirty="0">
                <a:latin typeface="+mn-lt"/>
                <a:ea typeface="Microsoft YaHei" charset="-122"/>
                <a:cs typeface="Microsoft YaHei" charset="-122"/>
              </a:rPr>
              <a:t>Financing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5589240"/>
            <a:ext cx="1472327" cy="10966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8773B5-23B6-0D44-A4C9-FC56DCC771B0}"/>
              </a:ext>
            </a:extLst>
          </p:cNvPr>
          <p:cNvSpPr/>
          <p:nvPr/>
        </p:nvSpPr>
        <p:spPr>
          <a:xfrm>
            <a:off x="839416" y="769693"/>
            <a:ext cx="9073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Program	: Bunga 0% Conditional</a:t>
            </a:r>
          </a:p>
          <a:p>
            <a:endParaRPr lang="en-US" dirty="0"/>
          </a:p>
          <a:p>
            <a:r>
              <a:rPr lang="en-US" dirty="0"/>
              <a:t>Period	: 2 – 30 April</a:t>
            </a:r>
            <a:r>
              <a:rPr lang="en-US" sz="1800" dirty="0">
                <a:latin typeface="+mj-lt"/>
                <a:ea typeface="OPPO Sans" pitchFamily="50" charset="0"/>
                <a:sym typeface="Helvetica Neue Medium"/>
              </a:rPr>
              <a:t> 2021</a:t>
            </a:r>
            <a:r>
              <a:rPr lang="en-US" sz="1800" dirty="0">
                <a:latin typeface="OPPO Sans" pitchFamily="50" charset="0"/>
                <a:ea typeface="OPPO Sans" pitchFamily="50" charset="0"/>
                <a:sym typeface="Helvetica Neue Medium"/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Region	: Nasional (</a:t>
            </a:r>
            <a:r>
              <a:rPr lang="en-US" dirty="0" err="1"/>
              <a:t>Sesuai</a:t>
            </a:r>
            <a:r>
              <a:rPr lang="en-US" dirty="0"/>
              <a:t> coverage Home Credit Indonesia)</a:t>
            </a:r>
          </a:p>
          <a:p>
            <a:endParaRPr lang="en-US" dirty="0"/>
          </a:p>
          <a:p>
            <a:r>
              <a:rPr lang="en-US" dirty="0"/>
              <a:t>Type	: OPPO Reno5 F</a:t>
            </a:r>
          </a:p>
          <a:p>
            <a:endParaRPr lang="en-US" dirty="0"/>
          </a:p>
          <a:p>
            <a:r>
              <a:rPr lang="en-US" dirty="0" err="1"/>
              <a:t>Rincian</a:t>
            </a:r>
            <a:r>
              <a:rPr lang="en-US" dirty="0"/>
              <a:t>	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Semua</a:t>
            </a:r>
            <a:r>
              <a:rPr lang="en-US" dirty="0"/>
              <a:t> user yang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OPPO Reno5 F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Home Credit,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promo Bunga 0% Conditional </a:t>
            </a:r>
            <a:r>
              <a:rPr lang="en-US" dirty="0" err="1"/>
              <a:t>selama</a:t>
            </a:r>
            <a:r>
              <a:rPr lang="en-US" dirty="0"/>
              <a:t> 7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(user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gratis 1 kali </a:t>
            </a:r>
            <a:r>
              <a:rPr lang="en-US" dirty="0" err="1"/>
              <a:t>cicilan</a:t>
            </a:r>
            <a:r>
              <a:rPr lang="en-US" dirty="0"/>
              <a:t> di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Admin </a:t>
            </a:r>
            <a:r>
              <a:rPr lang="en-US" dirty="0" err="1"/>
              <a:t>dengan</a:t>
            </a:r>
            <a:r>
              <a:rPr lang="en-US" dirty="0"/>
              <a:t> Low Rate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6, 9, dan 12 </a:t>
            </a:r>
            <a:r>
              <a:rPr lang="en-US" dirty="0" err="1"/>
              <a:t>bulan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0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31">
            <a:extLst>
              <a:ext uri="{FF2B5EF4-FFF2-40B4-BE49-F238E27FC236}">
                <a16:creationId xmlns:a16="http://schemas.microsoft.com/office/drawing/2014/main" id="{7F8386F5-BA6C-474B-9F3C-D3F4B04A141D}"/>
              </a:ext>
            </a:extLst>
          </p:cNvPr>
          <p:cNvSpPr/>
          <p:nvPr/>
        </p:nvSpPr>
        <p:spPr>
          <a:xfrm>
            <a:off x="7769" y="127488"/>
            <a:ext cx="372745" cy="548640"/>
          </a:xfrm>
          <a:prstGeom prst="rect">
            <a:avLst/>
          </a:prstGeom>
          <a:solidFill>
            <a:srgbClr val="19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002E777F-40CB-A14C-B020-C512482B97C9}"/>
              </a:ext>
            </a:extLst>
          </p:cNvPr>
          <p:cNvSpPr txBox="1"/>
          <p:nvPr/>
        </p:nvSpPr>
        <p:spPr>
          <a:xfrm>
            <a:off x="455249" y="127488"/>
            <a:ext cx="11451687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Microsoft JhengHei UI" panose="020B0604030504040204" charset="-120"/>
              </a:defRPr>
            </a:lvl1pPr>
          </a:lstStyle>
          <a:p>
            <a:r>
              <a:rPr lang="en-US" altLang="zh-CN" sz="2400" b="1" dirty="0">
                <a:latin typeface="+mn-lt"/>
                <a:ea typeface="Microsoft YaHei" charset="-122"/>
                <a:cs typeface="Microsoft YaHei" charset="-122"/>
              </a:rPr>
              <a:t>Financing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604" y="5877272"/>
            <a:ext cx="2156332" cy="7554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139D0F-1FEA-7F44-A349-C09D7DE36FE0}"/>
              </a:ext>
            </a:extLst>
          </p:cNvPr>
          <p:cNvSpPr/>
          <p:nvPr/>
        </p:nvSpPr>
        <p:spPr>
          <a:xfrm>
            <a:off x="695400" y="836712"/>
            <a:ext cx="85926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Program	: Bunga 0% Conditional &amp; 0% Down Payment (</a:t>
            </a:r>
            <a:r>
              <a:rPr lang="en-US" dirty="0" err="1"/>
              <a:t>Khusus</a:t>
            </a:r>
            <a:r>
              <a:rPr lang="en-US" dirty="0"/>
              <a:t> Member) </a:t>
            </a:r>
          </a:p>
          <a:p>
            <a:endParaRPr lang="en-US" dirty="0"/>
          </a:p>
          <a:p>
            <a:r>
              <a:rPr lang="en-US" dirty="0"/>
              <a:t>Period	: 2 – 30 April</a:t>
            </a:r>
            <a:r>
              <a:rPr lang="en-US" sz="1800" dirty="0">
                <a:latin typeface="+mj-lt"/>
                <a:ea typeface="OPPO Sans" pitchFamily="50" charset="0"/>
                <a:sym typeface="Helvetica Neue Medium"/>
              </a:rPr>
              <a:t> 2021</a:t>
            </a:r>
            <a:r>
              <a:rPr lang="en-US" sz="1800" dirty="0">
                <a:latin typeface="OPPO Sans" pitchFamily="50" charset="0"/>
                <a:ea typeface="OPPO Sans" pitchFamily="50" charset="0"/>
                <a:sym typeface="Helvetica Neue Medium"/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Region	: Nasional (</a:t>
            </a:r>
            <a:r>
              <a:rPr lang="en-US" dirty="0" err="1"/>
              <a:t>Sesuai</a:t>
            </a:r>
            <a:r>
              <a:rPr lang="en-US" dirty="0"/>
              <a:t> coverage </a:t>
            </a:r>
            <a:r>
              <a:rPr lang="en-US" dirty="0" err="1"/>
              <a:t>Kredit</a:t>
            </a:r>
            <a:r>
              <a:rPr lang="en-US" dirty="0"/>
              <a:t> Plus)</a:t>
            </a:r>
          </a:p>
          <a:p>
            <a:endParaRPr lang="en-US" dirty="0"/>
          </a:p>
          <a:p>
            <a:r>
              <a:rPr lang="en-US" dirty="0"/>
              <a:t>Type	: OPPO Reno5 F </a:t>
            </a:r>
          </a:p>
          <a:p>
            <a:endParaRPr lang="en-US" dirty="0"/>
          </a:p>
          <a:p>
            <a:r>
              <a:rPr lang="en-US" dirty="0" err="1"/>
              <a:t>Rincian</a:t>
            </a:r>
            <a:r>
              <a:rPr lang="en-US" dirty="0"/>
              <a:t>	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Semua</a:t>
            </a:r>
            <a:r>
              <a:rPr lang="en-US" dirty="0"/>
              <a:t> user yang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OPPO Reno5 F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Plus,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promo Bunga 0% Conditional </a:t>
            </a:r>
            <a:r>
              <a:rPr lang="en-US" dirty="0" err="1"/>
              <a:t>selama</a:t>
            </a:r>
            <a:r>
              <a:rPr lang="en-US" dirty="0"/>
              <a:t> 7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(user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gratis 1 kali </a:t>
            </a:r>
            <a:r>
              <a:rPr lang="en-US" dirty="0" err="1"/>
              <a:t>cicilan</a:t>
            </a:r>
            <a:r>
              <a:rPr lang="en-US" dirty="0"/>
              <a:t> di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0%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Member </a:t>
            </a:r>
            <a:r>
              <a:rPr lang="en-US" dirty="0" err="1"/>
              <a:t>Kredit</a:t>
            </a:r>
            <a:r>
              <a:rPr lang="en-US" dirty="0"/>
              <a:t> Plus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10%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Non Member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Admin </a:t>
            </a:r>
            <a:r>
              <a:rPr lang="en-US" dirty="0" err="1"/>
              <a:t>Rp</a:t>
            </a:r>
            <a:r>
              <a:rPr lang="en-US" dirty="0"/>
              <a:t>. 199.000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31">
            <a:extLst>
              <a:ext uri="{FF2B5EF4-FFF2-40B4-BE49-F238E27FC236}">
                <a16:creationId xmlns:a16="http://schemas.microsoft.com/office/drawing/2014/main" id="{7F8386F5-BA6C-474B-9F3C-D3F4B04A141D}"/>
              </a:ext>
            </a:extLst>
          </p:cNvPr>
          <p:cNvSpPr/>
          <p:nvPr/>
        </p:nvSpPr>
        <p:spPr>
          <a:xfrm>
            <a:off x="7769" y="127488"/>
            <a:ext cx="372745" cy="548640"/>
          </a:xfrm>
          <a:prstGeom prst="rect">
            <a:avLst/>
          </a:prstGeom>
          <a:solidFill>
            <a:srgbClr val="19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002E777F-40CB-A14C-B020-C512482B97C9}"/>
              </a:ext>
            </a:extLst>
          </p:cNvPr>
          <p:cNvSpPr txBox="1"/>
          <p:nvPr/>
        </p:nvSpPr>
        <p:spPr>
          <a:xfrm>
            <a:off x="455249" y="127488"/>
            <a:ext cx="11451687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Microsoft JhengHei UI" panose="020B0604030504040204" charset="-120"/>
              </a:defRPr>
            </a:lvl1pPr>
          </a:lstStyle>
          <a:p>
            <a:r>
              <a:rPr lang="en-US" altLang="zh-CN" sz="2400" b="1" dirty="0">
                <a:latin typeface="+mn-lt"/>
                <a:ea typeface="Microsoft YaHei" charset="-122"/>
                <a:cs typeface="Microsoft YaHei" charset="-122"/>
              </a:rPr>
              <a:t>Financing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518" y="5589240"/>
            <a:ext cx="1574817" cy="11037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40B373-5DCB-6941-8169-38DBA34A5037}"/>
              </a:ext>
            </a:extLst>
          </p:cNvPr>
          <p:cNvSpPr/>
          <p:nvPr/>
        </p:nvSpPr>
        <p:spPr>
          <a:xfrm>
            <a:off x="695400" y="908720"/>
            <a:ext cx="99371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Program : Free Admin</a:t>
            </a:r>
          </a:p>
          <a:p>
            <a:endParaRPr lang="en-US" dirty="0"/>
          </a:p>
          <a:p>
            <a:r>
              <a:rPr lang="en-US" dirty="0"/>
              <a:t>Period	: 2 – 30 April</a:t>
            </a:r>
            <a:r>
              <a:rPr lang="en-US" sz="1800" dirty="0">
                <a:latin typeface="+mj-lt"/>
                <a:ea typeface="OPPO Sans" pitchFamily="50" charset="0"/>
                <a:sym typeface="Helvetica Neue Medium"/>
              </a:rPr>
              <a:t> 2021</a:t>
            </a:r>
            <a:r>
              <a:rPr lang="en-US" sz="1800" dirty="0">
                <a:latin typeface="OPPO Sans" pitchFamily="50" charset="0"/>
                <a:ea typeface="OPPO Sans" pitchFamily="50" charset="0"/>
                <a:sym typeface="Helvetica Neue Medium"/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Region	: Nasional (</a:t>
            </a:r>
            <a:r>
              <a:rPr lang="en-US" dirty="0" err="1"/>
              <a:t>Sesuai</a:t>
            </a:r>
            <a:r>
              <a:rPr lang="en-US" dirty="0"/>
              <a:t> coverage </a:t>
            </a:r>
            <a:r>
              <a:rPr lang="en-US" dirty="0" err="1"/>
              <a:t>Spektra</a:t>
            </a:r>
            <a:r>
              <a:rPr lang="en-US" dirty="0"/>
              <a:t> &amp; FIF Group)</a:t>
            </a:r>
          </a:p>
          <a:p>
            <a:endParaRPr lang="en-US" dirty="0"/>
          </a:p>
          <a:p>
            <a:r>
              <a:rPr lang="en-US" dirty="0"/>
              <a:t>Type	: OPPO Reno5 F</a:t>
            </a:r>
          </a:p>
          <a:p>
            <a:endParaRPr lang="en-US" dirty="0"/>
          </a:p>
          <a:p>
            <a:r>
              <a:rPr lang="en-US" dirty="0" err="1"/>
              <a:t>Rincian</a:t>
            </a:r>
            <a:r>
              <a:rPr lang="en-US" dirty="0"/>
              <a:t>	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Semua</a:t>
            </a:r>
            <a:r>
              <a:rPr lang="en-US" dirty="0"/>
              <a:t> user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OPPO Reno5 F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 &amp; FIF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Admin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20%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3, 6, 9 &amp; 12 </a:t>
            </a:r>
            <a:r>
              <a:rPr lang="en-US" dirty="0" err="1"/>
              <a:t>bulan</a:t>
            </a:r>
            <a:r>
              <a:rPr lang="en-US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6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31">
            <a:extLst>
              <a:ext uri="{FF2B5EF4-FFF2-40B4-BE49-F238E27FC236}">
                <a16:creationId xmlns:a16="http://schemas.microsoft.com/office/drawing/2014/main" id="{7F8386F5-BA6C-474B-9F3C-D3F4B04A141D}"/>
              </a:ext>
            </a:extLst>
          </p:cNvPr>
          <p:cNvSpPr/>
          <p:nvPr/>
        </p:nvSpPr>
        <p:spPr>
          <a:xfrm>
            <a:off x="7769" y="127488"/>
            <a:ext cx="372745" cy="548640"/>
          </a:xfrm>
          <a:prstGeom prst="rect">
            <a:avLst/>
          </a:prstGeom>
          <a:solidFill>
            <a:srgbClr val="19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002E777F-40CB-A14C-B020-C512482B97C9}"/>
              </a:ext>
            </a:extLst>
          </p:cNvPr>
          <p:cNvSpPr txBox="1"/>
          <p:nvPr/>
        </p:nvSpPr>
        <p:spPr>
          <a:xfrm>
            <a:off x="455249" y="127488"/>
            <a:ext cx="11451687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Microsoft JhengHei UI" panose="020B0604030504040204" charset="-120"/>
              </a:defRPr>
            </a:lvl1pPr>
          </a:lstStyle>
          <a:p>
            <a:r>
              <a:rPr lang="en-US" altLang="zh-CN" sz="2400" b="1" dirty="0">
                <a:latin typeface="+mn-lt"/>
                <a:ea typeface="Microsoft YaHei" charset="-122"/>
                <a:cs typeface="Microsoft YaHei" charset="-122"/>
              </a:rPr>
              <a:t>Financing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5661248"/>
            <a:ext cx="1535771" cy="10605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1B426-C5B1-494A-949A-93B794CCABF1}"/>
              </a:ext>
            </a:extLst>
          </p:cNvPr>
          <p:cNvSpPr/>
          <p:nvPr/>
        </p:nvSpPr>
        <p:spPr>
          <a:xfrm>
            <a:off x="623392" y="980728"/>
            <a:ext cx="107291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Program : Free Admin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Period	: 2 – 30 April</a:t>
            </a:r>
            <a:r>
              <a:rPr lang="en-US" sz="1800" dirty="0">
                <a:latin typeface="+mj-lt"/>
                <a:ea typeface="OPPO Sans" pitchFamily="50" charset="0"/>
                <a:sym typeface="Helvetica Neue Medium"/>
              </a:rPr>
              <a:t> 2021</a:t>
            </a:r>
            <a:r>
              <a:rPr lang="en-US" sz="1800" dirty="0">
                <a:latin typeface="OPPO Sans" pitchFamily="50" charset="0"/>
                <a:ea typeface="OPPO Sans" pitchFamily="50" charset="0"/>
                <a:sym typeface="Helvetica Neue Medium"/>
              </a:rPr>
              <a:t>.</a:t>
            </a:r>
            <a:endParaRPr lang="en-US" dirty="0"/>
          </a:p>
          <a:p>
            <a:br>
              <a:rPr lang="en-US" dirty="0"/>
            </a:br>
            <a:r>
              <a:rPr lang="en-US" dirty="0"/>
              <a:t>Region	: Nasional (</a:t>
            </a:r>
            <a:r>
              <a:rPr lang="en-US" dirty="0" err="1"/>
              <a:t>Sesuai</a:t>
            </a:r>
            <a:r>
              <a:rPr lang="en-US" dirty="0"/>
              <a:t> coverage AEON Fast)</a:t>
            </a:r>
          </a:p>
          <a:p>
            <a:endParaRPr lang="en-US" dirty="0"/>
          </a:p>
          <a:p>
            <a:r>
              <a:rPr lang="en-US" dirty="0"/>
              <a:t>Type	: OPPO Reno5 F</a:t>
            </a:r>
          </a:p>
          <a:p>
            <a:endParaRPr lang="en-US" dirty="0"/>
          </a:p>
          <a:p>
            <a:r>
              <a:rPr lang="en-US" dirty="0" err="1"/>
              <a:t>Rincian</a:t>
            </a:r>
            <a:r>
              <a:rPr lang="en-US" dirty="0"/>
              <a:t>	: </a:t>
            </a:r>
          </a:p>
          <a:p>
            <a:endParaRPr lang="en-US" dirty="0"/>
          </a:p>
          <a:p>
            <a:r>
              <a:rPr lang="en-US" dirty="0"/>
              <a:t>•	</a:t>
            </a:r>
            <a:r>
              <a:rPr lang="en-US" dirty="0" err="1"/>
              <a:t>Semua</a:t>
            </a:r>
            <a:r>
              <a:rPr lang="en-US" dirty="0"/>
              <a:t> user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OPPO Reno5 F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  	</a:t>
            </a:r>
            <a:r>
              <a:rPr lang="en-US" dirty="0" err="1"/>
              <a:t>melalui</a:t>
            </a:r>
            <a:r>
              <a:rPr lang="en-US" dirty="0"/>
              <a:t> AEON Fast </a:t>
            </a:r>
          </a:p>
          <a:p>
            <a:r>
              <a:rPr lang="en-US" dirty="0"/>
              <a:t>•	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Admin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user</a:t>
            </a:r>
          </a:p>
          <a:p>
            <a:r>
              <a:rPr lang="en-US" dirty="0"/>
              <a:t>•	0%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Member AEON Fast</a:t>
            </a:r>
          </a:p>
          <a:p>
            <a:r>
              <a:rPr lang="en-US" dirty="0"/>
              <a:t>•	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10% </a:t>
            </a:r>
            <a:r>
              <a:rPr lang="en-US" dirty="0" err="1"/>
              <a:t>untuk</a:t>
            </a:r>
            <a:r>
              <a:rPr lang="en-US" dirty="0"/>
              <a:t> Non Member</a:t>
            </a:r>
          </a:p>
          <a:p>
            <a:r>
              <a:rPr lang="en-US" dirty="0"/>
              <a:t>•	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12, 18 &amp; 24 </a:t>
            </a:r>
            <a:r>
              <a:rPr lang="en-US" dirty="0" err="1"/>
              <a:t>bulan</a:t>
            </a:r>
            <a:r>
              <a:rPr lang="en-US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39DDE7-DA8D-4748-BC4B-483B1D37123B}"/>
              </a:ext>
            </a:extLst>
          </p:cNvPr>
          <p:cNvSpPr/>
          <p:nvPr/>
        </p:nvSpPr>
        <p:spPr>
          <a:xfrm>
            <a:off x="3589020" y="2884170"/>
            <a:ext cx="5013960" cy="108966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ID" sz="3200" b="1" dirty="0">
                <a:solidFill>
                  <a:srgbClr val="FFFFFF"/>
                </a:solidFill>
                <a:latin typeface="Bahnschrift SemiBold" panose="020B0502040204020203" pitchFamily="34" charset="0"/>
                <a:cs typeface="Arial" panose="020B0604020202020204" pitchFamily="34" charset="0"/>
                <a:sym typeface="Helvetica Neue Medium"/>
              </a:rPr>
              <a:t>TRADE-IN PROGRAM</a:t>
            </a:r>
            <a:endParaRPr kumimoji="0" lang="en-ID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Bahnschrift SemiBold" panose="020B0502040204020203" pitchFamily="34" charset="0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ID" sz="3200" b="1" dirty="0">
                <a:solidFill>
                  <a:srgbClr val="FFFFFF"/>
                </a:solidFill>
                <a:latin typeface="Bahnschrift SemiBold" panose="020B0502040204020203" pitchFamily="34" charset="0"/>
                <a:cs typeface="Arial" panose="020B0604020202020204" pitchFamily="34" charset="0"/>
                <a:sym typeface="Helvetica Neue Medium"/>
              </a:rPr>
              <a:t>OPPO RENO5 F</a:t>
            </a:r>
            <a:endParaRPr kumimoji="0" lang="en-ID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Bahnschrift SemiBold" panose="020B0502040204020203" pitchFamily="34" charset="0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73346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31">
            <a:extLst>
              <a:ext uri="{FF2B5EF4-FFF2-40B4-BE49-F238E27FC236}">
                <a16:creationId xmlns:a16="http://schemas.microsoft.com/office/drawing/2014/main" id="{7F8386F5-BA6C-474B-9F3C-D3F4B04A141D}"/>
              </a:ext>
            </a:extLst>
          </p:cNvPr>
          <p:cNvSpPr/>
          <p:nvPr/>
        </p:nvSpPr>
        <p:spPr>
          <a:xfrm>
            <a:off x="7769" y="127488"/>
            <a:ext cx="372745" cy="548640"/>
          </a:xfrm>
          <a:prstGeom prst="rect">
            <a:avLst/>
          </a:prstGeom>
          <a:solidFill>
            <a:srgbClr val="19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002E777F-40CB-A14C-B020-C512482B97C9}"/>
              </a:ext>
            </a:extLst>
          </p:cNvPr>
          <p:cNvSpPr txBox="1"/>
          <p:nvPr/>
        </p:nvSpPr>
        <p:spPr>
          <a:xfrm>
            <a:off x="455249" y="127488"/>
            <a:ext cx="11451687" cy="4616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Microsoft JhengHei UI" panose="020B0604030504040204" charset="-120"/>
              </a:defRPr>
            </a:lvl1pPr>
          </a:lstStyle>
          <a:p>
            <a:r>
              <a:rPr lang="en-US" altLang="zh-CN" sz="2400" b="1" dirty="0">
                <a:latin typeface="+mn-lt"/>
                <a:ea typeface="Microsoft YaHei" charset="-122"/>
                <a:cs typeface="Microsoft YaHei" charset="-122"/>
              </a:rPr>
              <a:t>TRADE-IN PROGRAM BY LAKU6.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1B426-C5B1-494A-949A-93B794CCABF1}"/>
              </a:ext>
            </a:extLst>
          </p:cNvPr>
          <p:cNvSpPr/>
          <p:nvPr/>
        </p:nvSpPr>
        <p:spPr>
          <a:xfrm>
            <a:off x="563500" y="914488"/>
            <a:ext cx="10729192" cy="46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Trade-in Reno5 5G by Laku6: 2 – 30 April 2021.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30551-2805-4418-B69B-51D94908543E}"/>
              </a:ext>
            </a:extLst>
          </p:cNvPr>
          <p:cNvSpPr/>
          <p:nvPr/>
        </p:nvSpPr>
        <p:spPr>
          <a:xfrm>
            <a:off x="563500" y="4282728"/>
            <a:ext cx="10729192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Promotion program:</a:t>
            </a:r>
            <a:br>
              <a:rPr lang="en-US" dirty="0"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b="1" u="sng" dirty="0"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Trade-in to Reno5 F, Cashback up to Rp 500.000</a:t>
            </a:r>
            <a:br>
              <a:rPr lang="en-US" b="1" u="sng" dirty="0"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dirty="0"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dirty="0">
                <a:latin typeface="OPPO Sans" pitchFamily="50" charset="0"/>
                <a:ea typeface="DengXian" panose="02010600030101010101" pitchFamily="2" charset="-122"/>
                <a:cs typeface="Times New Roman" panose="02020603050405020304" pitchFamily="18" charset="0"/>
              </a:rPr>
              <a:t>*T&amp;C Apply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AF16866-CF9F-435D-AD03-F371FED4C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19584"/>
              </p:ext>
            </p:extLst>
          </p:nvPr>
        </p:nvGraphicFramePr>
        <p:xfrm>
          <a:off x="630017" y="2033474"/>
          <a:ext cx="10931965" cy="108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121900" imgH="1003300" progId="Excel.Sheet.12">
                  <p:embed/>
                </p:oleObj>
              </mc:Choice>
              <mc:Fallback>
                <p:oleObj name="Worksheet" r:id="rId2" imgW="10121900" imgH="10033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148716-69FB-5E47-A95C-283F505CC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017" y="2033474"/>
                        <a:ext cx="10931965" cy="1083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67503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白底">
  <a:themeElements>
    <a:clrScheme name="OPPO色彩系统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46937"/>
      </a:accent1>
      <a:accent2>
        <a:srgbClr val="C9C9C8"/>
      </a:accent2>
      <a:accent3>
        <a:srgbClr val="2DC84D"/>
      </a:accent3>
      <a:accent4>
        <a:srgbClr val="FAFAFA"/>
      </a:accent4>
      <a:accent5>
        <a:srgbClr val="046937"/>
      </a:accent5>
      <a:accent6>
        <a:srgbClr val="C9C9C8"/>
      </a:accent6>
      <a:hlink>
        <a:srgbClr val="2DC84D"/>
      </a:hlink>
      <a:folHlink>
        <a:srgbClr val="2DC84D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White 白底">
  <a:themeElements>
    <a:clrScheme name="OPPO色彩系统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46937"/>
      </a:accent1>
      <a:accent2>
        <a:srgbClr val="C9C9C8"/>
      </a:accent2>
      <a:accent3>
        <a:srgbClr val="2DC84D"/>
      </a:accent3>
      <a:accent4>
        <a:srgbClr val="FAFAFA"/>
      </a:accent4>
      <a:accent5>
        <a:srgbClr val="046937"/>
      </a:accent5>
      <a:accent6>
        <a:srgbClr val="C9C9C8"/>
      </a:accent6>
      <a:hlink>
        <a:srgbClr val="2DC84D"/>
      </a:hlink>
      <a:folHlink>
        <a:srgbClr val="2DC84D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913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Arial</vt:lpstr>
      <vt:lpstr>Bahnschrift SemiBold</vt:lpstr>
      <vt:lpstr>Calibri</vt:lpstr>
      <vt:lpstr>Helvetica Neue Medium</vt:lpstr>
      <vt:lpstr>OPPO Sans</vt:lpstr>
      <vt:lpstr>OPPOSans B</vt:lpstr>
      <vt:lpstr>OPPOSans M</vt:lpstr>
      <vt:lpstr>OPPOSans R</vt:lpstr>
      <vt:lpstr>Wingdings</vt:lpstr>
      <vt:lpstr>White 白底</vt:lpstr>
      <vt:lpstr>10_White 白底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Indosat Plan</dc:title>
  <dc:creator>Calvina OPPO</dc:creator>
  <cp:lastModifiedBy>Melisa Faratika</cp:lastModifiedBy>
  <cp:revision>112</cp:revision>
  <dcterms:created xsi:type="dcterms:W3CDTF">2020-07-14T15:10:50Z</dcterms:created>
  <dcterms:modified xsi:type="dcterms:W3CDTF">2021-03-18T11:09:42Z</dcterms:modified>
</cp:coreProperties>
</file>