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</p:sldMasterIdLst>
  <p:notesMasterIdLst>
    <p:notesMasterId r:id="rId16"/>
  </p:notesMasterIdLst>
  <p:sldIdLst>
    <p:sldId id="4696" r:id="rId3"/>
    <p:sldId id="4700" r:id="rId4"/>
    <p:sldId id="4699" r:id="rId5"/>
    <p:sldId id="4644" r:id="rId6"/>
    <p:sldId id="4649" r:id="rId7"/>
    <p:sldId id="4650" r:id="rId8"/>
    <p:sldId id="4651" r:id="rId9"/>
    <p:sldId id="4697" r:id="rId10"/>
    <p:sldId id="4655" r:id="rId11"/>
    <p:sldId id="4698" r:id="rId12"/>
    <p:sldId id="4656" r:id="rId13"/>
    <p:sldId id="4657" r:id="rId14"/>
    <p:sldId id="292" r:id="rId1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25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707" autoAdjust="0"/>
    <p:restoredTop sz="90724" autoAdjust="0"/>
  </p:normalViewPr>
  <p:slideViewPr>
    <p:cSldViewPr snapToGrid="0">
      <p:cViewPr varScale="1">
        <p:scale>
          <a:sx n="75" d="100"/>
          <a:sy n="75" d="100"/>
        </p:scale>
        <p:origin x="1051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D9F0CE-9A24-4794-9759-7C898A51F4A3}" type="datetimeFigureOut">
              <a:rPr lang="zh-CN" altLang="en-US" smtClean="0"/>
              <a:t>2021/3/18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405363-65F0-4FFE-AD27-E4072D37BAD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69489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9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</p:spTree>
    <p:extLst>
      <p:ext uri="{BB962C8B-B14F-4D97-AF65-F5344CB8AC3E}">
        <p14:creationId xmlns:p14="http://schemas.microsoft.com/office/powerpoint/2010/main" val="2752915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25642092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6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charset="-122"/>
                <a:ea typeface="OPPOSans M" charset="-122"/>
                <a:cs typeface="OPPOSans M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29100554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47634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Page D 图+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sz="quarter" idx="10"/>
          </p:nvPr>
        </p:nvSpPr>
        <p:spPr>
          <a:xfrm>
            <a:off x="-1" y="0"/>
            <a:ext cx="12211787" cy="6858000"/>
          </a:xfrm>
          <a:prstGeom prst="rect">
            <a:avLst/>
          </a:prstGeom>
        </p:spPr>
        <p:txBody>
          <a:bodyPr/>
          <a:lstStyle/>
          <a:p>
            <a:endParaRPr kumimoji="1" lang="zh-CN" altLang="en-US"/>
          </a:p>
        </p:txBody>
      </p:sp>
      <p:sp>
        <p:nvSpPr>
          <p:cNvPr id="96" name="线条"/>
          <p:cNvSpPr/>
          <p:nvPr/>
        </p:nvSpPr>
        <p:spPr>
          <a:xfrm>
            <a:off x="47859" y="11084"/>
            <a:ext cx="12251201" cy="6846917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97" name="线条"/>
          <p:cNvSpPr/>
          <p:nvPr/>
        </p:nvSpPr>
        <p:spPr>
          <a:xfrm flipH="1">
            <a:off x="-65324" y="51957"/>
            <a:ext cx="12257094" cy="6846900"/>
          </a:xfrm>
          <a:prstGeom prst="line">
            <a:avLst/>
          </a:prstGeom>
          <a:ln w="6350">
            <a:solidFill>
              <a:srgbClr val="FFFFFF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graphicFrame>
        <p:nvGraphicFramePr>
          <p:cNvPr id="8" name="表格 7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内容占位符 5"/>
          <p:cNvSpPr>
            <a:spLocks noGrp="1"/>
          </p:cNvSpPr>
          <p:nvPr>
            <p:ph sz="quarter" idx="11"/>
          </p:nvPr>
        </p:nvSpPr>
        <p:spPr>
          <a:xfrm>
            <a:off x="388144" y="1712119"/>
            <a:ext cx="4694219" cy="4599781"/>
          </a:xfrm>
        </p:spPr>
        <p:txBody>
          <a:bodyPr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3294419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  <p:sp>
        <p:nvSpPr>
          <p:cNvPr id="5" name="表格占位符 4"/>
          <p:cNvSpPr>
            <a:spLocks noGrp="1"/>
          </p:cNvSpPr>
          <p:nvPr>
            <p:ph type="tbl" sz="quarter" idx="10"/>
          </p:nvPr>
        </p:nvSpPr>
        <p:spPr>
          <a:xfrm>
            <a:off x="388144" y="1400175"/>
            <a:ext cx="11421269" cy="4614863"/>
          </a:xfrm>
        </p:spPr>
        <p:txBody>
          <a:bodyPr/>
          <a:lstStyle/>
          <a:p>
            <a:endParaRPr kumimoji="1" lang="zh-CN" altLang="en-US"/>
          </a:p>
        </p:txBody>
      </p:sp>
      <p:sp>
        <p:nvSpPr>
          <p:cNvPr id="6" name="文本占位符 5"/>
          <p:cNvSpPr>
            <a:spLocks noGrp="1"/>
          </p:cNvSpPr>
          <p:nvPr>
            <p:ph type="body" sz="quarter" idx="12" hasCustomPrompt="1"/>
          </p:nvPr>
        </p:nvSpPr>
        <p:spPr>
          <a:xfrm>
            <a:off x="1409096" y="6438655"/>
            <a:ext cx="5135821" cy="244808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1000" b="0" i="0" u="none" strike="noStrike" cap="none" spc="0" normalizeH="0" baseline="0" dirty="0">
                <a:ln>
                  <a:noFill/>
                </a:ln>
                <a:solidFill>
                  <a:srgbClr val="929292"/>
                </a:solidFill>
                <a:effectLst/>
                <a:uFillTx/>
                <a:latin typeface="OPPOSans M" charset="-122"/>
                <a:ea typeface="OPPOSans M" charset="-122"/>
                <a:cs typeface="OPPOSans M" charset="-122"/>
                <a:sym typeface="Helvetica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  <a:r>
              <a:rPr kumimoji="1" lang="en-US" altLang="zh-CN" dirty="0"/>
              <a:t> </a:t>
            </a:r>
            <a:r>
              <a:rPr kumimoji="1" lang="zh-CN" altLang="en-US" dirty="0"/>
              <a:t>汇报标题</a:t>
            </a:r>
          </a:p>
        </p:txBody>
      </p:sp>
    </p:spTree>
    <p:extLst>
      <p:ext uri="{BB962C8B-B14F-4D97-AF65-F5344CB8AC3E}">
        <p14:creationId xmlns:p14="http://schemas.microsoft.com/office/powerpoint/2010/main" val="3366485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00547498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Page A 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92496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标题文本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22" name="正文级别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36720130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页">
    <p:bg>
      <p:bgPr>
        <a:solidFill>
          <a:srgbClr val="046A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2DC84D"/>
                </a:solidFill>
              </a:defRPr>
            </a:lvl1pPr>
          </a:lstStyle>
          <a:p>
            <a:r>
              <a:rPr kumimoji="1" lang="zh-CN" altLang="en-US" dirty="0"/>
              <a:t>单击此处编辑母版标题样式 目录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0" hasCustomPrompt="1"/>
          </p:nvPr>
        </p:nvSpPr>
        <p:spPr>
          <a:xfrm>
            <a:off x="366713" y="1679575"/>
            <a:ext cx="11420475" cy="4636294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ct val="150000"/>
              </a:lnSpc>
              <a:buFont typeface="Arial" panose="020B0604020202090204" pitchFamily="34" charset="0"/>
              <a:buChar char="•"/>
              <a:defRPr>
                <a:solidFill>
                  <a:srgbClr val="2DC84D"/>
                </a:solidFill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</a:t>
            </a:r>
          </a:p>
        </p:txBody>
      </p:sp>
    </p:spTree>
    <p:extLst>
      <p:ext uri="{BB962C8B-B14F-4D97-AF65-F5344CB8AC3E}">
        <p14:creationId xmlns:p14="http://schemas.microsoft.com/office/powerpoint/2010/main" val="18899136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Section Divider A 章节页">
    <p:bg>
      <p:bgPr>
        <a:solidFill>
          <a:srgbClr val="2DC84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像" descr="图像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595" y="6479657"/>
            <a:ext cx="667005" cy="15875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5" name="标题 2"/>
          <p:cNvSpPr>
            <a:spLocks noGrp="1"/>
          </p:cNvSpPr>
          <p:nvPr>
            <p:ph type="title" hasCustomPrompt="1"/>
          </p:nvPr>
        </p:nvSpPr>
        <p:spPr>
          <a:xfrm>
            <a:off x="366595" y="347629"/>
            <a:ext cx="11420888" cy="536842"/>
          </a:xfrm>
        </p:spPr>
        <p:txBody>
          <a:bodyPr/>
          <a:lstStyle>
            <a:lvl1pPr>
              <a:defRPr>
                <a:solidFill>
                  <a:srgbClr val="046A38"/>
                </a:solidFill>
              </a:defRPr>
            </a:lvl1pPr>
          </a:lstStyle>
          <a:p>
            <a:r>
              <a:rPr kumimoji="1" lang="zh-CN" altLang="en-US" dirty="0"/>
              <a:t>单击此处编辑母版标题样式 章节标题</a:t>
            </a:r>
          </a:p>
        </p:txBody>
      </p:sp>
      <p:sp>
        <p:nvSpPr>
          <p:cNvPr id="6" name="文本占位符 4"/>
          <p:cNvSpPr>
            <a:spLocks noGrp="1"/>
          </p:cNvSpPr>
          <p:nvPr>
            <p:ph type="body" sz="quarter" idx="10" hasCustomPrompt="1"/>
          </p:nvPr>
        </p:nvSpPr>
        <p:spPr>
          <a:xfrm>
            <a:off x="366595" y="1232100"/>
            <a:ext cx="5534358" cy="554171"/>
          </a:xfrm>
          <a:prstGeom prst="rect">
            <a:avLst/>
          </a:prstGeom>
        </p:spPr>
        <p:txBody>
          <a:bodyPr anchor="ctr"/>
          <a:lstStyle>
            <a:lvl1pPr>
              <a:defRPr baseline="0">
                <a:solidFill>
                  <a:srgbClr val="046A38"/>
                </a:solidFill>
                <a:latin typeface="OPPOSans B" charset="-122"/>
                <a:ea typeface="OPPOSans B" charset="-122"/>
                <a:cs typeface="OPPOSans B" charset="-122"/>
              </a:defRPr>
            </a:lvl1pPr>
            <a:lvl2pPr>
              <a:defRPr>
                <a:solidFill>
                  <a:srgbClr val="2DC84D"/>
                </a:solidFill>
              </a:defRPr>
            </a:lvl2pPr>
            <a:lvl3pPr>
              <a:defRPr>
                <a:solidFill>
                  <a:srgbClr val="2DC84D"/>
                </a:solidFill>
              </a:defRPr>
            </a:lvl3pPr>
            <a:lvl4pPr>
              <a:defRPr>
                <a:solidFill>
                  <a:srgbClr val="2DC84D"/>
                </a:solidFill>
              </a:defRPr>
            </a:lvl4pPr>
            <a:lvl5pPr>
              <a:defRPr>
                <a:solidFill>
                  <a:srgbClr val="2DC84D"/>
                </a:solidFill>
              </a:defRPr>
            </a:lvl5pPr>
          </a:lstStyle>
          <a:p>
            <a:pPr lvl="0"/>
            <a:r>
              <a:rPr kumimoji="1" lang="zh-CN" altLang="en-US" dirty="0"/>
              <a:t>单击此处编辑母版文本样式 二级标题</a:t>
            </a:r>
          </a:p>
        </p:txBody>
      </p:sp>
      <p:graphicFrame>
        <p:nvGraphicFramePr>
          <p:cNvPr id="7" name="表格 6"/>
          <p:cNvGraphicFramePr>
            <a:graphicFrameLocks noGrp="1"/>
          </p:cNvGraphicFramePr>
          <p:nvPr userDrawn="1"/>
        </p:nvGraphicFramePr>
        <p:xfrm>
          <a:off x="12394857" y="0"/>
          <a:ext cx="1549743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97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106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56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Dark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046A3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45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77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Light</a:t>
                      </a:r>
                      <a:r>
                        <a:rPr lang="zh-CN" altLang="en-US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 </a:t>
                      </a:r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Green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2DC84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202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200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US" altLang="zh-CN" sz="1400" b="0" kern="1200" dirty="0">
                          <a:solidFill>
                            <a:schemeClr val="dk1"/>
                          </a:solidFill>
                          <a:effectLst/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Platinum </a:t>
                      </a:r>
                      <a:endParaRPr lang="en-US" altLang="zh-CN" sz="1400" b="0" dirty="0">
                        <a:effectLst/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CACAC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714500">
                <a:tc>
                  <a:txBody>
                    <a:bodyPr/>
                    <a:lstStyle/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R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G 250</a:t>
                      </a: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B 250</a:t>
                      </a:r>
                    </a:p>
                    <a:p>
                      <a:pPr algn="l"/>
                      <a:endParaRPr lang="en-US" altLang="zh-CN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  <a:p>
                      <a:pPr algn="l"/>
                      <a:r>
                        <a:rPr lang="en-US" altLang="zh-CN" sz="1400" b="0" dirty="0">
                          <a:latin typeface="OPPOSans R" charset="-122"/>
                          <a:ea typeface="OPPOSans R" charset="-122"/>
                          <a:cs typeface="OPPOSans R" charset="-122"/>
                        </a:rPr>
                        <a:t>White</a:t>
                      </a:r>
                      <a:endParaRPr lang="zh-CN" altLang="en-US" sz="1400" b="0" dirty="0">
                        <a:latin typeface="OPPOSans R" charset="-122"/>
                        <a:ea typeface="OPPOSans R" charset="-122"/>
                        <a:cs typeface="OPPOSans R" charset="-122"/>
                      </a:endParaRPr>
                    </a:p>
                  </a:txBody>
                  <a:tcPr marL="45720" marR="45720" marT="22860" marB="2286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5400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/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420454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71" r:id="rId5"/>
    <p:sldLayoutId id="2147483673" r:id="rId6"/>
    <p:sldLayoutId id="2147483680" r:id="rId7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6595" y="6481945"/>
            <a:ext cx="666212" cy="158400"/>
          </a:xfrm>
          <a:prstGeom prst="rect">
            <a:avLst/>
          </a:prstGeom>
        </p:spPr>
      </p:pic>
      <p:sp>
        <p:nvSpPr>
          <p:cNvPr id="5" name="标题占位符 4"/>
          <p:cNvSpPr>
            <a:spLocks noGrp="1"/>
          </p:cNvSpPr>
          <p:nvPr>
            <p:ph type="title"/>
          </p:nvPr>
        </p:nvSpPr>
        <p:spPr>
          <a:xfrm>
            <a:off x="388253" y="313763"/>
            <a:ext cx="11420888" cy="5368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dirty="0"/>
              <a:t>单击此处编辑母版标题样式 </a:t>
            </a:r>
            <a:r>
              <a:rPr kumimoji="1" lang="en-US" altLang="zh-CN" dirty="0"/>
              <a:t>OPPO Sans B 50pt.</a:t>
            </a:r>
            <a:endParaRPr kumimoji="1" lang="zh-CN" altLang="en-US" dirty="0"/>
          </a:p>
        </p:txBody>
      </p:sp>
      <p:sp>
        <p:nvSpPr>
          <p:cNvPr id="11" name="线条"/>
          <p:cNvSpPr/>
          <p:nvPr userDrawn="1"/>
        </p:nvSpPr>
        <p:spPr>
          <a:xfrm>
            <a:off x="382859" y="6403611"/>
            <a:ext cx="11426282" cy="1"/>
          </a:xfrm>
          <a:prstGeom prst="line">
            <a:avLst/>
          </a:prstGeom>
          <a:ln w="25400">
            <a:solidFill>
              <a:srgbClr val="CACAC8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500"/>
          </a:p>
        </p:txBody>
      </p:sp>
      <p:sp>
        <p:nvSpPr>
          <p:cNvPr id="16" name="pg. xx"/>
          <p:cNvSpPr txBox="1"/>
          <p:nvPr userDrawn="1"/>
        </p:nvSpPr>
        <p:spPr>
          <a:xfrm>
            <a:off x="10442363" y="6437145"/>
            <a:ext cx="1366779" cy="143629"/>
          </a:xfrm>
          <a:prstGeom prst="rect">
            <a:avLst/>
          </a:prstGeom>
          <a:ln w="12700">
            <a:miter lim="400000"/>
          </a:ln>
        </p:spPr>
        <p:txBody>
          <a:bodyPr lIns="25400" tIns="25400" rIns="25400" bIns="25400">
            <a:spAutoFit/>
          </a:bodyPr>
          <a:lstStyle>
            <a:lvl1pPr algn="r">
              <a:defRPr sz="2000" b="0">
                <a:solidFill>
                  <a:srgbClr val="929292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fld id="{00E22F85-807F-CA40-8F16-B425A1EE1DAC}" type="slidenum">
              <a:rPr lang="uk-UA" sz="600" smtClean="0">
                <a:latin typeface="OPPOSans R" charset="-122"/>
                <a:ea typeface="OPPOSans R" charset="-122"/>
                <a:cs typeface="OPPOSans R" charset="-122"/>
              </a:rPr>
              <a:t>‹#›</a:t>
            </a:fld>
            <a:endParaRPr sz="600" dirty="0">
              <a:latin typeface="OPPOSans R" charset="-122"/>
              <a:ea typeface="OPPOSans R" charset="-122"/>
              <a:cs typeface="OPPOSans R" charset="-122"/>
            </a:endParaRPr>
          </a:p>
        </p:txBody>
      </p:sp>
      <p:sp>
        <p:nvSpPr>
          <p:cNvPr id="19" name="文本占位符 18"/>
          <p:cNvSpPr>
            <a:spLocks noGrp="1"/>
          </p:cNvSpPr>
          <p:nvPr>
            <p:ph type="body" idx="1"/>
          </p:nvPr>
        </p:nvSpPr>
        <p:spPr>
          <a:xfrm>
            <a:off x="388252" y="1806575"/>
            <a:ext cx="11420888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dirty="0"/>
              <a:t>单击此处编辑母版文本样式</a:t>
            </a:r>
          </a:p>
          <a:p>
            <a:pPr lvl="1"/>
            <a:r>
              <a:rPr kumimoji="1" lang="zh-CN" altLang="en-US" dirty="0"/>
              <a:t>二级</a:t>
            </a:r>
          </a:p>
          <a:p>
            <a:pPr lvl="2"/>
            <a:r>
              <a:rPr kumimoji="1" lang="zh-CN" altLang="en-US" dirty="0"/>
              <a:t>三级</a:t>
            </a:r>
          </a:p>
          <a:p>
            <a:pPr lvl="3"/>
            <a:r>
              <a:rPr kumimoji="1" lang="zh-CN" altLang="en-US" dirty="0"/>
              <a:t>四级</a:t>
            </a:r>
          </a:p>
          <a:p>
            <a:pPr lvl="4"/>
            <a:r>
              <a:rPr kumimoji="1" lang="zh-CN" altLang="en-US" dirty="0"/>
              <a:t>五级</a:t>
            </a:r>
          </a:p>
        </p:txBody>
      </p:sp>
    </p:spTree>
    <p:extLst>
      <p:ext uri="{BB962C8B-B14F-4D97-AF65-F5344CB8AC3E}">
        <p14:creationId xmlns:p14="http://schemas.microsoft.com/office/powerpoint/2010/main" val="404384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</p:sldLayoutIdLst>
  <p:hf sldNum="0" hdr="0" ftr="0"/>
  <p:txStyles>
    <p:titleStyle>
      <a:lvl1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 charset="-122"/>
          <a:ea typeface="OPPOSans B" charset="-122"/>
          <a:cs typeface="OPPOSans B" charset="-122"/>
          <a:sym typeface="OPPOSans B"/>
        </a:defRPr>
      </a:lvl1pPr>
      <a:lvl2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2pPr>
      <a:lvl3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3pPr>
      <a:lvl4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4pPr>
      <a:lvl5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5pPr>
      <a:lvl6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6pPr>
      <a:lvl7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7pPr>
      <a:lvl8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8pPr>
      <a:lvl9pPr marL="0" marR="0" indent="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4500" b="0" i="0" u="none" strike="noStrike" cap="none" spc="0" baseline="0">
          <a:ln>
            <a:noFill/>
          </a:ln>
          <a:solidFill>
            <a:srgbClr val="046A38"/>
          </a:solidFill>
          <a:uFillTx/>
          <a:latin typeface="OPPOSans B"/>
          <a:ea typeface="OPPOSans B"/>
          <a:cs typeface="OPPOSans B"/>
          <a:sym typeface="OPPOSans B"/>
        </a:defRPr>
      </a:lvl9pPr>
    </p:titleStyle>
    <p:bodyStyle>
      <a:lvl1pPr marL="0" marR="0" indent="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1pPr>
      <a:lvl2pPr marL="635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2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2pPr>
      <a:lvl3pPr marL="952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0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3pPr>
      <a:lvl4pPr marL="12700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4pPr>
      <a:lvl5pPr marL="1587500" marR="0" indent="-317500" algn="l" defTabSz="412750" latinLnBrk="0">
        <a:lnSpc>
          <a:spcPct val="15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1800" b="0" i="0" u="none" strike="noStrike" cap="none" spc="0" baseline="0">
          <a:ln>
            <a:noFill/>
          </a:ln>
          <a:solidFill>
            <a:srgbClr val="5E5E5E"/>
          </a:solidFill>
          <a:uFillTx/>
          <a:latin typeface="OPPOSans M" charset="-122"/>
          <a:ea typeface="OPPOSans M" charset="-122"/>
          <a:cs typeface="OPPOSans M" charset="-122"/>
          <a:sym typeface="OPPOSans M"/>
        </a:defRPr>
      </a:lvl5pPr>
      <a:lvl6pPr marL="1905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6pPr>
      <a:lvl7pPr marL="2222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7pPr>
      <a:lvl8pPr marL="25400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8pPr>
      <a:lvl9pPr marL="2857500" marR="0" indent="-317500" algn="l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Pct val="125000"/>
        <a:buFontTx/>
        <a:buChar char="•"/>
        <a:defRPr sz="2400" b="0" i="0" u="none" strike="noStrike" cap="none" spc="0" baseline="0">
          <a:ln>
            <a:noFill/>
          </a:ln>
          <a:solidFill>
            <a:srgbClr val="000000"/>
          </a:solidFill>
          <a:uFillTx/>
          <a:latin typeface="OPPOSans M"/>
          <a:ea typeface="OPPOSans M"/>
          <a:cs typeface="OPPOSans M"/>
          <a:sym typeface="OPPOSans M"/>
        </a:defRPr>
      </a:lvl9pPr>
    </p:bodyStyle>
    <p:otherStyle>
      <a:lvl1pPr marL="0" marR="0" indent="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143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2286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3429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4572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5715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6858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8001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914400" algn="ctr" defTabSz="41275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package" Target="../embeddings/Microsoft_Excel_Worksheet.xlsx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D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OPERATOR PROGRAM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F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510689899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2407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Reno5 5G by Laku6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Terms &amp; Condition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Program Trade 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merupakan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program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dimana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membeli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OPPO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baru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menukarkan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milik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membayar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selisih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OPPO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baru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milik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tersebut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sebagaimana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diatur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Terms &amp; Condition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value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berlaku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masih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keadaan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nyala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khusus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pembelian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OPPO Reno5 F.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Promo Trade-In/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melalui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applikasi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OTradeIn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”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diunduh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Play Store/App Store.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buFont typeface="+mj-lt"/>
              <a:buAutoNum type="arabicPeriod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memastikan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bahwa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sudah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dihapus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sebelum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diserahkan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toko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lakukan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factory reset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bila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perlu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5852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5138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 </a:t>
            </a:r>
            <a:r>
              <a:rPr lang="en-ID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5.  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pembatalan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transaksi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Trade In/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alasan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apapun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6.  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menyetujui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menerima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seluruh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</a:p>
          <a:p>
            <a:pPr lvl="0">
              <a:lnSpc>
                <a:spcPct val="150000"/>
              </a:lnSpc>
            </a:pP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perubahannya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apabila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ada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).</a:t>
            </a:r>
            <a:endParaRPr lang="en-ID" dirty="0"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lvl="0">
              <a:lnSpc>
                <a:spcPct val="150000"/>
              </a:lnSpc>
            </a:pPr>
            <a:r>
              <a:rPr lang="en-ID" sz="1800" i="1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7.  </a:t>
            </a:r>
            <a:r>
              <a:rPr lang="en-US" sz="1800" i="1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Terms &amp; Condition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bisa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berubah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pemberitahuan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terlebih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dahulu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  <a:endParaRPr lang="en-ID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Aft>
                <a:spcPts val="800"/>
              </a:spcAft>
              <a:buAutoNum type="arabicPeriod" startAt="8"/>
            </a:pP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Penyelenggara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berhak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pembatalan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transaksi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terindikasi</a:t>
            </a:r>
            <a:r>
              <a:rPr lang="en-US" dirty="0"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 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melanggar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syarat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ketentuan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Promo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Tx/>
              <a:buAutoNum type="arabicPeriod" startAt="8"/>
            </a:pP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OPPO Indonesia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bekerja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sama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PT Laku6 Online Indonesia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melakukan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program Trade In/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Tukar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 Laku6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tidak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bertanggung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jawab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atas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kehilangan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terjadi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proses </a:t>
            </a:r>
            <a:r>
              <a:rPr lang="en-US" sz="1800" i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factory reset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SIM Card, dan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segala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klaim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berhubungan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dengan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tersimpan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di Smartphone lama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seperti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data personal, SMS,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foto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lagu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, video, dan data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lainnya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US" sz="1800" dirty="0">
              <a:effectLst/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635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3578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spcAft>
                <a:spcPts val="800"/>
              </a:spcAft>
              <a:buAutoNum type="arabicPeriod" startAt="10"/>
            </a:pP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User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telah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memberikan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persetujuan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kewenangan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kepada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Laku6,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afiliasinya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dan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pihak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ketiga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ditunjuk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oleh Laku6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mengumpulkan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mengolah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, dan/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atau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mengungkapkan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data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konsumen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disampaikan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 program </a:t>
            </a:r>
            <a:r>
              <a:rPr lang="en-US" sz="1800" dirty="0" err="1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ini</a:t>
            </a:r>
            <a:r>
              <a:rPr lang="en-US" sz="1800" dirty="0">
                <a:effectLst/>
                <a:latin typeface="OPPO Sans" pitchFamily="50" charset="0"/>
                <a:ea typeface="OPPO Sans" pitchFamily="50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lnSpc>
                <a:spcPct val="150000"/>
              </a:lnSpc>
              <a:spcAft>
                <a:spcPts val="800"/>
              </a:spcAft>
              <a:buFontTx/>
              <a:buAutoNum type="arabicPeriod" startAt="10"/>
            </a:pP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Tambahan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value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untuk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smartphone lama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berubah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sewaktu-waktu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tanpa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pemberitahuan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sebelumnya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 Harga final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didapat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oleh user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adalah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sesuai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harga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yang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tercantum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dalam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aplikasi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“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OTradeIn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”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setelah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menyelesaikan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semua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pengecekan</a:t>
            </a:r>
            <a:r>
              <a:rPr lang="en-US" sz="1800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.</a:t>
            </a:r>
            <a:endParaRPr lang="en-ID" dirty="0">
              <a:latin typeface="OPPO Sans" pitchFamily="50" charset="0"/>
              <a:ea typeface="OPPO Sans" pitchFamily="50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800"/>
              </a:spcAft>
            </a:pP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193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4" name="矩形 5"/>
          <p:cNvGrpSpPr/>
          <p:nvPr/>
        </p:nvGrpSpPr>
        <p:grpSpPr>
          <a:xfrm>
            <a:off x="0" y="3068961"/>
            <a:ext cx="12192000" cy="830801"/>
            <a:chOff x="0" y="1378802"/>
            <a:chExt cx="12192000" cy="830800"/>
          </a:xfrm>
        </p:grpSpPr>
        <p:sp>
          <p:nvSpPr>
            <p:cNvPr id="572" name="矩形"/>
            <p:cNvSpPr/>
            <p:nvPr/>
          </p:nvSpPr>
          <p:spPr>
            <a:xfrm>
              <a:off x="0" y="1378802"/>
              <a:ext cx="12192000" cy="830800"/>
            </a:xfrm>
            <a:prstGeom prst="rect">
              <a:avLst/>
            </a:prstGeom>
            <a:solidFill>
              <a:srgbClr val="00925F"/>
            </a:solidFill>
            <a:ln w="12700" cap="flat">
              <a:solidFill>
                <a:srgbClr val="00925F"/>
              </a:solidFill>
              <a:prstDash val="solid"/>
              <a:round/>
            </a:ln>
            <a:effectLst>
              <a:outerShdw blurRad="38100" dist="23000" dir="5400000" rotWithShape="0">
                <a:srgbClr val="000000">
                  <a:alpha val="35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284">
                <a:defRPr sz="4000" b="1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573" name="泰国营销项目全生命周期管理概览"/>
            <p:cNvSpPr txBox="1"/>
            <p:nvPr/>
          </p:nvSpPr>
          <p:spPr>
            <a:xfrm>
              <a:off x="0" y="1437909"/>
              <a:ext cx="12192000" cy="70788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284">
                <a:defRPr sz="4000" b="1">
                  <a:solidFill>
                    <a:srgbClr val="FFFFFF"/>
                  </a:solidFill>
                </a:defRPr>
              </a:lvl1pPr>
            </a:lstStyle>
            <a:p>
              <a:r>
                <a:rPr lang="id-ID" altLang="zh-CN" dirty="0"/>
                <a:t>Thank You</a:t>
              </a:r>
              <a:endParaRPr lang="en-US" altLang="zh-CN" dirty="0"/>
            </a:p>
          </p:txBody>
        </p:sp>
      </p:grpSp>
    </p:spTree>
    <p:extLst>
      <p:ext uri="{BB962C8B-B14F-4D97-AF65-F5344CB8AC3E}">
        <p14:creationId xmlns:p14="http://schemas.microsoft.com/office/powerpoint/2010/main" val="2011303241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 err="1">
                <a:latin typeface="+mn-lt"/>
                <a:ea typeface="Microsoft YaHei" charset="-122"/>
                <a:cs typeface="Microsoft YaHei" charset="-122"/>
              </a:rPr>
              <a:t>Indosat</a:t>
            </a:r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 Program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8773B5-23B6-0D44-A4C9-FC56DCC771B0}"/>
              </a:ext>
            </a:extLst>
          </p:cNvPr>
          <p:cNvSpPr/>
          <p:nvPr/>
        </p:nvSpPr>
        <p:spPr>
          <a:xfrm>
            <a:off x="455249" y="676128"/>
            <a:ext cx="11067520" cy="5350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</a:pPr>
            <a:r>
              <a:rPr lang="en-ID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Dapatkan</a:t>
            </a:r>
            <a:r>
              <a:rPr lang="en-ID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FREEDOM BUNDLING 84GB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12 </a:t>
            </a:r>
            <a:r>
              <a:rPr lang="en-US" sz="18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ketentuan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paket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buFont typeface="Wingdings" panose="05000000000000000000" pitchFamily="2" charset="2"/>
              <a:buChar char="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7GB per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terbagi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4GB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uota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Utama</a:t>
            </a:r>
            <a:r>
              <a:rPr lang="en-ID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3GB </a:t>
            </a:r>
            <a:r>
              <a:rPr lang="en-ID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ID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Social Media &amp; Streaming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800"/>
              </a:spcAft>
              <a:buFont typeface="Wingdings" panose="05000000000000000000" pitchFamily="2" charset="2"/>
              <a:buChar char="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Isi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ulang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minimal Rp 25.000/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Cara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daftar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paket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streaming 7GB/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bulan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*123#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4 (Internet)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 (Freedom Internet)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paket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25rb (7GB)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Pilih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1 (OK)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Pulsa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terpotong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Rp 25.000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untuk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aktivasi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paket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dan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perpanjangan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</a:pP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Progam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promo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Indosat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hanya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setiap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pembelian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OPPO Reno5 F di OPPO Store dan Retail Partner OPPO yang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bekerja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sama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dengan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Indosat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program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berlangsung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pada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tanggal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2 April – 31 May 2021.</a:t>
            </a:r>
            <a:endParaRPr lang="en-ID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*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Syarat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&amp;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ketentuan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berlaku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1545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kumimoji="0" lang="en-ID" sz="3200" b="1" i="0" u="none" strike="noStrike" cap="none" spc="0" normalizeH="0" baseline="0" dirty="0">
                <a:ln>
                  <a:noFill/>
                </a:ln>
                <a:solidFill>
                  <a:srgbClr val="FFFFFF"/>
                </a:solidFill>
                <a:effectLst/>
                <a:uFillTx/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FINANCING PROGRAM</a:t>
            </a: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F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1661132306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60496" y="5589240"/>
            <a:ext cx="1472327" cy="109669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F8773B5-23B6-0D44-A4C9-FC56DCC771B0}"/>
              </a:ext>
            </a:extLst>
          </p:cNvPr>
          <p:cNvSpPr/>
          <p:nvPr/>
        </p:nvSpPr>
        <p:spPr>
          <a:xfrm>
            <a:off x="839416" y="769693"/>
            <a:ext cx="907300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	: Bunga 0% Conditional</a:t>
            </a:r>
          </a:p>
          <a:p>
            <a:endParaRPr lang="en-US" dirty="0"/>
          </a:p>
          <a:p>
            <a:r>
              <a:rPr lang="en-US" dirty="0"/>
              <a:t>Period	: 2 – 30 April</a:t>
            </a:r>
            <a:r>
              <a:rPr lang="en-US" sz="1800" dirty="0">
                <a:latin typeface="+mj-lt"/>
                <a:ea typeface="OPPO Sans" pitchFamily="50" charset="0"/>
                <a:sym typeface="Helvetica Neue Medium"/>
              </a:rPr>
              <a:t> 2021</a:t>
            </a:r>
            <a:r>
              <a:rPr lang="en-US" sz="18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Home Credit Indonesia)</a:t>
            </a:r>
          </a:p>
          <a:p>
            <a:endParaRPr lang="en-US" dirty="0"/>
          </a:p>
          <a:p>
            <a:r>
              <a:rPr lang="en-US" dirty="0"/>
              <a:t>Type	: OPPO Reno5 F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F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Home Credit,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promo Bunga 0% Conditional </a:t>
            </a:r>
            <a:r>
              <a:rPr lang="en-US" dirty="0" err="1"/>
              <a:t>selama</a:t>
            </a:r>
            <a:r>
              <a:rPr lang="en-US" dirty="0"/>
              <a:t> 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(user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gratis 1 kali </a:t>
            </a:r>
            <a:r>
              <a:rPr lang="en-US" dirty="0" err="1"/>
              <a:t>cicilan</a:t>
            </a:r>
            <a:r>
              <a:rPr lang="en-US" dirty="0"/>
              <a:t> di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)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Free Admin </a:t>
            </a:r>
            <a:r>
              <a:rPr lang="en-US" dirty="0" err="1"/>
              <a:t>dengan</a:t>
            </a:r>
            <a:r>
              <a:rPr lang="en-US" dirty="0"/>
              <a:t> Low Rate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6, 9, dan 12 </a:t>
            </a:r>
            <a:r>
              <a:rPr lang="en-US" dirty="0" err="1"/>
              <a:t>bulan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53036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0604" y="5877272"/>
            <a:ext cx="2156332" cy="75544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B139D0F-1FEA-7F44-A349-C09D7DE36FE0}"/>
              </a:ext>
            </a:extLst>
          </p:cNvPr>
          <p:cNvSpPr/>
          <p:nvPr/>
        </p:nvSpPr>
        <p:spPr>
          <a:xfrm>
            <a:off x="695400" y="836712"/>
            <a:ext cx="8592616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	: Bunga 0% Conditional &amp; 0% Down Payment (</a:t>
            </a:r>
            <a:r>
              <a:rPr lang="en-US" dirty="0" err="1"/>
              <a:t>Khusus</a:t>
            </a:r>
            <a:r>
              <a:rPr lang="en-US" dirty="0"/>
              <a:t> Member) </a:t>
            </a:r>
          </a:p>
          <a:p>
            <a:endParaRPr lang="en-US" dirty="0"/>
          </a:p>
          <a:p>
            <a:r>
              <a:rPr lang="en-US" dirty="0"/>
              <a:t>Period	: 2 – 30 April</a:t>
            </a:r>
            <a:r>
              <a:rPr lang="en-US" sz="1800" dirty="0">
                <a:latin typeface="+mj-lt"/>
                <a:ea typeface="OPPO Sans" pitchFamily="50" charset="0"/>
                <a:sym typeface="Helvetica Neue Medium"/>
              </a:rPr>
              <a:t> 2021</a:t>
            </a:r>
            <a:r>
              <a:rPr lang="en-US" sz="18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</a:t>
            </a:r>
            <a:r>
              <a:rPr lang="en-US" dirty="0" err="1"/>
              <a:t>Kredit</a:t>
            </a:r>
            <a:r>
              <a:rPr lang="en-US" dirty="0"/>
              <a:t> Plus)</a:t>
            </a:r>
          </a:p>
          <a:p>
            <a:endParaRPr lang="en-US" dirty="0"/>
          </a:p>
          <a:p>
            <a:r>
              <a:rPr lang="en-US" dirty="0"/>
              <a:t>Type	: OPPO Reno5 F 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yang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F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pembayaran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Kredit</a:t>
            </a:r>
            <a:r>
              <a:rPr lang="en-US" dirty="0"/>
              <a:t> Plus,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promo Bunga 0% Conditional </a:t>
            </a:r>
            <a:r>
              <a:rPr lang="en-US" dirty="0" err="1"/>
              <a:t>selama</a:t>
            </a:r>
            <a:r>
              <a:rPr lang="en-US" dirty="0"/>
              <a:t> 7 </a:t>
            </a:r>
            <a:r>
              <a:rPr lang="en-US" dirty="0" err="1"/>
              <a:t>bulan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(user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gratis 1 kali </a:t>
            </a:r>
            <a:r>
              <a:rPr lang="en-US" dirty="0" err="1"/>
              <a:t>cicilan</a:t>
            </a:r>
            <a:r>
              <a:rPr lang="en-US" dirty="0"/>
              <a:t> di </a:t>
            </a:r>
            <a:r>
              <a:rPr lang="en-US" dirty="0" err="1"/>
              <a:t>akhir</a:t>
            </a:r>
            <a:r>
              <a:rPr lang="en-US" dirty="0"/>
              <a:t> </a:t>
            </a:r>
            <a:r>
              <a:rPr lang="en-US" dirty="0" err="1"/>
              <a:t>periode</a:t>
            </a:r>
            <a:r>
              <a:rPr lang="en-US" dirty="0"/>
              <a:t>,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Member </a:t>
            </a:r>
            <a:r>
              <a:rPr lang="en-US" dirty="0" err="1"/>
              <a:t>Kredit</a:t>
            </a:r>
            <a:r>
              <a:rPr lang="en-US" dirty="0"/>
              <a:t> Plus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10%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Non Member</a:t>
            </a:r>
            <a:br>
              <a:rPr lang="en-US" dirty="0"/>
            </a:b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Rp</a:t>
            </a:r>
            <a:r>
              <a:rPr lang="en-US" dirty="0"/>
              <a:t>. 199.000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14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45518" y="5589240"/>
            <a:ext cx="1574817" cy="110379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A40B373-5DCB-6941-8169-38DBA34A5037}"/>
              </a:ext>
            </a:extLst>
          </p:cNvPr>
          <p:cNvSpPr/>
          <p:nvPr/>
        </p:nvSpPr>
        <p:spPr>
          <a:xfrm>
            <a:off x="695400" y="908720"/>
            <a:ext cx="993710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 : Free Admin</a:t>
            </a:r>
          </a:p>
          <a:p>
            <a:endParaRPr lang="en-US" dirty="0"/>
          </a:p>
          <a:p>
            <a:r>
              <a:rPr lang="en-US" dirty="0"/>
              <a:t>Period	: 2 – 30 April</a:t>
            </a:r>
            <a:r>
              <a:rPr lang="en-US" sz="1800" dirty="0">
                <a:latin typeface="+mj-lt"/>
                <a:ea typeface="OPPO Sans" pitchFamily="50" charset="0"/>
                <a:sym typeface="Helvetica Neue Medium"/>
              </a:rPr>
              <a:t> 2021</a:t>
            </a:r>
            <a:r>
              <a:rPr lang="en-US" sz="18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  <a:endParaRPr lang="en-US" dirty="0"/>
          </a:p>
          <a:p>
            <a:endParaRPr lang="en-US" dirty="0"/>
          </a:p>
          <a:p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</a:t>
            </a:r>
            <a:r>
              <a:rPr lang="en-US" dirty="0" err="1"/>
              <a:t>Spektra</a:t>
            </a:r>
            <a:r>
              <a:rPr lang="en-US" dirty="0"/>
              <a:t> &amp; FIF Group)</a:t>
            </a:r>
          </a:p>
          <a:p>
            <a:endParaRPr lang="en-US" dirty="0"/>
          </a:p>
          <a:p>
            <a:r>
              <a:rPr lang="en-US" dirty="0"/>
              <a:t>Type	: OPPO Reno5 F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F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Spektra</a:t>
            </a:r>
            <a:r>
              <a:rPr lang="en-US" dirty="0"/>
              <a:t> &amp; FIF Group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user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20%</a:t>
            </a:r>
            <a:r>
              <a:rPr lang="en-US" dirty="0">
                <a:sym typeface="Wingdings" pitchFamily="2" charset="2"/>
              </a:rPr>
              <a:t> 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3, 6, 9 &amp; 12 </a:t>
            </a:r>
            <a:r>
              <a:rPr lang="en-US" dirty="0" err="1"/>
              <a:t>bulan</a:t>
            </a:r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67634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Financing Program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88488" y="5661248"/>
            <a:ext cx="1535771" cy="106056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623392" y="980728"/>
            <a:ext cx="10729192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Program : Free Admin</a:t>
            </a:r>
            <a:br>
              <a:rPr lang="en-US" dirty="0"/>
            </a:br>
            <a:endParaRPr lang="en-US" dirty="0"/>
          </a:p>
          <a:p>
            <a:r>
              <a:rPr lang="en-US" dirty="0"/>
              <a:t>Period	: 2 – 30 April</a:t>
            </a:r>
            <a:r>
              <a:rPr lang="en-US" sz="1800" dirty="0">
                <a:latin typeface="+mj-lt"/>
                <a:ea typeface="OPPO Sans" pitchFamily="50" charset="0"/>
                <a:sym typeface="Helvetica Neue Medium"/>
              </a:rPr>
              <a:t> 2021</a:t>
            </a:r>
            <a:r>
              <a:rPr lang="en-US" sz="1800" dirty="0">
                <a:latin typeface="OPPO Sans" pitchFamily="50" charset="0"/>
                <a:ea typeface="OPPO Sans" pitchFamily="50" charset="0"/>
                <a:sym typeface="Helvetica Neue Medium"/>
              </a:rPr>
              <a:t>.</a:t>
            </a:r>
            <a:endParaRPr lang="en-US" dirty="0"/>
          </a:p>
          <a:p>
            <a:br>
              <a:rPr lang="en-US" dirty="0"/>
            </a:br>
            <a:r>
              <a:rPr lang="en-US" dirty="0"/>
              <a:t>Region	: Nasional (</a:t>
            </a:r>
            <a:r>
              <a:rPr lang="en-US" dirty="0" err="1"/>
              <a:t>Sesuai</a:t>
            </a:r>
            <a:r>
              <a:rPr lang="en-US" dirty="0"/>
              <a:t> coverage AEON Fast)</a:t>
            </a:r>
          </a:p>
          <a:p>
            <a:endParaRPr lang="en-US" dirty="0"/>
          </a:p>
          <a:p>
            <a:r>
              <a:rPr lang="en-US" dirty="0"/>
              <a:t>Type	: OPPO Reno5 F</a:t>
            </a:r>
          </a:p>
          <a:p>
            <a:endParaRPr lang="en-US" dirty="0"/>
          </a:p>
          <a:p>
            <a:r>
              <a:rPr lang="en-US" dirty="0" err="1"/>
              <a:t>Rincian</a:t>
            </a:r>
            <a:r>
              <a:rPr lang="en-US" dirty="0"/>
              <a:t>	: </a:t>
            </a:r>
          </a:p>
          <a:p>
            <a:endParaRPr lang="en-US" dirty="0"/>
          </a:p>
          <a:p>
            <a:r>
              <a:rPr lang="en-US" dirty="0"/>
              <a:t>•	</a:t>
            </a:r>
            <a:r>
              <a:rPr lang="en-US" dirty="0" err="1"/>
              <a:t>Semua</a:t>
            </a:r>
            <a:r>
              <a:rPr lang="en-US" dirty="0"/>
              <a:t> user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membeli</a:t>
            </a:r>
            <a:r>
              <a:rPr lang="en-US" dirty="0"/>
              <a:t> </a:t>
            </a:r>
            <a:r>
              <a:rPr lang="en-US" dirty="0" err="1"/>
              <a:t>produk</a:t>
            </a:r>
            <a:r>
              <a:rPr lang="en-US" dirty="0"/>
              <a:t> OPPO Reno5 F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              	</a:t>
            </a:r>
            <a:r>
              <a:rPr lang="en-US" dirty="0" err="1"/>
              <a:t>melalui</a:t>
            </a:r>
            <a:r>
              <a:rPr lang="en-US" dirty="0"/>
              <a:t> AEON Fast </a:t>
            </a:r>
          </a:p>
          <a:p>
            <a:r>
              <a:rPr lang="en-US" dirty="0"/>
              <a:t>•	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Biaya</a:t>
            </a:r>
            <a:r>
              <a:rPr lang="en-US" dirty="0"/>
              <a:t> Admin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semua</a:t>
            </a:r>
            <a:r>
              <a:rPr lang="en-US" dirty="0"/>
              <a:t> user</a:t>
            </a:r>
          </a:p>
          <a:p>
            <a:r>
              <a:rPr lang="en-US" dirty="0"/>
              <a:t>•	0% 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Member AEON Fast</a:t>
            </a:r>
          </a:p>
          <a:p>
            <a:r>
              <a:rPr lang="en-US" dirty="0"/>
              <a:t>•	</a:t>
            </a:r>
            <a:r>
              <a:rPr lang="en-US" dirty="0" err="1"/>
              <a:t>Uang</a:t>
            </a:r>
            <a:r>
              <a:rPr lang="en-US" dirty="0"/>
              <a:t> </a:t>
            </a:r>
            <a:r>
              <a:rPr lang="en-US" dirty="0" err="1"/>
              <a:t>Muka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10% </a:t>
            </a:r>
            <a:r>
              <a:rPr lang="en-US" dirty="0" err="1"/>
              <a:t>untuk</a:t>
            </a:r>
            <a:r>
              <a:rPr lang="en-US" dirty="0"/>
              <a:t> Non Member</a:t>
            </a:r>
          </a:p>
          <a:p>
            <a:r>
              <a:rPr lang="en-US" dirty="0"/>
              <a:t>•	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cicilan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pilihan</a:t>
            </a:r>
            <a:r>
              <a:rPr lang="en-US" dirty="0"/>
              <a:t> </a:t>
            </a:r>
            <a:r>
              <a:rPr lang="en-US" dirty="0" err="1"/>
              <a:t>selama</a:t>
            </a:r>
            <a:r>
              <a:rPr lang="en-US" dirty="0"/>
              <a:t> 12, 18 &amp; 24 </a:t>
            </a:r>
            <a:r>
              <a:rPr lang="en-US" dirty="0" err="1"/>
              <a:t>bulan</a:t>
            </a:r>
            <a:r>
              <a:rPr lang="en-US" dirty="0"/>
              <a:t>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0439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939DDE7-DA8D-4748-BC4B-483B1D37123B}"/>
              </a:ext>
            </a:extLst>
          </p:cNvPr>
          <p:cNvSpPr/>
          <p:nvPr/>
        </p:nvSpPr>
        <p:spPr>
          <a:xfrm>
            <a:off x="3589020" y="2884170"/>
            <a:ext cx="5013960" cy="1089660"/>
          </a:xfrm>
          <a:prstGeom prst="roundRect">
            <a:avLst/>
          </a:prstGeom>
          <a:solidFill>
            <a:schemeClr val="accent1"/>
          </a:solidFill>
          <a:ln w="12700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0" tIns="0" rIns="0" bIns="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TRADE-IN PROGRAM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</a:pPr>
            <a:r>
              <a:rPr lang="en-ID" sz="3200" b="1" dirty="0">
                <a:solidFill>
                  <a:srgbClr val="FFFFFF"/>
                </a:solidFill>
                <a:latin typeface="Bahnschrift SemiBold" panose="020B0502040204020203" pitchFamily="34" charset="0"/>
                <a:cs typeface="Arial" panose="020B0604020202020204" pitchFamily="34" charset="0"/>
                <a:sym typeface="Helvetica Neue Medium"/>
              </a:rPr>
              <a:t>OPPO RENO5 F</a:t>
            </a:r>
            <a:endParaRPr kumimoji="0" lang="en-ID" sz="3200" b="1" i="0" u="none" strike="noStrike" cap="none" spc="0" normalizeH="0" baseline="0" dirty="0">
              <a:ln>
                <a:noFill/>
              </a:ln>
              <a:solidFill>
                <a:srgbClr val="FFFFFF"/>
              </a:solidFill>
              <a:effectLst/>
              <a:uFillTx/>
              <a:latin typeface="Bahnschrift SemiBold" panose="020B0502040204020203" pitchFamily="34" charset="0"/>
              <a:cs typeface="Arial" panose="020B0604020202020204" pitchFamily="34" charset="0"/>
              <a:sym typeface="Helvetica Neue Medium"/>
            </a:endParaRPr>
          </a:p>
        </p:txBody>
      </p:sp>
    </p:spTree>
    <p:extLst>
      <p:ext uri="{BB962C8B-B14F-4D97-AF65-F5344CB8AC3E}">
        <p14:creationId xmlns:p14="http://schemas.microsoft.com/office/powerpoint/2010/main" val="2537334659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31">
            <a:extLst>
              <a:ext uri="{FF2B5EF4-FFF2-40B4-BE49-F238E27FC236}">
                <a16:creationId xmlns:a16="http://schemas.microsoft.com/office/drawing/2014/main" id="{7F8386F5-BA6C-474B-9F3C-D3F4B04A141D}"/>
              </a:ext>
            </a:extLst>
          </p:cNvPr>
          <p:cNvSpPr/>
          <p:nvPr/>
        </p:nvSpPr>
        <p:spPr>
          <a:xfrm>
            <a:off x="7769" y="127488"/>
            <a:ext cx="372745" cy="548640"/>
          </a:xfrm>
          <a:prstGeom prst="rect">
            <a:avLst/>
          </a:prstGeom>
          <a:solidFill>
            <a:srgbClr val="1980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400">
              <a:cs typeface="+mn-ea"/>
              <a:sym typeface="+mn-lt"/>
            </a:endParaRPr>
          </a:p>
        </p:txBody>
      </p:sp>
      <p:sp>
        <p:nvSpPr>
          <p:cNvPr id="20" name="文本框 5">
            <a:extLst>
              <a:ext uri="{FF2B5EF4-FFF2-40B4-BE49-F238E27FC236}">
                <a16:creationId xmlns:a16="http://schemas.microsoft.com/office/drawing/2014/main" id="{002E777F-40CB-A14C-B020-C512482B97C9}"/>
              </a:ext>
            </a:extLst>
          </p:cNvPr>
          <p:cNvSpPr txBox="1"/>
          <p:nvPr/>
        </p:nvSpPr>
        <p:spPr>
          <a:xfrm>
            <a:off x="455249" y="127488"/>
            <a:ext cx="11451687" cy="461665"/>
          </a:xfrm>
          <a:prstGeom prst="rect">
            <a:avLst/>
          </a:prstGeom>
          <a:ln w="12700">
            <a:miter lim="400000"/>
          </a:ln>
        </p:spPr>
        <p:txBody>
          <a:bodyPr wrap="square" lIns="45719" rIns="45719">
            <a:spAutoFit/>
          </a:bodyPr>
          <a:lstStyle>
            <a:lvl1pPr>
              <a:defRPr sz="2800">
                <a:latin typeface="Microsoft JhengHei UI" panose="020B0604030504040204" charset="-120"/>
                <a:ea typeface="Microsoft JhengHei UI" panose="020B0604030504040204" charset="-120"/>
                <a:cs typeface="Microsoft JhengHei UI" panose="020B0604030504040204" charset="-120"/>
                <a:sym typeface="Microsoft JhengHei UI" panose="020B0604030504040204" charset="-120"/>
              </a:defRPr>
            </a:lvl1pPr>
          </a:lstStyle>
          <a:p>
            <a:r>
              <a:rPr lang="en-US" altLang="zh-CN" sz="2400" b="1" dirty="0">
                <a:latin typeface="+mn-lt"/>
                <a:ea typeface="Microsoft YaHei" charset="-122"/>
                <a:cs typeface="Microsoft YaHei" charset="-122"/>
              </a:rPr>
              <a:t>TRADE-IN PROGRAM BY LAKU6.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AA1B426-C5B1-494A-949A-93B794CCABF1}"/>
              </a:ext>
            </a:extLst>
          </p:cNvPr>
          <p:cNvSpPr/>
          <p:nvPr/>
        </p:nvSpPr>
        <p:spPr>
          <a:xfrm>
            <a:off x="563500" y="914488"/>
            <a:ext cx="10729192" cy="4650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sz="1800" b="1" dirty="0">
                <a:effectLst/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Reno5 5G by Laku6: 2 – 30 April 2021.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CE30551-2805-4418-B69B-51D94908543E}"/>
              </a:ext>
            </a:extLst>
          </p:cNvPr>
          <p:cNvSpPr/>
          <p:nvPr/>
        </p:nvSpPr>
        <p:spPr>
          <a:xfrm>
            <a:off x="563500" y="4282728"/>
            <a:ext cx="10729192" cy="17113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800"/>
              </a:spcAft>
            </a:pPr>
            <a: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Promotion program:</a:t>
            </a:r>
            <a:b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b="1" u="sng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Trade-in to Reno5 F, Cashback up to Rp 500.000</a:t>
            </a:r>
            <a:br>
              <a:rPr lang="en-US" b="1" u="sng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b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</a:br>
            <a:r>
              <a:rPr lang="en-US" dirty="0">
                <a:latin typeface="OPPO Sans" pitchFamily="50" charset="0"/>
                <a:ea typeface="DengXian" panose="02010600030101010101" pitchFamily="2" charset="-122"/>
                <a:cs typeface="Times New Roman" panose="02020603050405020304" pitchFamily="18" charset="0"/>
              </a:rPr>
              <a:t>*T&amp;C Apply</a:t>
            </a:r>
            <a:endParaRPr lang="en-ID" sz="1800" dirty="0">
              <a:effectLst/>
              <a:latin typeface="Calibri" panose="020F0502020204030204" pitchFamily="34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1AF16866-CF9F-435D-AD03-F371FED4CF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819584"/>
              </p:ext>
            </p:extLst>
          </p:nvPr>
        </p:nvGraphicFramePr>
        <p:xfrm>
          <a:off x="630017" y="2033474"/>
          <a:ext cx="10931965" cy="10835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2" imgW="10121900" imgH="1003300" progId="Excel.Sheet.12">
                  <p:embed/>
                </p:oleObj>
              </mc:Choice>
              <mc:Fallback>
                <p:oleObj name="Worksheet" r:id="rId2" imgW="10121900" imgH="1003300" progId="Excel.Sheet.12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DA148716-69FB-5E47-A95C-283F505CCE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630017" y="2033474"/>
                        <a:ext cx="10931965" cy="10835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74675031"/>
      </p:ext>
    </p:extLst>
  </p:cSld>
  <p:clrMapOvr>
    <a:masterClrMapping/>
  </p:clrMapOvr>
</p:sld>
</file>

<file path=ppt/theme/theme1.xml><?xml version="1.0" encoding="utf-8"?>
<a:theme xmlns:a="http://schemas.openxmlformats.org/drawingml/2006/main" name="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0_White 白底">
  <a:themeElements>
    <a:clrScheme name="OPPO色彩系统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46937"/>
      </a:accent1>
      <a:accent2>
        <a:srgbClr val="C9C9C8"/>
      </a:accent2>
      <a:accent3>
        <a:srgbClr val="2DC84D"/>
      </a:accent3>
      <a:accent4>
        <a:srgbClr val="FAFAFA"/>
      </a:accent4>
      <a:accent5>
        <a:srgbClr val="046937"/>
      </a:accent5>
      <a:accent6>
        <a:srgbClr val="C9C9C8"/>
      </a:accent6>
      <a:hlink>
        <a:srgbClr val="2DC84D"/>
      </a:hlink>
      <a:folHlink>
        <a:srgbClr val="2DC84D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 panose="02000503000000020004"/>
            <a:ea typeface="Helvetica Neue" panose="02000503000000020004"/>
            <a:cs typeface="Helvetica Neue" panose="02000503000000020004"/>
            <a:sym typeface="Helvetica Neue" panose="02000503000000020004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1309</TotalTime>
  <Words>913</Words>
  <Application>Microsoft Office PowerPoint</Application>
  <PresentationFormat>Widescreen</PresentationFormat>
  <Paragraphs>101</Paragraphs>
  <Slides>13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6" baseType="lpstr">
      <vt:lpstr>等线</vt:lpstr>
      <vt:lpstr>Arial</vt:lpstr>
      <vt:lpstr>Bahnschrift SemiBold</vt:lpstr>
      <vt:lpstr>Calibri</vt:lpstr>
      <vt:lpstr>Helvetica Neue Medium</vt:lpstr>
      <vt:lpstr>OPPO Sans</vt:lpstr>
      <vt:lpstr>OPPOSans B</vt:lpstr>
      <vt:lpstr>OPPOSans M</vt:lpstr>
      <vt:lpstr>OPPOSans R</vt:lpstr>
      <vt:lpstr>Wingdings</vt:lpstr>
      <vt:lpstr>White 白底</vt:lpstr>
      <vt:lpstr>10_White 白底</vt:lpstr>
      <vt:lpstr>Worksheet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Indosat Plan</dc:title>
  <dc:creator>Calvina OPPO</dc:creator>
  <cp:lastModifiedBy>Melisa Faratika</cp:lastModifiedBy>
  <cp:revision>112</cp:revision>
  <dcterms:created xsi:type="dcterms:W3CDTF">2020-07-14T15:10:50Z</dcterms:created>
  <dcterms:modified xsi:type="dcterms:W3CDTF">2021-03-18T11:09:42Z</dcterms:modified>
</cp:coreProperties>
</file>