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</p:sldIdLst>
  <p:sldSz cx="9144000" cy="5143500" type="screen16x9"/>
  <p:notesSz cx="6858000" cy="9144000"/>
  <p:defaultTextStyle>
    <a:defPPr>
      <a:defRPr lang="en-US"/>
    </a:defPPr>
    <a:lvl1pPr marL="0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9626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79252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68878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58503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Objects="1">
      <p:cViewPr varScale="1">
        <p:scale>
          <a:sx n="88" d="100"/>
          <a:sy n="88" d="100"/>
        </p:scale>
        <p:origin x="660" y="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ata%20Hardi\6.%20Report%20Quality\2.%20Monthly%202018\6.%20Desember%202018\Monthly%20Quality%20Report%20Desember%202018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ata%20Hardi\6.%20Report%20Quality\2.%20Monthly%202018\6.%20Desember%202018\Monthly%20Quality%20Report%20Desember%202018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ata%20Hardi\6.%20Report%20Quality\2.%20Monthly%202018\6.%20Desember%202018\Monthly%20Quality%20Report%20Desember%20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ID" dirty="0"/>
              <a:t>Contact Centre Quality Performance</a:t>
            </a:r>
            <a:r>
              <a:rPr lang="en-ID" baseline="0" dirty="0"/>
              <a:t> (data period)</a:t>
            </a:r>
            <a:endParaRPr lang="en-US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Jul-18</c:v>
                </c:pt>
              </c:strCache>
            </c:strRef>
          </c:tx>
          <c:invertIfNegative val="0"/>
          <c:dLbls>
            <c:spPr>
              <a:gradFill rotWithShape="1">
                <a:gsLst>
                  <a:gs pos="0">
                    <a:schemeClr val="accent1">
                      <a:shade val="63000"/>
                      <a:satMod val="165000"/>
                    </a:schemeClr>
                  </a:gs>
                  <a:gs pos="30000">
                    <a:schemeClr val="accent1">
                      <a:shade val="58000"/>
                      <a:satMod val="165000"/>
                    </a:schemeClr>
                  </a:gs>
                  <a:gs pos="75000">
                    <a:schemeClr val="accent1">
                      <a:shade val="30000"/>
                      <a:satMod val="175000"/>
                    </a:schemeClr>
                  </a:gs>
                  <a:gs pos="100000">
                    <a:schemeClr val="accent1">
                      <a:shade val="15000"/>
                      <a:satMod val="175000"/>
                    </a:schemeClr>
                  </a:gs>
                </a:gsLst>
                <a:path path="circle">
                  <a:fillToRect l="5000" t="100000" r="120000" b="10000"/>
                </a:path>
              </a:gradFill>
              <a:ln w="12700" cap="flat" cmpd="sng" algn="ctr">
                <a:solidFill>
                  <a:schemeClr val="accent1">
                    <a:shade val="70000"/>
                    <a:satMod val="150000"/>
                  </a:schemeClr>
                </a:solidFill>
                <a:prstDash val="solid"/>
              </a:ln>
              <a:effectLst>
                <a:outerShdw blurRad="50800" dist="20000" dir="5400000" rotWithShape="0">
                  <a:srgbClr val="000000">
                    <a:alpha val="42000"/>
                  </a:srgbClr>
                </a:outerShdw>
              </a:effectLst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Inbound Call</c:v>
                </c:pt>
                <c:pt idx="1">
                  <c:v>Email</c:v>
                </c:pt>
                <c:pt idx="2">
                  <c:v>Outbound Call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0.85799999999999987</c:v>
                </c:pt>
                <c:pt idx="1">
                  <c:v>0.90569620253164551</c:v>
                </c:pt>
                <c:pt idx="2">
                  <c:v>0.97111111111111104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1E-409D-BF2B-0D768D239B0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Aug-18</c:v>
                </c:pt>
              </c:strCache>
            </c:strRef>
          </c:tx>
          <c:invertIfNegative val="0"/>
          <c:dLbls>
            <c:spPr>
              <a:gradFill rotWithShape="1">
                <a:gsLst>
                  <a:gs pos="0">
                    <a:schemeClr val="accent2">
                      <a:shade val="63000"/>
                      <a:satMod val="165000"/>
                    </a:schemeClr>
                  </a:gs>
                  <a:gs pos="30000">
                    <a:schemeClr val="accent2">
                      <a:shade val="58000"/>
                      <a:satMod val="165000"/>
                    </a:schemeClr>
                  </a:gs>
                  <a:gs pos="75000">
                    <a:schemeClr val="accent2">
                      <a:shade val="30000"/>
                      <a:satMod val="175000"/>
                    </a:schemeClr>
                  </a:gs>
                  <a:gs pos="100000">
                    <a:schemeClr val="accent2">
                      <a:shade val="15000"/>
                      <a:satMod val="175000"/>
                    </a:schemeClr>
                  </a:gs>
                </a:gsLst>
                <a:path path="circle">
                  <a:fillToRect l="5000" t="100000" r="120000" b="10000"/>
                </a:path>
              </a:gradFill>
              <a:ln w="12700" cap="flat" cmpd="sng" algn="ctr">
                <a:solidFill>
                  <a:schemeClr val="accent2">
                    <a:shade val="70000"/>
                    <a:satMod val="150000"/>
                  </a:schemeClr>
                </a:solidFill>
                <a:prstDash val="solid"/>
              </a:ln>
              <a:effectLst>
                <a:outerShdw blurRad="50800" dist="20000" dir="5400000" rotWithShape="0">
                  <a:srgbClr val="000000">
                    <a:alpha val="42000"/>
                  </a:srgbClr>
                </a:outerShdw>
              </a:effectLst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Inbound Call</c:v>
                </c:pt>
                <c:pt idx="1">
                  <c:v>Email</c:v>
                </c:pt>
                <c:pt idx="2">
                  <c:v>Outbound Call</c:v>
                </c:pt>
              </c:strCache>
            </c:strRef>
          </c:cat>
          <c:val>
            <c:numRef>
              <c:f>Sheet1!$C$2:$C$4</c:f>
              <c:numCache>
                <c:formatCode>0.0%</c:formatCode>
                <c:ptCount val="3"/>
                <c:pt idx="0">
                  <c:v>0.93000000000000038</c:v>
                </c:pt>
                <c:pt idx="1">
                  <c:v>0.94687898089172062</c:v>
                </c:pt>
                <c:pt idx="2">
                  <c:v>0.98802816901408475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1E-409D-BF2B-0D768D239B0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Sep-18</c:v>
                </c:pt>
              </c:strCache>
            </c:strRef>
          </c:tx>
          <c:invertIfNegative val="0"/>
          <c:dLbls>
            <c:spPr>
              <a:gradFill rotWithShape="1">
                <a:gsLst>
                  <a:gs pos="0">
                    <a:schemeClr val="accent3">
                      <a:shade val="63000"/>
                      <a:satMod val="165000"/>
                    </a:schemeClr>
                  </a:gs>
                  <a:gs pos="30000">
                    <a:schemeClr val="accent3">
                      <a:shade val="58000"/>
                      <a:satMod val="165000"/>
                    </a:schemeClr>
                  </a:gs>
                  <a:gs pos="75000">
                    <a:schemeClr val="accent3">
                      <a:shade val="30000"/>
                      <a:satMod val="175000"/>
                    </a:schemeClr>
                  </a:gs>
                  <a:gs pos="100000">
                    <a:schemeClr val="accent3">
                      <a:shade val="15000"/>
                      <a:satMod val="175000"/>
                    </a:schemeClr>
                  </a:gs>
                </a:gsLst>
                <a:path path="circle">
                  <a:fillToRect l="5000" t="100000" r="120000" b="10000"/>
                </a:path>
              </a:gradFill>
              <a:ln w="12700" cap="flat" cmpd="sng" algn="ctr">
                <a:solidFill>
                  <a:schemeClr val="accent3">
                    <a:shade val="70000"/>
                    <a:satMod val="150000"/>
                  </a:schemeClr>
                </a:solidFill>
                <a:prstDash val="solid"/>
              </a:ln>
              <a:effectLst>
                <a:outerShdw blurRad="50800" dist="20000" dir="5400000" rotWithShape="0">
                  <a:srgbClr val="000000">
                    <a:alpha val="42000"/>
                  </a:srgbClr>
                </a:outerShdw>
              </a:effectLst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Inbound Call</c:v>
                </c:pt>
                <c:pt idx="1">
                  <c:v>Email</c:v>
                </c:pt>
                <c:pt idx="2">
                  <c:v>Outbound Call</c:v>
                </c:pt>
              </c:strCache>
            </c:strRef>
          </c:cat>
          <c:val>
            <c:numRef>
              <c:f>Sheet1!$D$2:$D$4</c:f>
              <c:numCache>
                <c:formatCode>0.0%</c:formatCode>
                <c:ptCount val="3"/>
                <c:pt idx="0">
                  <c:v>0.89414285714285757</c:v>
                </c:pt>
                <c:pt idx="1">
                  <c:v>0.89696000000000076</c:v>
                </c:pt>
                <c:pt idx="2">
                  <c:v>0.94312499999999966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1E-409D-BF2B-0D768D239B0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Oct-18</c:v>
                </c:pt>
              </c:strCache>
            </c:strRef>
          </c:tx>
          <c:invertIfNegative val="0"/>
          <c:dLbls>
            <c:spPr>
              <a:gradFill rotWithShape="1">
                <a:gsLst>
                  <a:gs pos="0">
                    <a:schemeClr val="accent4">
                      <a:shade val="63000"/>
                      <a:satMod val="165000"/>
                    </a:schemeClr>
                  </a:gs>
                  <a:gs pos="30000">
                    <a:schemeClr val="accent4">
                      <a:shade val="58000"/>
                      <a:satMod val="165000"/>
                    </a:schemeClr>
                  </a:gs>
                  <a:gs pos="75000">
                    <a:schemeClr val="accent4">
                      <a:shade val="30000"/>
                      <a:satMod val="175000"/>
                    </a:schemeClr>
                  </a:gs>
                  <a:gs pos="100000">
                    <a:schemeClr val="accent4">
                      <a:shade val="15000"/>
                      <a:satMod val="175000"/>
                    </a:schemeClr>
                  </a:gs>
                </a:gsLst>
                <a:path path="circle">
                  <a:fillToRect l="5000" t="100000" r="120000" b="10000"/>
                </a:path>
              </a:gradFill>
              <a:ln>
                <a:noFill/>
              </a:ln>
              <a:effectLst>
                <a:outerShdw blurRad="50800" dist="20000" dir="5400000" rotWithShape="0">
                  <a:srgbClr val="000000">
                    <a:alpha val="4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0"/>
                </a:lightRig>
              </a:scene3d>
              <a:sp3d>
                <a:bevelT w="47625" h="69850"/>
                <a:contourClr>
                  <a:schemeClr val="lt1"/>
                </a:contourClr>
              </a:sp3d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Inbound Call</c:v>
                </c:pt>
                <c:pt idx="1">
                  <c:v>Email</c:v>
                </c:pt>
                <c:pt idx="2">
                  <c:v>Outbound Call</c:v>
                </c:pt>
              </c:strCache>
            </c:strRef>
          </c:cat>
          <c:val>
            <c:numRef>
              <c:f>Sheet1!$E$2:$E$4</c:f>
              <c:numCache>
                <c:formatCode>0.0%</c:formatCode>
                <c:ptCount val="3"/>
                <c:pt idx="0">
                  <c:v>0.90600000000000003</c:v>
                </c:pt>
                <c:pt idx="1">
                  <c:v>0.89800000000000002</c:v>
                </c:pt>
                <c:pt idx="2">
                  <c:v>0.97299999999999998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91E-409D-BF2B-0D768D239B0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Nov-18</c:v>
                </c:pt>
              </c:strCache>
            </c:strRef>
          </c:tx>
          <c:invertIfNegative val="0"/>
          <c:dLbls>
            <c:spPr>
              <a:solidFill>
                <a:schemeClr val="accent5"/>
              </a:solidFill>
              <a:ln w="25400" cap="flat" cmpd="sng" algn="ctr">
                <a:solidFill>
                  <a:schemeClr val="accent5">
                    <a:shade val="50000"/>
                  </a:schemeClr>
                </a:solidFill>
                <a:prstDash val="solid"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Inbound Call</c:v>
                </c:pt>
                <c:pt idx="1">
                  <c:v>Email</c:v>
                </c:pt>
                <c:pt idx="2">
                  <c:v>Outbound Call</c:v>
                </c:pt>
              </c:strCache>
            </c:strRef>
          </c:cat>
          <c:val>
            <c:numRef>
              <c:f>Sheet1!$F$2:$F$4</c:f>
              <c:numCache>
                <c:formatCode>0.0%</c:formatCode>
                <c:ptCount val="3"/>
                <c:pt idx="0">
                  <c:v>0.8482291666666667</c:v>
                </c:pt>
                <c:pt idx="1">
                  <c:v>0.89431250000000051</c:v>
                </c:pt>
                <c:pt idx="2">
                  <c:v>0.94687500000000013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BB-41C2-BFEB-1F6847E62BF8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Dec-18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Inbound Call</c:v>
                </c:pt>
                <c:pt idx="1">
                  <c:v>Email</c:v>
                </c:pt>
                <c:pt idx="2">
                  <c:v>Outbound Call</c:v>
                </c:pt>
              </c:strCache>
            </c:strRef>
          </c:cat>
          <c:val>
            <c:numRef>
              <c:f>Sheet1!$G$2:$G$4</c:f>
              <c:numCache>
                <c:formatCode>0.0%</c:formatCode>
                <c:ptCount val="3"/>
                <c:pt idx="0">
                  <c:v>0.92400000000000004</c:v>
                </c:pt>
                <c:pt idx="1">
                  <c:v>0.84199999999999997</c:v>
                </c:pt>
                <c:pt idx="2">
                  <c:v>0.95899999999999996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BB-41C2-BFEB-1F6847E62BF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47616896"/>
        <c:axId val="1747603840"/>
      </c:barChart>
      <c:catAx>
        <c:axId val="17476168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747603840"/>
        <c:crosses val="autoZero"/>
        <c:auto val="1"/>
        <c:lblAlgn val="ctr"/>
        <c:lblOffset val="100"/>
        <c:noMultiLvlLbl val="0"/>
      </c:catAx>
      <c:valAx>
        <c:axId val="174760384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Quality Score</a:t>
                </a:r>
              </a:p>
            </c:rich>
          </c:tx>
          <c:overlay val="0"/>
        </c:title>
        <c:numFmt formatCode="0.0%" sourceLinked="1"/>
        <c:majorTickMark val="none"/>
        <c:minorTickMark val="none"/>
        <c:tickLblPos val="nextTo"/>
        <c:crossAx val="1747616896"/>
        <c:crosses val="autoZero"/>
        <c:crossBetween val="between"/>
      </c:valAx>
      <c:spPr>
        <a:solidFill>
          <a:schemeClr val="tx2">
            <a:lumMod val="20000"/>
            <a:lumOff val="80000"/>
          </a:schemeClr>
        </a:solidFill>
      </c:spPr>
    </c:plotArea>
    <c:legend>
      <c:legendPos val="r"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 sz="1000">
          <a:solidFill>
            <a:schemeClr val="dk1"/>
          </a:solidFill>
          <a:latin typeface="Calibri" pitchFamily="34" charset="0"/>
          <a:ea typeface="+mn-ea"/>
          <a:cs typeface="Calibri" pitchFamily="34" charset="0"/>
        </a:defRPr>
      </a:pPr>
      <a:endParaRPr lang="zh-CN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pivotSource>
    <c:name>[Monthly Quality Report Desember 2018.xlsx]Data!PivotTable11</c:name>
    <c:fmtId val="43"/>
  </c:pivotSource>
  <c:chart>
    <c:title>
      <c:tx>
        <c:rich>
          <a:bodyPr/>
          <a:lstStyle/>
          <a:p>
            <a:pPr>
              <a:defRPr/>
            </a:pPr>
            <a:r>
              <a:rPr lang="en-US" dirty="0"/>
              <a:t>Performance per Parameter - Inbound</a:t>
            </a:r>
          </a:p>
        </c:rich>
      </c:tx>
      <c:overlay val="0"/>
    </c:title>
    <c:autoTitleDeleted val="0"/>
    <c:pivotFmts>
      <c:pivotFmt>
        <c:idx val="0"/>
      </c:pivotFmt>
      <c:pivotFmt>
        <c:idx val="1"/>
      </c:pivotFmt>
      <c:pivotFmt>
        <c:idx val="2"/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zh-CN"/>
            </a:p>
          </c:txPr>
          <c:dLblPos val="t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zh-CN"/>
            </a:p>
          </c:txPr>
          <c:dLblPos val="t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zh-CN"/>
            </a:p>
          </c:txPr>
          <c:dLblPos val="t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Data!$BT$1</c:f>
              <c:strCache>
                <c:ptCount val="1"/>
                <c:pt idx="0">
                  <c:v>Total</c:v>
                </c:pt>
              </c:strCache>
            </c:strRef>
          </c:tx>
          <c:marker>
            <c:spPr>
              <a:solidFill>
                <a:srgbClr val="FF0000"/>
              </a:solidFill>
            </c:spPr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Data!$BS$2:$BS$12</c:f>
              <c:strCache>
                <c:ptCount val="10"/>
                <c:pt idx="0">
                  <c:v>Call Closing</c:v>
                </c:pt>
                <c:pt idx="1">
                  <c:v>Call Opening</c:v>
                </c:pt>
                <c:pt idx="2">
                  <c:v>Communication Skills</c:v>
                </c:pt>
                <c:pt idx="3">
                  <c:v>CRM</c:v>
                </c:pt>
                <c:pt idx="4">
                  <c:v>Escalation</c:v>
                </c:pt>
                <c:pt idx="5">
                  <c:v>Hold</c:v>
                </c:pt>
                <c:pt idx="6">
                  <c:v>Probing &amp; Solution</c:v>
                </c:pt>
                <c:pt idx="7">
                  <c:v>Reminder</c:v>
                </c:pt>
                <c:pt idx="8">
                  <c:v>Talk Time</c:v>
                </c:pt>
                <c:pt idx="9">
                  <c:v>Zero Tolerance</c:v>
                </c:pt>
              </c:strCache>
            </c:strRef>
          </c:cat>
          <c:val>
            <c:numRef>
              <c:f>Data!$BT$2:$BT$12</c:f>
              <c:numCache>
                <c:formatCode>0.0</c:formatCode>
                <c:ptCount val="10"/>
                <c:pt idx="0">
                  <c:v>100</c:v>
                </c:pt>
                <c:pt idx="1">
                  <c:v>100</c:v>
                </c:pt>
                <c:pt idx="2">
                  <c:v>92.261904761904745</c:v>
                </c:pt>
                <c:pt idx="3">
                  <c:v>83.333333333333343</c:v>
                </c:pt>
                <c:pt idx="4">
                  <c:v>97.916666666666657</c:v>
                </c:pt>
                <c:pt idx="5">
                  <c:v>87.5</c:v>
                </c:pt>
                <c:pt idx="6">
                  <c:v>90.972222222222214</c:v>
                </c:pt>
                <c:pt idx="7">
                  <c:v>100</c:v>
                </c:pt>
                <c:pt idx="8">
                  <c:v>95.833333333333343</c:v>
                </c:pt>
                <c:pt idx="9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8A-497A-9DCF-275750E2ECD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38800832"/>
        <c:axId val="1038794848"/>
      </c:lineChart>
      <c:catAx>
        <c:axId val="1038800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38794848"/>
        <c:crosses val="autoZero"/>
        <c:auto val="1"/>
        <c:lblAlgn val="ctr"/>
        <c:lblOffset val="100"/>
        <c:noMultiLvlLbl val="0"/>
      </c:catAx>
      <c:valAx>
        <c:axId val="1038794848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03880083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000"/>
      </a:pPr>
      <a:endParaRPr lang="zh-CN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pivotSource>
    <c:name>[Monthly Quality Report Desember 2018.xlsx]Data!PivotTable12</c:name>
    <c:fmtId val="11"/>
  </c:pivotSource>
  <c:chart>
    <c:title>
      <c:tx>
        <c:rich>
          <a:bodyPr/>
          <a:lstStyle/>
          <a:p>
            <a:pPr>
              <a:defRPr/>
            </a:pPr>
            <a:r>
              <a:rPr lang="en-US" dirty="0"/>
              <a:t>Performance per Parameter - Email</a:t>
            </a:r>
          </a:p>
        </c:rich>
      </c:tx>
      <c:overlay val="0"/>
    </c:title>
    <c:autoTitleDeleted val="0"/>
    <c:pivotFmts>
      <c:pivotFmt>
        <c:idx val="0"/>
      </c:pivotFmt>
      <c:pivotFmt>
        <c:idx val="1"/>
      </c:pivotFmt>
      <c:pivotFmt>
        <c:idx val="2"/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zh-CN"/>
            </a:p>
          </c:txPr>
          <c:dLblPos val="t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zh-CN"/>
            </a:p>
          </c:txPr>
          <c:dLblPos val="t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zh-CN"/>
            </a:p>
          </c:txPr>
          <c:dLblPos val="t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cked"/>
        <c:varyColors val="0"/>
        <c:ser>
          <c:idx val="0"/>
          <c:order val="0"/>
          <c:tx>
            <c:strRef>
              <c:f>Data!$BT$15</c:f>
              <c:strCache>
                <c:ptCount val="1"/>
                <c:pt idx="0">
                  <c:v>Total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Data!$BS$16:$BS$22</c:f>
              <c:strCache>
                <c:ptCount val="6"/>
                <c:pt idx="0">
                  <c:v>CRM</c:v>
                </c:pt>
                <c:pt idx="1">
                  <c:v>Email Courtesy</c:v>
                </c:pt>
                <c:pt idx="2">
                  <c:v>Escalation</c:v>
                </c:pt>
                <c:pt idx="3">
                  <c:v>Opening &amp; Closing</c:v>
                </c:pt>
                <c:pt idx="4">
                  <c:v>Resolution</c:v>
                </c:pt>
                <c:pt idx="5">
                  <c:v>Zero Tolerance</c:v>
                </c:pt>
              </c:strCache>
            </c:strRef>
          </c:cat>
          <c:val>
            <c:numRef>
              <c:f>Data!$BT$16:$BT$22</c:f>
              <c:numCache>
                <c:formatCode>0.0</c:formatCode>
                <c:ptCount val="6"/>
                <c:pt idx="0">
                  <c:v>90.625</c:v>
                </c:pt>
                <c:pt idx="1">
                  <c:v>88.28125</c:v>
                </c:pt>
                <c:pt idx="2">
                  <c:v>100</c:v>
                </c:pt>
                <c:pt idx="3">
                  <c:v>98.4375</c:v>
                </c:pt>
                <c:pt idx="4">
                  <c:v>93.4375</c:v>
                </c:pt>
                <c:pt idx="5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6BF-4A69-AF79-571F4C5245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8797392"/>
        <c:axId val="685834896"/>
      </c:lineChart>
      <c:catAx>
        <c:axId val="7887973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85834896"/>
        <c:crosses val="autoZero"/>
        <c:auto val="1"/>
        <c:lblAlgn val="ctr"/>
        <c:lblOffset val="100"/>
        <c:noMultiLvlLbl val="0"/>
      </c:catAx>
      <c:valAx>
        <c:axId val="685834896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788797392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0"/>
  </c:chart>
  <c:txPr>
    <a:bodyPr/>
    <a:lstStyle/>
    <a:p>
      <a:pPr>
        <a:defRPr sz="1000"/>
      </a:pPr>
      <a:endParaRPr lang="zh-CN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pivotSource>
    <c:name>[Monthly Quality Report Desember 2018.xlsx]Data!PivotTable13</c:name>
    <c:fmtId val="12"/>
  </c:pivotSource>
  <c:chart>
    <c:title>
      <c:tx>
        <c:rich>
          <a:bodyPr/>
          <a:lstStyle/>
          <a:p>
            <a:pPr>
              <a:defRPr/>
            </a:pPr>
            <a:r>
              <a:rPr lang="en-US" dirty="0"/>
              <a:t>Performance per Parameter  - Outbound</a:t>
            </a:r>
          </a:p>
        </c:rich>
      </c:tx>
      <c:overlay val="0"/>
    </c:title>
    <c:autoTitleDeleted val="0"/>
    <c:pivotFmts>
      <c:pivotFmt>
        <c:idx val="0"/>
      </c:pivotFmt>
      <c:pivotFmt>
        <c:idx val="1"/>
      </c:pivotFmt>
      <c:pivotFmt>
        <c:idx val="2"/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zh-CN"/>
            </a:p>
          </c:txPr>
          <c:dLblPos val="t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zh-CN"/>
            </a:p>
          </c:txPr>
          <c:dLblPos val="t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zh-CN"/>
            </a:p>
          </c:txPr>
          <c:dLblPos val="t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Data!$BT$25</c:f>
              <c:strCache>
                <c:ptCount val="1"/>
                <c:pt idx="0">
                  <c:v>Total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Data!$BS$26:$BS$34</c:f>
              <c:strCache>
                <c:ptCount val="8"/>
                <c:pt idx="0">
                  <c:v>Call Closing</c:v>
                </c:pt>
                <c:pt idx="1">
                  <c:v>Call Opening</c:v>
                </c:pt>
                <c:pt idx="2">
                  <c:v>Communication Skills</c:v>
                </c:pt>
                <c:pt idx="3">
                  <c:v>CRM</c:v>
                </c:pt>
                <c:pt idx="4">
                  <c:v>Escalation</c:v>
                </c:pt>
                <c:pt idx="5">
                  <c:v>Probing &amp; Solution</c:v>
                </c:pt>
                <c:pt idx="6">
                  <c:v>RV Questionnaires</c:v>
                </c:pt>
                <c:pt idx="7">
                  <c:v>Zero Tolerance</c:v>
                </c:pt>
              </c:strCache>
            </c:strRef>
          </c:cat>
          <c:val>
            <c:numRef>
              <c:f>Data!$BT$26:$BT$34</c:f>
              <c:numCache>
                <c:formatCode>0.0</c:formatCode>
                <c:ptCount val="8"/>
                <c:pt idx="0">
                  <c:v>89.84375</c:v>
                </c:pt>
                <c:pt idx="1">
                  <c:v>100</c:v>
                </c:pt>
                <c:pt idx="2">
                  <c:v>94.270833333333329</c:v>
                </c:pt>
                <c:pt idx="3">
                  <c:v>100</c:v>
                </c:pt>
                <c:pt idx="4">
                  <c:v>100</c:v>
                </c:pt>
                <c:pt idx="5">
                  <c:v>98.4375</c:v>
                </c:pt>
                <c:pt idx="6">
                  <c:v>99.609375</c:v>
                </c:pt>
                <c:pt idx="7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87C-489D-9F6F-CBB074C853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47610368"/>
        <c:axId val="1747606016"/>
      </c:lineChart>
      <c:catAx>
        <c:axId val="17476103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747606016"/>
        <c:crosses val="autoZero"/>
        <c:auto val="1"/>
        <c:lblAlgn val="ctr"/>
        <c:lblOffset val="100"/>
        <c:noMultiLvlLbl val="0"/>
      </c:catAx>
      <c:valAx>
        <c:axId val="1747606016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74761036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000"/>
      </a:pPr>
      <a:endParaRPr lang="zh-CN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</c:extLst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9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9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8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8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8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7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17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56C3-7BBD-4BD2-A829-D9F43455F867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5E34-A1B6-41BF-8E21-1CB7679513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676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56C3-7BBD-4BD2-A829-D9F43455F867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5E34-A1B6-41BF-8E21-1CB7679513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288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56C3-7BBD-4BD2-A829-D9F43455F867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5E34-A1B6-41BF-8E21-1CB7679513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509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56C3-7BBD-4BD2-A829-D9F43455F867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5E34-A1B6-41BF-8E21-1CB7679513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995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96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792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6887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5850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4812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33775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7273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11700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56C3-7BBD-4BD2-A829-D9F43455F867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5E34-A1B6-41BF-8E21-1CB7679513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84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56C3-7BBD-4BD2-A829-D9F43455F867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5E34-A1B6-41BF-8E21-1CB7679513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021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626" indent="0">
              <a:buNone/>
              <a:defRPr sz="1700" b="1"/>
            </a:lvl2pPr>
            <a:lvl3pPr marL="779252" indent="0">
              <a:buNone/>
              <a:defRPr sz="1500" b="1"/>
            </a:lvl3pPr>
            <a:lvl4pPr marL="1168878" indent="0">
              <a:buNone/>
              <a:defRPr sz="1400" b="1"/>
            </a:lvl4pPr>
            <a:lvl5pPr marL="1558503" indent="0">
              <a:buNone/>
              <a:defRPr sz="1400" b="1"/>
            </a:lvl5pPr>
            <a:lvl6pPr marL="1948129" indent="0">
              <a:buNone/>
              <a:defRPr sz="1400" b="1"/>
            </a:lvl6pPr>
            <a:lvl7pPr marL="2337755" indent="0">
              <a:buNone/>
              <a:defRPr sz="1400" b="1"/>
            </a:lvl7pPr>
            <a:lvl8pPr marL="2727381" indent="0">
              <a:buNone/>
              <a:defRPr sz="1400" b="1"/>
            </a:lvl8pPr>
            <a:lvl9pPr marL="3117007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626" indent="0">
              <a:buNone/>
              <a:defRPr sz="1700" b="1"/>
            </a:lvl2pPr>
            <a:lvl3pPr marL="779252" indent="0">
              <a:buNone/>
              <a:defRPr sz="1500" b="1"/>
            </a:lvl3pPr>
            <a:lvl4pPr marL="1168878" indent="0">
              <a:buNone/>
              <a:defRPr sz="1400" b="1"/>
            </a:lvl4pPr>
            <a:lvl5pPr marL="1558503" indent="0">
              <a:buNone/>
              <a:defRPr sz="1400" b="1"/>
            </a:lvl5pPr>
            <a:lvl6pPr marL="1948129" indent="0">
              <a:buNone/>
              <a:defRPr sz="1400" b="1"/>
            </a:lvl6pPr>
            <a:lvl7pPr marL="2337755" indent="0">
              <a:buNone/>
              <a:defRPr sz="1400" b="1"/>
            </a:lvl7pPr>
            <a:lvl8pPr marL="2727381" indent="0">
              <a:buNone/>
              <a:defRPr sz="1400" b="1"/>
            </a:lvl8pPr>
            <a:lvl9pPr marL="3117007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56C3-7BBD-4BD2-A829-D9F43455F867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5E34-A1B6-41BF-8E21-1CB7679513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63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56C3-7BBD-4BD2-A829-D9F43455F867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5E34-A1B6-41BF-8E21-1CB7679513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442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56C3-7BBD-4BD2-A829-D9F43455F867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5E34-A1B6-41BF-8E21-1CB7679513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16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04790"/>
            <a:ext cx="5111750" cy="4389835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389626" indent="0">
              <a:buNone/>
              <a:defRPr sz="1000"/>
            </a:lvl2pPr>
            <a:lvl3pPr marL="779252" indent="0">
              <a:buNone/>
              <a:defRPr sz="900"/>
            </a:lvl3pPr>
            <a:lvl4pPr marL="1168878" indent="0">
              <a:buNone/>
              <a:defRPr sz="800"/>
            </a:lvl4pPr>
            <a:lvl5pPr marL="1558503" indent="0">
              <a:buNone/>
              <a:defRPr sz="800"/>
            </a:lvl5pPr>
            <a:lvl6pPr marL="1948129" indent="0">
              <a:buNone/>
              <a:defRPr sz="800"/>
            </a:lvl6pPr>
            <a:lvl7pPr marL="2337755" indent="0">
              <a:buNone/>
              <a:defRPr sz="800"/>
            </a:lvl7pPr>
            <a:lvl8pPr marL="2727381" indent="0">
              <a:buNone/>
              <a:defRPr sz="800"/>
            </a:lvl8pPr>
            <a:lvl9pPr marL="3117007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56C3-7BBD-4BD2-A829-D9F43455F867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5E34-A1B6-41BF-8E21-1CB7679513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93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9626" indent="0">
              <a:buNone/>
              <a:defRPr sz="2400"/>
            </a:lvl2pPr>
            <a:lvl3pPr marL="779252" indent="0">
              <a:buNone/>
              <a:defRPr sz="2000"/>
            </a:lvl3pPr>
            <a:lvl4pPr marL="1168878" indent="0">
              <a:buNone/>
              <a:defRPr sz="1700"/>
            </a:lvl4pPr>
            <a:lvl5pPr marL="1558503" indent="0">
              <a:buNone/>
              <a:defRPr sz="1700"/>
            </a:lvl5pPr>
            <a:lvl6pPr marL="1948129" indent="0">
              <a:buNone/>
              <a:defRPr sz="1700"/>
            </a:lvl6pPr>
            <a:lvl7pPr marL="2337755" indent="0">
              <a:buNone/>
              <a:defRPr sz="1700"/>
            </a:lvl7pPr>
            <a:lvl8pPr marL="2727381" indent="0">
              <a:buNone/>
              <a:defRPr sz="1700"/>
            </a:lvl8pPr>
            <a:lvl9pPr marL="3117007" indent="0">
              <a:buNone/>
              <a:defRPr sz="17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200"/>
            </a:lvl1pPr>
            <a:lvl2pPr marL="389626" indent="0">
              <a:buNone/>
              <a:defRPr sz="1000"/>
            </a:lvl2pPr>
            <a:lvl3pPr marL="779252" indent="0">
              <a:buNone/>
              <a:defRPr sz="900"/>
            </a:lvl3pPr>
            <a:lvl4pPr marL="1168878" indent="0">
              <a:buNone/>
              <a:defRPr sz="800"/>
            </a:lvl4pPr>
            <a:lvl5pPr marL="1558503" indent="0">
              <a:buNone/>
              <a:defRPr sz="800"/>
            </a:lvl5pPr>
            <a:lvl6pPr marL="1948129" indent="0">
              <a:buNone/>
              <a:defRPr sz="800"/>
            </a:lvl6pPr>
            <a:lvl7pPr marL="2337755" indent="0">
              <a:buNone/>
              <a:defRPr sz="800"/>
            </a:lvl7pPr>
            <a:lvl8pPr marL="2727381" indent="0">
              <a:buNone/>
              <a:defRPr sz="800"/>
            </a:lvl8pPr>
            <a:lvl9pPr marL="3117007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56C3-7BBD-4BD2-A829-D9F43455F867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5E34-A1B6-41BF-8E21-1CB7679513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11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77925" tIns="38963" rIns="77925" bIns="38963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77925" tIns="38963" rIns="77925" bIns="3896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E56C3-7BBD-4BD2-A829-D9F43455F867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F5E34-A1B6-41BF-8E21-1CB7679513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265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79252" rtl="0" eaLnBrk="1" latinLnBrk="0" hangingPunct="1">
        <a:spcBef>
          <a:spcPct val="0"/>
        </a:spcBef>
        <a:buNone/>
        <a:defRPr sz="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2219" indent="-292219" algn="l" defTabSz="77925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33142" indent="-243516" algn="l" defTabSz="77925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4065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63690" indent="-194813" algn="l" defTabSz="779252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53316" indent="-194813" algn="l" defTabSz="779252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42942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32568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22194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11820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626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252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878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503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8129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7755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7381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7007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664" y="0"/>
            <a:ext cx="2114337" cy="616789"/>
          </a:xfrm>
          <a:prstGeom prst="rect">
            <a:avLst/>
          </a:prstGeom>
        </p:spPr>
      </p:pic>
      <p:grpSp>
        <p:nvGrpSpPr>
          <p:cNvPr id="29" name="Group 28"/>
          <p:cNvGrpSpPr/>
          <p:nvPr/>
        </p:nvGrpSpPr>
        <p:grpSpPr>
          <a:xfrm>
            <a:off x="0" y="4557777"/>
            <a:ext cx="9108000" cy="572145"/>
            <a:chOff x="0" y="4557777"/>
            <a:chExt cx="9108000" cy="572145"/>
          </a:xfrm>
        </p:grpSpPr>
        <p:sp>
          <p:nvSpPr>
            <p:cNvPr id="30" name="Rectangle 29"/>
            <p:cNvSpPr/>
            <p:nvPr/>
          </p:nvSpPr>
          <p:spPr>
            <a:xfrm>
              <a:off x="0" y="4587974"/>
              <a:ext cx="2671948" cy="211220"/>
            </a:xfrm>
            <a:prstGeom prst="rect">
              <a:avLst/>
            </a:prstGeom>
            <a:solidFill>
              <a:srgbClr val="00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+mj-lt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9385" y="4827791"/>
              <a:ext cx="9098615" cy="329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400">
                <a:gradFill flip="none" rotWithShape="1">
                  <a:gsLst>
                    <a:gs pos="0">
                      <a:schemeClr val="bg1"/>
                    </a:gs>
                    <a:gs pos="58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13500000" scaled="1"/>
                  <a:tileRect/>
                </a:gradFill>
                <a:latin typeface="+mj-lt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0" y="4876006"/>
              <a:ext cx="9108000" cy="253916"/>
            </a:xfrm>
            <a:prstGeom prst="rect">
              <a:avLst/>
            </a:prstGeom>
            <a:gradFill flip="none" rotWithShape="1">
              <a:gsLst>
                <a:gs pos="0">
                  <a:srgbClr val="00925F">
                    <a:shade val="30000"/>
                    <a:satMod val="115000"/>
                  </a:srgbClr>
                </a:gs>
                <a:gs pos="50000">
                  <a:srgbClr val="00925F">
                    <a:shade val="67500"/>
                    <a:satMod val="115000"/>
                  </a:srgbClr>
                </a:gs>
                <a:gs pos="100000">
                  <a:srgbClr val="00925F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400">
                <a:latin typeface="+mj-lt"/>
              </a:endParaRPr>
            </a:p>
          </p:txBody>
        </p:sp>
        <p:sp>
          <p:nvSpPr>
            <p:cNvPr id="33" name="Isosceles Triangle 32"/>
            <p:cNvSpPr/>
            <p:nvPr/>
          </p:nvSpPr>
          <p:spPr>
            <a:xfrm>
              <a:off x="2342947" y="4587974"/>
              <a:ext cx="651932" cy="211220"/>
            </a:xfrm>
            <a:prstGeom prst="triangle">
              <a:avLst/>
            </a:prstGeom>
            <a:solidFill>
              <a:srgbClr val="00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+mj-lt"/>
              </a:endParaRPr>
            </a:p>
          </p:txBody>
        </p:sp>
        <p:sp>
          <p:nvSpPr>
            <p:cNvPr id="34" name="矩形 8"/>
            <p:cNvSpPr/>
            <p:nvPr/>
          </p:nvSpPr>
          <p:spPr>
            <a:xfrm>
              <a:off x="9385" y="4557777"/>
              <a:ext cx="3549857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zh-CN" sz="1000" i="1" dirty="0">
                  <a:solidFill>
                    <a:schemeClr val="bg1"/>
                  </a:solidFill>
                  <a:latin typeface="+mj-lt"/>
                  <a:ea typeface="微软雅黑" pitchFamily="34" charset="-122"/>
                  <a:cs typeface="Arial" pitchFamily="34" charset="0"/>
                </a:rPr>
                <a:t>Friendly, Convenient &amp; Professional</a:t>
              </a:r>
              <a:endParaRPr lang="zh-CN" altLang="en-US" sz="1000" i="1" dirty="0">
                <a:solidFill>
                  <a:schemeClr val="bg1"/>
                </a:solidFill>
                <a:latin typeface="+mj-lt"/>
                <a:ea typeface="微软雅黑" pitchFamily="34" charset="-122"/>
                <a:cs typeface="Arial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9385" y="4876006"/>
              <a:ext cx="114486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000" b="1" dirty="0">
                  <a:solidFill>
                    <a:schemeClr val="bg1"/>
                  </a:solidFill>
                </a:rPr>
                <a:t>Quality Assurance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6" name="Title 2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>
            <a:normAutofit fontScale="90000"/>
          </a:bodyPr>
          <a:lstStyle/>
          <a:p>
            <a:r>
              <a:rPr lang="en-ID" dirty="0">
                <a:latin typeface="OPPOSans M" panose="00020600040101010101" pitchFamily="18" charset="-122"/>
                <a:ea typeface="OPPOSans M" panose="00020600040101010101" pitchFamily="18" charset="-122"/>
              </a:rPr>
              <a:t>Monthly Quality Monitoring Report</a:t>
            </a:r>
            <a:endParaRPr lang="en-US" dirty="0">
              <a:latin typeface="OPPOSans M" panose="00020600040101010101" pitchFamily="18" charset="-122"/>
              <a:ea typeface="OPPOSans M" panose="00020600040101010101" pitchFamily="18" charset="-122"/>
            </a:endParaRPr>
          </a:p>
        </p:txBody>
      </p:sp>
      <p:sp>
        <p:nvSpPr>
          <p:cNvPr id="37" name="Subtitle 3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r>
              <a:rPr lang="en-ID" dirty="0">
                <a:latin typeface="OPPOSans M" panose="00020600040101010101" pitchFamily="18" charset="-122"/>
                <a:ea typeface="OPPOSans M" panose="00020600040101010101" pitchFamily="18" charset="-122"/>
              </a:rPr>
              <a:t>Period December </a:t>
            </a:r>
            <a:r>
              <a:rPr lang="de-DE" dirty="0">
                <a:latin typeface="OPPOSans M" panose="00020600040101010101" pitchFamily="18" charset="-122"/>
                <a:ea typeface="OPPOSans M" panose="00020600040101010101" pitchFamily="18" charset="-122"/>
              </a:rPr>
              <a:t>2018</a:t>
            </a:r>
            <a:endParaRPr lang="en-US" dirty="0">
              <a:latin typeface="OPPOSans M" panose="00020600040101010101" pitchFamily="18" charset="-122"/>
              <a:ea typeface="OPPOSans M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778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63" y="130006"/>
            <a:ext cx="613121" cy="5697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9524" y="195486"/>
            <a:ext cx="4453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000" b="1" dirty="0">
                <a:solidFill>
                  <a:srgbClr val="00925F"/>
                </a:solidFill>
                <a:latin typeface="+mj-lt"/>
                <a:ea typeface="Microsoft YaHei" pitchFamily="34" charset="-122"/>
              </a:rPr>
              <a:t>Summary</a:t>
            </a:r>
            <a:endParaRPr lang="en-US" sz="2000" b="1" dirty="0">
              <a:solidFill>
                <a:srgbClr val="00925F"/>
              </a:solidFill>
              <a:latin typeface="+mj-lt"/>
              <a:ea typeface="Microsoft YaHei" pitchFamily="34" charset="-122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664" y="0"/>
            <a:ext cx="2114337" cy="616789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0" y="4557777"/>
            <a:ext cx="9108000" cy="572145"/>
            <a:chOff x="0" y="4557777"/>
            <a:chExt cx="9108000" cy="572145"/>
          </a:xfrm>
        </p:grpSpPr>
        <p:sp>
          <p:nvSpPr>
            <p:cNvPr id="10" name="Rectangle 9"/>
            <p:cNvSpPr/>
            <p:nvPr/>
          </p:nvSpPr>
          <p:spPr>
            <a:xfrm>
              <a:off x="0" y="4587974"/>
              <a:ext cx="2671948" cy="211220"/>
            </a:xfrm>
            <a:prstGeom prst="rect">
              <a:avLst/>
            </a:prstGeom>
            <a:solidFill>
              <a:srgbClr val="00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+mj-lt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385" y="4827791"/>
              <a:ext cx="9098615" cy="329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400">
                <a:gradFill flip="none" rotWithShape="1">
                  <a:gsLst>
                    <a:gs pos="0">
                      <a:schemeClr val="bg1"/>
                    </a:gs>
                    <a:gs pos="58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13500000" scaled="1"/>
                  <a:tileRect/>
                </a:gradFill>
                <a:latin typeface="+mj-lt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4876006"/>
              <a:ext cx="9108000" cy="253916"/>
            </a:xfrm>
            <a:prstGeom prst="rect">
              <a:avLst/>
            </a:prstGeom>
            <a:gradFill flip="none" rotWithShape="1">
              <a:gsLst>
                <a:gs pos="0">
                  <a:srgbClr val="00925F">
                    <a:shade val="30000"/>
                    <a:satMod val="115000"/>
                  </a:srgbClr>
                </a:gs>
                <a:gs pos="50000">
                  <a:srgbClr val="00925F">
                    <a:shade val="67500"/>
                    <a:satMod val="115000"/>
                  </a:srgbClr>
                </a:gs>
                <a:gs pos="100000">
                  <a:srgbClr val="00925F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400">
                <a:latin typeface="+mj-lt"/>
              </a:endParaRPr>
            </a:p>
          </p:txBody>
        </p:sp>
        <p:sp>
          <p:nvSpPr>
            <p:cNvPr id="13" name="Isosceles Triangle 12"/>
            <p:cNvSpPr/>
            <p:nvPr/>
          </p:nvSpPr>
          <p:spPr>
            <a:xfrm>
              <a:off x="2342947" y="4587974"/>
              <a:ext cx="651932" cy="211220"/>
            </a:xfrm>
            <a:prstGeom prst="triangle">
              <a:avLst/>
            </a:prstGeom>
            <a:solidFill>
              <a:srgbClr val="00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+mj-lt"/>
              </a:endParaRPr>
            </a:p>
          </p:txBody>
        </p:sp>
        <p:sp>
          <p:nvSpPr>
            <p:cNvPr id="14" name="矩形 8"/>
            <p:cNvSpPr/>
            <p:nvPr/>
          </p:nvSpPr>
          <p:spPr>
            <a:xfrm>
              <a:off x="9385" y="4557777"/>
              <a:ext cx="3549857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zh-CN" sz="1000" i="1" dirty="0">
                  <a:solidFill>
                    <a:schemeClr val="bg1"/>
                  </a:solidFill>
                  <a:latin typeface="+mj-lt"/>
                  <a:ea typeface="微软雅黑" pitchFamily="34" charset="-122"/>
                  <a:cs typeface="Arial" pitchFamily="34" charset="0"/>
                </a:rPr>
                <a:t>Friendly, Convenient &amp; Professional</a:t>
              </a:r>
              <a:endParaRPr lang="zh-CN" altLang="en-US" sz="1000" i="1" dirty="0">
                <a:solidFill>
                  <a:schemeClr val="bg1"/>
                </a:solidFill>
                <a:latin typeface="+mj-lt"/>
                <a:ea typeface="微软雅黑" pitchFamily="34" charset="-122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385" y="4876006"/>
              <a:ext cx="114486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000" b="1" dirty="0">
                  <a:solidFill>
                    <a:schemeClr val="bg1"/>
                  </a:solidFill>
                </a:rPr>
                <a:t>Quality Assurance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9385" y="725831"/>
            <a:ext cx="9144001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400">
              <a:gradFill flip="none" rotWithShape="1">
                <a:gsLst>
                  <a:gs pos="0">
                    <a:schemeClr val="bg1"/>
                  </a:gs>
                  <a:gs pos="58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  <a:latin typeface="+mj-lt"/>
            </a:endParaRPr>
          </a:p>
        </p:txBody>
      </p:sp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2104545412"/>
              </p:ext>
            </p:extLst>
          </p:nvPr>
        </p:nvGraphicFramePr>
        <p:xfrm>
          <a:off x="53618" y="915565"/>
          <a:ext cx="4500382" cy="3642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826729"/>
              </p:ext>
            </p:extLst>
          </p:nvPr>
        </p:nvGraphicFramePr>
        <p:xfrm>
          <a:off x="4762713" y="915565"/>
          <a:ext cx="4273785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9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74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74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74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74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74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2022">
                <a:tc gridSpan="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Population Score Percentage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D" sz="1400" baseline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22">
                <a:tc rowSpan="2">
                  <a:txBody>
                    <a:bodyPr/>
                    <a:lstStyle/>
                    <a:p>
                      <a:pPr algn="ctr"/>
                      <a:r>
                        <a:rPr lang="en-ID" sz="1000" dirty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Channel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Total Evaluation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Score ≥ 90%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Population (%)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022"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alibri" panose="020F0502020204030204" pitchFamily="34" charset="0"/>
                        </a:rPr>
                        <a:t>Data</a:t>
                      </a:r>
                      <a:r>
                        <a:rPr lang="en-US" sz="1000" b="1" baseline="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1" baseline="0" dirty="0">
                          <a:latin typeface="OPPO SANS R"/>
                        </a:rPr>
                        <a:t>period</a:t>
                      </a:r>
                      <a:endParaRPr lang="en-US" sz="1000" b="1" dirty="0">
                        <a:latin typeface="OPPO SANS R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alibri" panose="020F0502020204030204" pitchFamily="34" charset="0"/>
                        </a:rPr>
                        <a:t>Data</a:t>
                      </a:r>
                      <a:r>
                        <a:rPr lang="en-US" sz="1000" b="1" baseline="0" dirty="0">
                          <a:latin typeface="Calibri" panose="020F0502020204030204" pitchFamily="34" charset="0"/>
                        </a:rPr>
                        <a:t> period</a:t>
                      </a:r>
                      <a:endParaRPr lang="en-US" sz="1000" b="1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alibri" panose="020F0502020204030204" pitchFamily="34" charset="0"/>
                        </a:rPr>
                        <a:t>Data</a:t>
                      </a:r>
                      <a:r>
                        <a:rPr lang="en-US" sz="1000" b="1" baseline="0" dirty="0">
                          <a:latin typeface="Calibri" panose="020F0502020204030204" pitchFamily="34" charset="0"/>
                        </a:rPr>
                        <a:t> period</a:t>
                      </a:r>
                      <a:endParaRPr lang="en-US" sz="1000" b="1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alibri" panose="020F0502020204030204" pitchFamily="34" charset="0"/>
                        </a:rPr>
                        <a:t>Data</a:t>
                      </a:r>
                      <a:r>
                        <a:rPr lang="en-US" sz="1000" b="1" baseline="0" dirty="0">
                          <a:latin typeface="Calibri" panose="020F0502020204030204" pitchFamily="34" charset="0"/>
                        </a:rPr>
                        <a:t> period</a:t>
                      </a:r>
                      <a:endParaRPr lang="en-US" sz="1000" b="1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alibri" panose="020F0502020204030204" pitchFamily="34" charset="0"/>
                        </a:rPr>
                        <a:t>Data</a:t>
                      </a:r>
                      <a:r>
                        <a:rPr lang="en-US" sz="1000" b="1" baseline="0" dirty="0">
                          <a:latin typeface="Calibri" panose="020F0502020204030204" pitchFamily="34" charset="0"/>
                        </a:rPr>
                        <a:t> period</a:t>
                      </a:r>
                      <a:endParaRPr lang="en-US" sz="1000" b="1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alibri" panose="020F0502020204030204" pitchFamily="34" charset="0"/>
                        </a:rPr>
                        <a:t>Data</a:t>
                      </a:r>
                      <a:r>
                        <a:rPr lang="en-US" sz="1000" b="1" baseline="0" dirty="0">
                          <a:latin typeface="Calibri" panose="020F0502020204030204" pitchFamily="34" charset="0"/>
                        </a:rPr>
                        <a:t> period</a:t>
                      </a:r>
                      <a:endParaRPr lang="en-US" sz="1000" b="1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022">
                <a:tc>
                  <a:txBody>
                    <a:bodyPr/>
                    <a:lstStyle/>
                    <a:p>
                      <a:pPr algn="l"/>
                      <a:r>
                        <a:rPr lang="en-ID" sz="1000" dirty="0">
                          <a:latin typeface="Calibri" pitchFamily="34" charset="0"/>
                          <a:cs typeface="Calibri" pitchFamily="34" charset="0"/>
                        </a:rPr>
                        <a:t>Inbound Call</a:t>
                      </a:r>
                      <a:endParaRPr lang="en-US" sz="1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2022">
                <a:tc>
                  <a:txBody>
                    <a:bodyPr/>
                    <a:lstStyle/>
                    <a:p>
                      <a:pPr algn="l"/>
                      <a:r>
                        <a:rPr lang="en-ID" sz="1000" dirty="0">
                          <a:latin typeface="Calibri" pitchFamily="34" charset="0"/>
                          <a:cs typeface="Calibri" pitchFamily="34" charset="0"/>
                        </a:rPr>
                        <a:t>Email</a:t>
                      </a:r>
                      <a:endParaRPr lang="en-US" sz="1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2022"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latin typeface="Calibri" pitchFamily="34" charset="0"/>
                          <a:cs typeface="Calibri" pitchFamily="34" charset="0"/>
                        </a:rPr>
                        <a:t>Chat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776529" y="2434915"/>
            <a:ext cx="4273785" cy="178510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D" sz="1000" b="1" dirty="0">
                <a:latin typeface="Calibri" pitchFamily="34" charset="0"/>
                <a:cs typeface="Calibri" pitchFamily="34" charset="0"/>
              </a:rPr>
              <a:t>Highlight:</a:t>
            </a:r>
          </a:p>
          <a:p>
            <a:endParaRPr lang="en-GB" sz="1000" dirty="0">
              <a:latin typeface="Calibri" pitchFamily="34" charset="0"/>
              <a:cs typeface="Calibri" pitchFamily="34" charset="0"/>
            </a:endParaRPr>
          </a:p>
          <a:p>
            <a:endParaRPr lang="en-GB" sz="1000" dirty="0">
              <a:latin typeface="Calibri" pitchFamily="34" charset="0"/>
              <a:cs typeface="Calibri" pitchFamily="34" charset="0"/>
            </a:endParaRPr>
          </a:p>
          <a:p>
            <a:endParaRPr lang="en-GB" sz="1000" dirty="0">
              <a:latin typeface="Calibri" pitchFamily="34" charset="0"/>
              <a:cs typeface="Calibri" pitchFamily="34" charset="0"/>
            </a:endParaRPr>
          </a:p>
          <a:p>
            <a:endParaRPr lang="en-GB" sz="1000" dirty="0">
              <a:latin typeface="Calibri" pitchFamily="34" charset="0"/>
              <a:cs typeface="Calibri" pitchFamily="34" charset="0"/>
            </a:endParaRPr>
          </a:p>
          <a:p>
            <a:endParaRPr lang="en-GB" sz="1000" dirty="0">
              <a:latin typeface="Calibri" pitchFamily="34" charset="0"/>
              <a:cs typeface="Calibri" pitchFamily="34" charset="0"/>
            </a:endParaRPr>
          </a:p>
          <a:p>
            <a:endParaRPr lang="en-GB" sz="1000" dirty="0">
              <a:latin typeface="Calibri" pitchFamily="34" charset="0"/>
              <a:cs typeface="Calibri" pitchFamily="34" charset="0"/>
            </a:endParaRPr>
          </a:p>
          <a:p>
            <a:endParaRPr lang="en-GB" sz="1000" dirty="0">
              <a:latin typeface="Calibri" pitchFamily="34" charset="0"/>
              <a:cs typeface="Calibri" pitchFamily="34" charset="0"/>
            </a:endParaRPr>
          </a:p>
          <a:p>
            <a:endParaRPr lang="en-GB" sz="1000" dirty="0">
              <a:latin typeface="Calibri" pitchFamily="34" charset="0"/>
              <a:cs typeface="Calibri" pitchFamily="34" charset="0"/>
            </a:endParaRPr>
          </a:p>
          <a:p>
            <a:endParaRPr lang="en-GB" sz="1000" dirty="0">
              <a:latin typeface="Calibri" pitchFamily="34" charset="0"/>
              <a:cs typeface="Calibri" pitchFamily="34" charset="0"/>
            </a:endParaRPr>
          </a:p>
          <a:p>
            <a:r>
              <a:rPr lang="en-GB" sz="1000" b="1" dirty="0">
                <a:latin typeface="Calibri" pitchFamily="34" charset="0"/>
                <a:cs typeface="Calibri" pitchFamily="34" charset="0"/>
              </a:rPr>
              <a:t>Action taken:</a:t>
            </a:r>
          </a:p>
        </p:txBody>
      </p:sp>
    </p:spTree>
    <p:extLst>
      <p:ext uri="{BB962C8B-B14F-4D97-AF65-F5344CB8AC3E}">
        <p14:creationId xmlns:p14="http://schemas.microsoft.com/office/powerpoint/2010/main" val="3166178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63" y="57998"/>
            <a:ext cx="613121" cy="5697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9524" y="123478"/>
            <a:ext cx="4453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000" b="1" dirty="0">
                <a:solidFill>
                  <a:srgbClr val="00925F"/>
                </a:solidFill>
                <a:latin typeface="+mj-lt"/>
                <a:ea typeface="Microsoft YaHei" pitchFamily="34" charset="-122"/>
              </a:rPr>
              <a:t>Inbound</a:t>
            </a:r>
            <a:endParaRPr lang="en-US" sz="2000" b="1" dirty="0">
              <a:solidFill>
                <a:srgbClr val="00925F"/>
              </a:solidFill>
              <a:latin typeface="+mj-lt"/>
              <a:ea typeface="Microsoft YaHei" pitchFamily="34" charset="-122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664" y="10745"/>
            <a:ext cx="2114337" cy="616789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0" y="4557777"/>
            <a:ext cx="9108000" cy="572145"/>
            <a:chOff x="0" y="4557777"/>
            <a:chExt cx="9108000" cy="572145"/>
          </a:xfrm>
        </p:grpSpPr>
        <p:sp>
          <p:nvSpPr>
            <p:cNvPr id="10" name="Rectangle 9"/>
            <p:cNvSpPr/>
            <p:nvPr/>
          </p:nvSpPr>
          <p:spPr>
            <a:xfrm>
              <a:off x="0" y="4587974"/>
              <a:ext cx="2671948" cy="211220"/>
            </a:xfrm>
            <a:prstGeom prst="rect">
              <a:avLst/>
            </a:prstGeom>
            <a:solidFill>
              <a:srgbClr val="00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+mj-lt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385" y="4827791"/>
              <a:ext cx="9098615" cy="329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400">
                <a:gradFill flip="none" rotWithShape="1">
                  <a:gsLst>
                    <a:gs pos="0">
                      <a:schemeClr val="bg1"/>
                    </a:gs>
                    <a:gs pos="58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13500000" scaled="1"/>
                  <a:tileRect/>
                </a:gradFill>
                <a:latin typeface="+mj-lt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4876006"/>
              <a:ext cx="9108000" cy="253916"/>
            </a:xfrm>
            <a:prstGeom prst="rect">
              <a:avLst/>
            </a:prstGeom>
            <a:gradFill flip="none" rotWithShape="1">
              <a:gsLst>
                <a:gs pos="0">
                  <a:srgbClr val="00925F">
                    <a:shade val="30000"/>
                    <a:satMod val="115000"/>
                  </a:srgbClr>
                </a:gs>
                <a:gs pos="50000">
                  <a:srgbClr val="00925F">
                    <a:shade val="67500"/>
                    <a:satMod val="115000"/>
                  </a:srgbClr>
                </a:gs>
                <a:gs pos="100000">
                  <a:srgbClr val="00925F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400">
                <a:latin typeface="+mj-lt"/>
              </a:endParaRPr>
            </a:p>
          </p:txBody>
        </p:sp>
        <p:sp>
          <p:nvSpPr>
            <p:cNvPr id="13" name="Isosceles Triangle 12"/>
            <p:cNvSpPr/>
            <p:nvPr/>
          </p:nvSpPr>
          <p:spPr>
            <a:xfrm>
              <a:off x="2342947" y="4587974"/>
              <a:ext cx="651932" cy="211220"/>
            </a:xfrm>
            <a:prstGeom prst="triangle">
              <a:avLst/>
            </a:prstGeom>
            <a:solidFill>
              <a:srgbClr val="00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+mj-lt"/>
              </a:endParaRPr>
            </a:p>
          </p:txBody>
        </p:sp>
        <p:sp>
          <p:nvSpPr>
            <p:cNvPr id="14" name="矩形 8"/>
            <p:cNvSpPr/>
            <p:nvPr/>
          </p:nvSpPr>
          <p:spPr>
            <a:xfrm>
              <a:off x="9385" y="4557777"/>
              <a:ext cx="3549857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zh-CN" sz="1000" i="1" dirty="0">
                  <a:solidFill>
                    <a:schemeClr val="bg1"/>
                  </a:solidFill>
                  <a:latin typeface="+mj-lt"/>
                  <a:ea typeface="微软雅黑" pitchFamily="34" charset="-122"/>
                  <a:cs typeface="Arial" pitchFamily="34" charset="0"/>
                </a:rPr>
                <a:t>Friendly, Convenient &amp; Professional</a:t>
              </a:r>
              <a:endParaRPr lang="zh-CN" altLang="en-US" sz="1000" i="1" dirty="0">
                <a:solidFill>
                  <a:schemeClr val="bg1"/>
                </a:solidFill>
                <a:latin typeface="+mj-lt"/>
                <a:ea typeface="微软雅黑" pitchFamily="34" charset="-122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385" y="4876006"/>
              <a:ext cx="114486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000" b="1" dirty="0">
                  <a:solidFill>
                    <a:schemeClr val="bg1"/>
                  </a:solidFill>
                </a:rPr>
                <a:t>Quality Assurance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9385" y="653823"/>
            <a:ext cx="9144001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400">
              <a:gradFill flip="none" rotWithShape="1">
                <a:gsLst>
                  <a:gs pos="0">
                    <a:schemeClr val="bg1"/>
                  </a:gs>
                  <a:gs pos="58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553441" y="1672233"/>
            <a:ext cx="310114" cy="18002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007175"/>
              </p:ext>
            </p:extLst>
          </p:nvPr>
        </p:nvGraphicFramePr>
        <p:xfrm>
          <a:off x="111198" y="840443"/>
          <a:ext cx="2804619" cy="1346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4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48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835">
                <a:tc gridSpan="3">
                  <a:txBody>
                    <a:bodyPr/>
                    <a:lstStyle/>
                    <a:p>
                      <a:pPr algn="ctr"/>
                      <a:r>
                        <a:rPr lang="en-ID" sz="1400" dirty="0"/>
                        <a:t>Most</a:t>
                      </a:r>
                      <a:r>
                        <a:rPr lang="en-ID" sz="1400" baseline="0" dirty="0"/>
                        <a:t> Finding Parameter Inbound</a:t>
                      </a:r>
                      <a:endParaRPr lang="en-US" sz="14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ctr"/>
                      <a:r>
                        <a:rPr lang="en-ID" sz="1000" b="1" dirty="0">
                          <a:solidFill>
                            <a:schemeClr val="bg1"/>
                          </a:solidFill>
                        </a:rPr>
                        <a:t>Parameter</a:t>
                      </a:r>
                      <a:endParaRPr 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000" b="1" dirty="0">
                          <a:solidFill>
                            <a:schemeClr val="bg1"/>
                          </a:solidFill>
                        </a:rPr>
                        <a:t>Quantity </a:t>
                      </a:r>
                      <a:r>
                        <a:rPr lang="en-ID" sz="1000" b="1" baseline="0" dirty="0">
                          <a:solidFill>
                            <a:schemeClr val="bg1"/>
                          </a:solidFill>
                        </a:rPr>
                        <a:t>of sample</a:t>
                      </a:r>
                      <a:endParaRPr 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1000" b="1" dirty="0">
                          <a:solidFill>
                            <a:schemeClr val="bg1"/>
                          </a:solidFill>
                        </a:rPr>
                        <a:t>Total agent</a:t>
                      </a:r>
                      <a:endParaRPr 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994879" y="3003797"/>
            <a:ext cx="6083379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D" sz="1000" b="1" dirty="0">
                <a:latin typeface="Calibri" pitchFamily="34" charset="0"/>
                <a:cs typeface="Calibri" pitchFamily="34" charset="0"/>
              </a:rPr>
              <a:t>Finding:</a:t>
            </a:r>
          </a:p>
          <a:p>
            <a:endParaRPr lang="en-GB" sz="1000" dirty="0">
              <a:latin typeface="Calibri" pitchFamily="34" charset="0"/>
              <a:cs typeface="Calibri" pitchFamily="34" charset="0"/>
            </a:endParaRPr>
          </a:p>
          <a:p>
            <a:endParaRPr lang="en-GB" sz="1000" dirty="0">
              <a:latin typeface="Calibri" pitchFamily="34" charset="0"/>
              <a:cs typeface="Calibri" pitchFamily="34" charset="0"/>
            </a:endParaRPr>
          </a:p>
          <a:p>
            <a:endParaRPr lang="en-GB" sz="1000" dirty="0">
              <a:latin typeface="Calibri" pitchFamily="34" charset="0"/>
              <a:cs typeface="Calibri" pitchFamily="34" charset="0"/>
            </a:endParaRPr>
          </a:p>
          <a:p>
            <a:endParaRPr lang="en-GB" sz="1000" dirty="0">
              <a:latin typeface="Calibri" pitchFamily="34" charset="0"/>
              <a:cs typeface="Calibri" pitchFamily="34" charset="0"/>
            </a:endParaRPr>
          </a:p>
          <a:p>
            <a:r>
              <a:rPr lang="en-GB" sz="1000" b="1" dirty="0">
                <a:latin typeface="Calibri" pitchFamily="34" charset="0"/>
                <a:cs typeface="Calibri" pitchFamily="34" charset="0"/>
              </a:rPr>
              <a:t>Root Cause:</a:t>
            </a:r>
          </a:p>
          <a:p>
            <a:endParaRPr lang="en-GB" sz="1000" b="1" dirty="0">
              <a:latin typeface="Calibri" pitchFamily="34" charset="0"/>
              <a:cs typeface="Calibri" pitchFamily="34" charset="0"/>
            </a:endParaRPr>
          </a:p>
          <a:p>
            <a:endParaRPr lang="en-GB" sz="1000" b="1" dirty="0">
              <a:latin typeface="Calibri" pitchFamily="34" charset="0"/>
              <a:cs typeface="Calibri" pitchFamily="34" charset="0"/>
            </a:endParaRPr>
          </a:p>
          <a:p>
            <a:endParaRPr lang="en-GB" sz="1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1198" y="2643758"/>
            <a:ext cx="2804618" cy="163121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ID" sz="1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Highlight</a:t>
            </a:r>
          </a:p>
          <a:p>
            <a:endParaRPr lang="en-ID" sz="1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00000000-0008-0000-00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3294236"/>
              </p:ext>
            </p:extLst>
          </p:nvPr>
        </p:nvGraphicFramePr>
        <p:xfrm>
          <a:off x="2967595" y="753587"/>
          <a:ext cx="6140405" cy="2178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73047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63" y="57998"/>
            <a:ext cx="613121" cy="5697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9524" y="123478"/>
            <a:ext cx="4453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000" b="1" dirty="0">
                <a:solidFill>
                  <a:srgbClr val="00925F"/>
                </a:solidFill>
                <a:latin typeface="+mj-lt"/>
                <a:ea typeface="Microsoft YaHei" pitchFamily="34" charset="-122"/>
              </a:rPr>
              <a:t>Email</a:t>
            </a:r>
            <a:endParaRPr lang="en-US" sz="2000" b="1" dirty="0">
              <a:solidFill>
                <a:srgbClr val="00925F"/>
              </a:solidFill>
              <a:latin typeface="+mj-lt"/>
              <a:ea typeface="Microsoft YaHei" pitchFamily="34" charset="-122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664" y="10745"/>
            <a:ext cx="2114337" cy="616789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0" y="4557777"/>
            <a:ext cx="9108000" cy="572145"/>
            <a:chOff x="0" y="4557777"/>
            <a:chExt cx="9108000" cy="572145"/>
          </a:xfrm>
        </p:grpSpPr>
        <p:sp>
          <p:nvSpPr>
            <p:cNvPr id="10" name="Rectangle 9"/>
            <p:cNvSpPr/>
            <p:nvPr/>
          </p:nvSpPr>
          <p:spPr>
            <a:xfrm>
              <a:off x="0" y="4587974"/>
              <a:ext cx="2671948" cy="211220"/>
            </a:xfrm>
            <a:prstGeom prst="rect">
              <a:avLst/>
            </a:prstGeom>
            <a:solidFill>
              <a:srgbClr val="00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+mj-lt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385" y="4827791"/>
              <a:ext cx="9098615" cy="329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400">
                <a:gradFill flip="none" rotWithShape="1">
                  <a:gsLst>
                    <a:gs pos="0">
                      <a:schemeClr val="bg1"/>
                    </a:gs>
                    <a:gs pos="58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13500000" scaled="1"/>
                  <a:tileRect/>
                </a:gradFill>
                <a:latin typeface="+mj-lt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4876006"/>
              <a:ext cx="9108000" cy="253916"/>
            </a:xfrm>
            <a:prstGeom prst="rect">
              <a:avLst/>
            </a:prstGeom>
            <a:gradFill flip="none" rotWithShape="1">
              <a:gsLst>
                <a:gs pos="0">
                  <a:srgbClr val="00925F">
                    <a:shade val="30000"/>
                    <a:satMod val="115000"/>
                  </a:srgbClr>
                </a:gs>
                <a:gs pos="50000">
                  <a:srgbClr val="00925F">
                    <a:shade val="67500"/>
                    <a:satMod val="115000"/>
                  </a:srgbClr>
                </a:gs>
                <a:gs pos="100000">
                  <a:srgbClr val="00925F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400">
                <a:latin typeface="+mj-lt"/>
              </a:endParaRPr>
            </a:p>
          </p:txBody>
        </p:sp>
        <p:sp>
          <p:nvSpPr>
            <p:cNvPr id="13" name="Isosceles Triangle 12"/>
            <p:cNvSpPr/>
            <p:nvPr/>
          </p:nvSpPr>
          <p:spPr>
            <a:xfrm>
              <a:off x="2342947" y="4587974"/>
              <a:ext cx="651932" cy="211220"/>
            </a:xfrm>
            <a:prstGeom prst="triangle">
              <a:avLst/>
            </a:prstGeom>
            <a:solidFill>
              <a:srgbClr val="00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+mj-lt"/>
              </a:endParaRPr>
            </a:p>
          </p:txBody>
        </p:sp>
        <p:sp>
          <p:nvSpPr>
            <p:cNvPr id="14" name="矩形 8"/>
            <p:cNvSpPr/>
            <p:nvPr/>
          </p:nvSpPr>
          <p:spPr>
            <a:xfrm>
              <a:off x="9385" y="4557777"/>
              <a:ext cx="3549857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zh-CN" sz="1000" i="1" dirty="0">
                  <a:solidFill>
                    <a:schemeClr val="bg1"/>
                  </a:solidFill>
                  <a:latin typeface="+mj-lt"/>
                  <a:ea typeface="微软雅黑" pitchFamily="34" charset="-122"/>
                  <a:cs typeface="Arial" pitchFamily="34" charset="0"/>
                </a:rPr>
                <a:t>Friendly, Convenient &amp; Professional</a:t>
              </a:r>
              <a:endParaRPr lang="zh-CN" altLang="en-US" sz="1000" i="1" dirty="0">
                <a:solidFill>
                  <a:schemeClr val="bg1"/>
                </a:solidFill>
                <a:latin typeface="+mj-lt"/>
                <a:ea typeface="微软雅黑" pitchFamily="34" charset="-122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385" y="4876006"/>
              <a:ext cx="114486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000" b="1" dirty="0">
                  <a:solidFill>
                    <a:schemeClr val="bg1"/>
                  </a:solidFill>
                </a:rPr>
                <a:t>Quality Assurance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9385" y="653823"/>
            <a:ext cx="9144001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400">
              <a:gradFill flip="none" rotWithShape="1">
                <a:gsLst>
                  <a:gs pos="0">
                    <a:schemeClr val="bg1"/>
                  </a:gs>
                  <a:gs pos="58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553441" y="1672233"/>
            <a:ext cx="310114" cy="18002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882888"/>
              </p:ext>
            </p:extLst>
          </p:nvPr>
        </p:nvGraphicFramePr>
        <p:xfrm>
          <a:off x="111198" y="840443"/>
          <a:ext cx="2804619" cy="1029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4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48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835">
                <a:tc gridSpan="3">
                  <a:txBody>
                    <a:bodyPr/>
                    <a:lstStyle/>
                    <a:p>
                      <a:pPr algn="ctr"/>
                      <a:r>
                        <a:rPr lang="en-ID" sz="1400" dirty="0"/>
                        <a:t>Most</a:t>
                      </a:r>
                      <a:r>
                        <a:rPr lang="en-ID" sz="1400" baseline="0" dirty="0"/>
                        <a:t> Finding Parameter Email</a:t>
                      </a:r>
                      <a:endParaRPr lang="en-US" sz="14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ctr"/>
                      <a:r>
                        <a:rPr lang="en-ID" sz="1000" b="1" dirty="0">
                          <a:solidFill>
                            <a:schemeClr val="bg1"/>
                          </a:solidFill>
                        </a:rPr>
                        <a:t>Parameter</a:t>
                      </a:r>
                      <a:endParaRPr 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000" b="1" dirty="0">
                          <a:solidFill>
                            <a:schemeClr val="bg1"/>
                          </a:solidFill>
                        </a:rPr>
                        <a:t>Quantity </a:t>
                      </a:r>
                      <a:r>
                        <a:rPr lang="en-ID" sz="1000" b="1" baseline="0" dirty="0">
                          <a:solidFill>
                            <a:schemeClr val="bg1"/>
                          </a:solidFill>
                        </a:rPr>
                        <a:t>of sample</a:t>
                      </a:r>
                      <a:endParaRPr 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1000" b="1" dirty="0">
                          <a:solidFill>
                            <a:schemeClr val="bg1"/>
                          </a:solidFill>
                        </a:rPr>
                        <a:t>Total agent</a:t>
                      </a:r>
                      <a:endParaRPr 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994879" y="3003797"/>
            <a:ext cx="6083379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D" sz="1000" b="1" dirty="0">
                <a:latin typeface="Calibri" pitchFamily="34" charset="0"/>
                <a:cs typeface="Calibri" pitchFamily="34" charset="0"/>
              </a:rPr>
              <a:t>Finding:</a:t>
            </a:r>
          </a:p>
          <a:p>
            <a:endParaRPr lang="en-GB" sz="1000" b="1" dirty="0">
              <a:latin typeface="Calibri" pitchFamily="34" charset="0"/>
              <a:cs typeface="Calibri" pitchFamily="34" charset="0"/>
            </a:endParaRPr>
          </a:p>
          <a:p>
            <a:endParaRPr lang="en-GB" sz="1000" b="1" dirty="0">
              <a:latin typeface="Calibri" pitchFamily="34" charset="0"/>
              <a:cs typeface="Calibri" pitchFamily="34" charset="0"/>
            </a:endParaRPr>
          </a:p>
          <a:p>
            <a:endParaRPr lang="en-GB" sz="1000" b="1" dirty="0">
              <a:latin typeface="Calibri" pitchFamily="34" charset="0"/>
              <a:cs typeface="Calibri" pitchFamily="34" charset="0"/>
            </a:endParaRPr>
          </a:p>
          <a:p>
            <a:endParaRPr lang="en-GB" sz="1000" b="1" dirty="0">
              <a:latin typeface="Calibri" pitchFamily="34" charset="0"/>
              <a:cs typeface="Calibri" pitchFamily="34" charset="0"/>
            </a:endParaRPr>
          </a:p>
          <a:p>
            <a:r>
              <a:rPr lang="en-GB" sz="1000" b="1" dirty="0">
                <a:latin typeface="Calibri" pitchFamily="34" charset="0"/>
                <a:cs typeface="Calibri" pitchFamily="34" charset="0"/>
              </a:rPr>
              <a:t>Root Cause:</a:t>
            </a:r>
          </a:p>
          <a:p>
            <a:endParaRPr lang="en-GB" sz="1000" b="1" dirty="0">
              <a:latin typeface="Calibri" pitchFamily="34" charset="0"/>
              <a:cs typeface="Calibri" pitchFamily="34" charset="0"/>
            </a:endParaRPr>
          </a:p>
          <a:p>
            <a:endParaRPr lang="en-GB" sz="1000" b="1" dirty="0">
              <a:latin typeface="Calibri" pitchFamily="34" charset="0"/>
              <a:cs typeface="Calibri" pitchFamily="34" charset="0"/>
            </a:endParaRPr>
          </a:p>
          <a:p>
            <a:endParaRPr lang="en-GB" sz="1000" b="1" dirty="0">
              <a:latin typeface="Calibri" pitchFamily="34" charset="0"/>
              <a:cs typeface="Calibri" pitchFamily="34" charset="0"/>
            </a:endParaRPr>
          </a:p>
          <a:p>
            <a:endParaRPr lang="en-GB" sz="1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1199" y="2370822"/>
            <a:ext cx="2804618" cy="20928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ID" sz="1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Highlight:</a:t>
            </a: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1517718"/>
              </p:ext>
            </p:extLst>
          </p:nvPr>
        </p:nvGraphicFramePr>
        <p:xfrm>
          <a:off x="2994879" y="756408"/>
          <a:ext cx="6037922" cy="2162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32438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63" y="57998"/>
            <a:ext cx="613121" cy="5697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9524" y="123478"/>
            <a:ext cx="4453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000" b="1" dirty="0">
                <a:solidFill>
                  <a:srgbClr val="00925F"/>
                </a:solidFill>
                <a:latin typeface="+mj-lt"/>
                <a:ea typeface="Microsoft YaHei" pitchFamily="34" charset="-122"/>
              </a:rPr>
              <a:t>Outbound</a:t>
            </a:r>
            <a:endParaRPr lang="en-US" sz="2000" b="1" dirty="0">
              <a:solidFill>
                <a:srgbClr val="00925F"/>
              </a:solidFill>
              <a:latin typeface="+mj-lt"/>
              <a:ea typeface="Microsoft YaHei" pitchFamily="34" charset="-122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664" y="10745"/>
            <a:ext cx="2114337" cy="616789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0" y="4557777"/>
            <a:ext cx="9108000" cy="572145"/>
            <a:chOff x="0" y="4557777"/>
            <a:chExt cx="9108000" cy="572145"/>
          </a:xfrm>
        </p:grpSpPr>
        <p:sp>
          <p:nvSpPr>
            <p:cNvPr id="10" name="Rectangle 9"/>
            <p:cNvSpPr/>
            <p:nvPr/>
          </p:nvSpPr>
          <p:spPr>
            <a:xfrm>
              <a:off x="0" y="4587974"/>
              <a:ext cx="2671948" cy="211220"/>
            </a:xfrm>
            <a:prstGeom prst="rect">
              <a:avLst/>
            </a:prstGeom>
            <a:solidFill>
              <a:srgbClr val="00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+mj-lt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385" y="4827791"/>
              <a:ext cx="9098615" cy="329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400">
                <a:gradFill flip="none" rotWithShape="1">
                  <a:gsLst>
                    <a:gs pos="0">
                      <a:schemeClr val="bg1"/>
                    </a:gs>
                    <a:gs pos="58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13500000" scaled="1"/>
                  <a:tileRect/>
                </a:gradFill>
                <a:latin typeface="+mj-lt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4876006"/>
              <a:ext cx="9108000" cy="253916"/>
            </a:xfrm>
            <a:prstGeom prst="rect">
              <a:avLst/>
            </a:prstGeom>
            <a:gradFill flip="none" rotWithShape="1">
              <a:gsLst>
                <a:gs pos="0">
                  <a:srgbClr val="00925F">
                    <a:shade val="30000"/>
                    <a:satMod val="115000"/>
                  </a:srgbClr>
                </a:gs>
                <a:gs pos="50000">
                  <a:srgbClr val="00925F">
                    <a:shade val="67500"/>
                    <a:satMod val="115000"/>
                  </a:srgbClr>
                </a:gs>
                <a:gs pos="100000">
                  <a:srgbClr val="00925F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400">
                <a:latin typeface="+mj-lt"/>
              </a:endParaRPr>
            </a:p>
          </p:txBody>
        </p:sp>
        <p:sp>
          <p:nvSpPr>
            <p:cNvPr id="13" name="Isosceles Triangle 12"/>
            <p:cNvSpPr/>
            <p:nvPr/>
          </p:nvSpPr>
          <p:spPr>
            <a:xfrm>
              <a:off x="2342947" y="4587974"/>
              <a:ext cx="651932" cy="211220"/>
            </a:xfrm>
            <a:prstGeom prst="triangle">
              <a:avLst/>
            </a:prstGeom>
            <a:solidFill>
              <a:srgbClr val="00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+mj-lt"/>
              </a:endParaRPr>
            </a:p>
          </p:txBody>
        </p:sp>
        <p:sp>
          <p:nvSpPr>
            <p:cNvPr id="14" name="矩形 8"/>
            <p:cNvSpPr/>
            <p:nvPr/>
          </p:nvSpPr>
          <p:spPr>
            <a:xfrm>
              <a:off x="9385" y="4557777"/>
              <a:ext cx="3549857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zh-CN" sz="1000" i="1" dirty="0">
                  <a:solidFill>
                    <a:schemeClr val="bg1"/>
                  </a:solidFill>
                  <a:latin typeface="+mj-lt"/>
                  <a:ea typeface="微软雅黑" pitchFamily="34" charset="-122"/>
                  <a:cs typeface="Arial" pitchFamily="34" charset="0"/>
                </a:rPr>
                <a:t>Friendly, Convenient &amp; Professional</a:t>
              </a:r>
              <a:endParaRPr lang="zh-CN" altLang="en-US" sz="1000" i="1" dirty="0">
                <a:solidFill>
                  <a:schemeClr val="bg1"/>
                </a:solidFill>
                <a:latin typeface="+mj-lt"/>
                <a:ea typeface="微软雅黑" pitchFamily="34" charset="-122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385" y="4876006"/>
              <a:ext cx="114486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000" b="1" dirty="0">
                  <a:solidFill>
                    <a:schemeClr val="bg1"/>
                  </a:solidFill>
                </a:rPr>
                <a:t>Quality Assurance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9385" y="653823"/>
            <a:ext cx="9144001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400">
              <a:gradFill flip="none" rotWithShape="1">
                <a:gsLst>
                  <a:gs pos="0">
                    <a:schemeClr val="bg1"/>
                  </a:gs>
                  <a:gs pos="58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  <a:latin typeface="+mj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380147"/>
              </p:ext>
            </p:extLst>
          </p:nvPr>
        </p:nvGraphicFramePr>
        <p:xfrm>
          <a:off x="111198" y="840443"/>
          <a:ext cx="2804619" cy="1029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4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48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835">
                <a:tc gridSpan="3">
                  <a:txBody>
                    <a:bodyPr/>
                    <a:lstStyle/>
                    <a:p>
                      <a:pPr algn="ctr"/>
                      <a:r>
                        <a:rPr lang="en-ID" sz="1400" dirty="0"/>
                        <a:t>Most</a:t>
                      </a:r>
                      <a:r>
                        <a:rPr lang="en-ID" sz="1400" baseline="0" dirty="0"/>
                        <a:t> Finding Parameter Chat</a:t>
                      </a:r>
                      <a:endParaRPr lang="en-US" sz="14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ctr"/>
                      <a:r>
                        <a:rPr lang="en-ID" sz="1000" b="1" dirty="0">
                          <a:solidFill>
                            <a:schemeClr val="bg1"/>
                          </a:solidFill>
                        </a:rPr>
                        <a:t>Parameter</a:t>
                      </a:r>
                      <a:endParaRPr 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000" b="1" dirty="0">
                          <a:solidFill>
                            <a:schemeClr val="bg1"/>
                          </a:solidFill>
                        </a:rPr>
                        <a:t>Quantity </a:t>
                      </a:r>
                      <a:r>
                        <a:rPr lang="en-ID" sz="1000" b="1" baseline="0" dirty="0">
                          <a:solidFill>
                            <a:schemeClr val="bg1"/>
                          </a:solidFill>
                        </a:rPr>
                        <a:t>of sample</a:t>
                      </a:r>
                      <a:endParaRPr 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1000" b="1" dirty="0">
                          <a:solidFill>
                            <a:schemeClr val="bg1"/>
                          </a:solidFill>
                        </a:rPr>
                        <a:t>Total agent</a:t>
                      </a:r>
                      <a:endParaRPr 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994879" y="3003797"/>
            <a:ext cx="6083379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D" sz="1000" b="1" dirty="0">
                <a:latin typeface="Calibri" pitchFamily="34" charset="0"/>
                <a:cs typeface="Calibri" pitchFamily="34" charset="0"/>
              </a:rPr>
              <a:t>Finding:</a:t>
            </a:r>
          </a:p>
          <a:p>
            <a:endParaRPr lang="en-GB" sz="1000" b="1" dirty="0">
              <a:latin typeface="Calibri" pitchFamily="34" charset="0"/>
              <a:cs typeface="Calibri" pitchFamily="34" charset="0"/>
            </a:endParaRPr>
          </a:p>
          <a:p>
            <a:endParaRPr lang="en-GB" sz="1000" b="1" dirty="0">
              <a:latin typeface="Calibri" pitchFamily="34" charset="0"/>
              <a:cs typeface="Calibri" pitchFamily="34" charset="0"/>
            </a:endParaRPr>
          </a:p>
          <a:p>
            <a:endParaRPr lang="en-GB" sz="1000" b="1" dirty="0">
              <a:latin typeface="Calibri" pitchFamily="34" charset="0"/>
              <a:cs typeface="Calibri" pitchFamily="34" charset="0"/>
            </a:endParaRPr>
          </a:p>
          <a:p>
            <a:endParaRPr lang="en-GB" sz="1000" b="1" dirty="0">
              <a:latin typeface="Calibri" pitchFamily="34" charset="0"/>
              <a:cs typeface="Calibri" pitchFamily="34" charset="0"/>
            </a:endParaRPr>
          </a:p>
          <a:p>
            <a:r>
              <a:rPr lang="en-GB" sz="1000" b="1" dirty="0">
                <a:latin typeface="Calibri" pitchFamily="34" charset="0"/>
                <a:cs typeface="Calibri" pitchFamily="34" charset="0"/>
              </a:rPr>
              <a:t>Root Cause: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1199" y="1995686"/>
            <a:ext cx="2804618" cy="20928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ID" sz="1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Highlight:</a:t>
            </a: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D" sz="1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5275034"/>
              </p:ext>
            </p:extLst>
          </p:nvPr>
        </p:nvGraphicFramePr>
        <p:xfrm>
          <a:off x="2994878" y="729739"/>
          <a:ext cx="6037923" cy="2204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16616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63" y="57998"/>
            <a:ext cx="613121" cy="5697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9524" y="123478"/>
            <a:ext cx="4453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000" b="1" dirty="0">
                <a:solidFill>
                  <a:srgbClr val="00925F"/>
                </a:solidFill>
                <a:latin typeface="+mj-lt"/>
                <a:ea typeface="Microsoft YaHei" pitchFamily="34" charset="-122"/>
              </a:rPr>
              <a:t>Action plan</a:t>
            </a:r>
            <a:endParaRPr lang="en-US" sz="2000" b="1" dirty="0">
              <a:solidFill>
                <a:srgbClr val="00925F"/>
              </a:solidFill>
              <a:latin typeface="+mj-lt"/>
              <a:ea typeface="Microsoft YaHei" pitchFamily="34" charset="-122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664" y="10745"/>
            <a:ext cx="2114337" cy="616789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0" y="4557777"/>
            <a:ext cx="9108000" cy="572145"/>
            <a:chOff x="0" y="4557777"/>
            <a:chExt cx="9108000" cy="572145"/>
          </a:xfrm>
        </p:grpSpPr>
        <p:sp>
          <p:nvSpPr>
            <p:cNvPr id="10" name="Rectangle 9"/>
            <p:cNvSpPr/>
            <p:nvPr/>
          </p:nvSpPr>
          <p:spPr>
            <a:xfrm>
              <a:off x="0" y="4587974"/>
              <a:ext cx="2671948" cy="211220"/>
            </a:xfrm>
            <a:prstGeom prst="rect">
              <a:avLst/>
            </a:prstGeom>
            <a:solidFill>
              <a:srgbClr val="00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+mj-lt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385" y="4827791"/>
              <a:ext cx="9098615" cy="329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400">
                <a:gradFill flip="none" rotWithShape="1">
                  <a:gsLst>
                    <a:gs pos="0">
                      <a:schemeClr val="bg1"/>
                    </a:gs>
                    <a:gs pos="58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13500000" scaled="1"/>
                  <a:tileRect/>
                </a:gradFill>
                <a:latin typeface="+mj-lt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4876006"/>
              <a:ext cx="9108000" cy="253916"/>
            </a:xfrm>
            <a:prstGeom prst="rect">
              <a:avLst/>
            </a:prstGeom>
            <a:gradFill flip="none" rotWithShape="1">
              <a:gsLst>
                <a:gs pos="0">
                  <a:srgbClr val="00925F">
                    <a:shade val="30000"/>
                    <a:satMod val="115000"/>
                  </a:srgbClr>
                </a:gs>
                <a:gs pos="50000">
                  <a:srgbClr val="00925F">
                    <a:shade val="67500"/>
                    <a:satMod val="115000"/>
                  </a:srgbClr>
                </a:gs>
                <a:gs pos="100000">
                  <a:srgbClr val="00925F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400">
                <a:latin typeface="+mj-lt"/>
              </a:endParaRPr>
            </a:p>
          </p:txBody>
        </p:sp>
        <p:sp>
          <p:nvSpPr>
            <p:cNvPr id="13" name="Isosceles Triangle 12"/>
            <p:cNvSpPr/>
            <p:nvPr/>
          </p:nvSpPr>
          <p:spPr>
            <a:xfrm>
              <a:off x="2342947" y="4587974"/>
              <a:ext cx="651932" cy="211220"/>
            </a:xfrm>
            <a:prstGeom prst="triangle">
              <a:avLst/>
            </a:prstGeom>
            <a:solidFill>
              <a:srgbClr val="00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+mj-lt"/>
              </a:endParaRPr>
            </a:p>
          </p:txBody>
        </p:sp>
        <p:sp>
          <p:nvSpPr>
            <p:cNvPr id="14" name="矩形 8"/>
            <p:cNvSpPr/>
            <p:nvPr/>
          </p:nvSpPr>
          <p:spPr>
            <a:xfrm>
              <a:off x="9385" y="4557777"/>
              <a:ext cx="3549857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zh-CN" sz="1000" i="1" dirty="0">
                  <a:solidFill>
                    <a:schemeClr val="bg1"/>
                  </a:solidFill>
                  <a:latin typeface="+mj-lt"/>
                  <a:ea typeface="微软雅黑" pitchFamily="34" charset="-122"/>
                  <a:cs typeface="Arial" pitchFamily="34" charset="0"/>
                </a:rPr>
                <a:t>Friendly, Convenient &amp; Professional</a:t>
              </a:r>
              <a:endParaRPr lang="zh-CN" altLang="en-US" sz="1000" i="1" dirty="0">
                <a:solidFill>
                  <a:schemeClr val="bg1"/>
                </a:solidFill>
                <a:latin typeface="+mj-lt"/>
                <a:ea typeface="微软雅黑" pitchFamily="34" charset="-122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385" y="4876006"/>
              <a:ext cx="114486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000" b="1" dirty="0">
                  <a:solidFill>
                    <a:schemeClr val="bg1"/>
                  </a:solidFill>
                </a:rPr>
                <a:t>Quality Assurance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9385" y="653823"/>
            <a:ext cx="9144001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400">
              <a:gradFill flip="none" rotWithShape="1">
                <a:gsLst>
                  <a:gs pos="0">
                    <a:schemeClr val="bg1"/>
                  </a:gs>
                  <a:gs pos="58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  <a:latin typeface="+mj-lt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274441"/>
              </p:ext>
            </p:extLst>
          </p:nvPr>
        </p:nvGraphicFramePr>
        <p:xfrm>
          <a:off x="1134009" y="740548"/>
          <a:ext cx="6815204" cy="2023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7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76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ID" sz="1000" dirty="0">
                          <a:latin typeface="Calibri" pitchFamily="34" charset="0"/>
                          <a:cs typeface="Calibri" pitchFamily="34" charset="0"/>
                        </a:rPr>
                        <a:t>Development for</a:t>
                      </a:r>
                      <a:r>
                        <a:rPr lang="en-ID" sz="1000" baseline="0" dirty="0">
                          <a:latin typeface="Calibri" pitchFamily="34" charset="0"/>
                          <a:cs typeface="Calibri" pitchFamily="34" charset="0"/>
                        </a:rPr>
                        <a:t> Agent</a:t>
                      </a:r>
                      <a:endParaRPr lang="en-US" sz="1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000" dirty="0">
                          <a:latin typeface="Calibri" pitchFamily="34" charset="0"/>
                          <a:cs typeface="Calibri" pitchFamily="34" charset="0"/>
                        </a:rPr>
                        <a:t>Development for Support Team</a:t>
                      </a:r>
                      <a:endParaRPr lang="en-US" sz="1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8710">
                <a:tc>
                  <a:txBody>
                    <a:bodyPr/>
                    <a:lstStyle/>
                    <a:p>
                      <a:pPr marL="228600" indent="-228600" algn="l">
                        <a:buFont typeface="+mj-lt"/>
                        <a:buAutoNum type="arabicPeriod"/>
                      </a:pPr>
                      <a:endParaRPr lang="en-ID" sz="1000" baseline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228600" indent="-228600" algn="l">
                        <a:buFont typeface="Arial" pitchFamily="34" charset="0"/>
                        <a:buChar char="•"/>
                      </a:pPr>
                      <a:endParaRPr lang="en-ID" sz="1000" baseline="0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228600" indent="-228600" algn="l">
                        <a:buFont typeface="Arial" pitchFamily="34" charset="0"/>
                        <a:buChar char="•"/>
                      </a:pPr>
                      <a:endParaRPr lang="en-ID" sz="1000" baseline="0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228600" indent="-228600" algn="l">
                        <a:buFont typeface="Arial" pitchFamily="34" charset="0"/>
                        <a:buChar char="•"/>
                      </a:pPr>
                      <a:endParaRPr lang="en-ID" sz="1000" baseline="0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228600" indent="-228600" algn="l">
                        <a:buFont typeface="Arial" pitchFamily="34" charset="0"/>
                        <a:buChar char="•"/>
                      </a:pPr>
                      <a:endParaRPr lang="en-ID" sz="1000" baseline="0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228600" indent="-228600" algn="l">
                        <a:buFont typeface="Arial" pitchFamily="34" charset="0"/>
                        <a:buChar char="•"/>
                      </a:pPr>
                      <a:endParaRPr lang="en-ID" sz="1000" baseline="0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228600" indent="-228600" algn="l">
                        <a:buFont typeface="Arial" pitchFamily="34" charset="0"/>
                        <a:buChar char="•"/>
                      </a:pPr>
                      <a:endParaRPr lang="en-ID" sz="1000" baseline="0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228600" indent="-228600" algn="l">
                        <a:buFont typeface="Arial" pitchFamily="34" charset="0"/>
                        <a:buChar char="•"/>
                      </a:pPr>
                      <a:endParaRPr lang="en-ID" sz="1000" baseline="0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228600" indent="-228600" algn="l">
                        <a:buFont typeface="Arial" pitchFamily="34" charset="0"/>
                        <a:buChar char="•"/>
                      </a:pPr>
                      <a:endParaRPr lang="en-ID" sz="1000" baseline="0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228600" indent="-228600" algn="l">
                        <a:buFont typeface="Arial" pitchFamily="34" charset="0"/>
                        <a:buChar char="•"/>
                      </a:pPr>
                      <a:endParaRPr lang="en-ID" sz="1000" baseline="0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228600" indent="-228600" algn="l">
                        <a:buFont typeface="Arial" pitchFamily="34" charset="0"/>
                        <a:buChar char="•"/>
                      </a:pPr>
                      <a:endParaRPr lang="en-ID" sz="1000" baseline="0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228600" indent="-228600" algn="l">
                        <a:buFont typeface="Arial" pitchFamily="34" charset="0"/>
                        <a:buChar char="•"/>
                      </a:pPr>
                      <a:endParaRPr lang="en-ID" sz="1000" baseline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782853"/>
              </p:ext>
            </p:extLst>
          </p:nvPr>
        </p:nvGraphicFramePr>
        <p:xfrm>
          <a:off x="169807" y="3015735"/>
          <a:ext cx="8743608" cy="7924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67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4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19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908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r>
                        <a:rPr lang="en-ID" sz="1000" dirty="0"/>
                        <a:t>Create material training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000" dirty="0"/>
                        <a:t>Review the material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000" dirty="0"/>
                        <a:t>Refreshment schedule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000" dirty="0"/>
                        <a:t>Final Assessment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000" dirty="0"/>
                        <a:t>Remark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  <a:p>
                      <a:endParaRPr lang="en-US" sz="1000" dirty="0"/>
                    </a:p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0D28164-F973-417B-A9BB-17173F7AE492}"/>
              </a:ext>
            </a:extLst>
          </p:cNvPr>
          <p:cNvSpPr txBox="1"/>
          <p:nvPr/>
        </p:nvSpPr>
        <p:spPr>
          <a:xfrm>
            <a:off x="155815" y="3870381"/>
            <a:ext cx="8698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D" sz="1000" b="1" dirty="0">
                <a:solidFill>
                  <a:srgbClr val="FF0000"/>
                </a:solidFill>
              </a:rPr>
              <a:t>Remark :</a:t>
            </a:r>
          </a:p>
          <a:p>
            <a:pPr algn="just"/>
            <a:endParaRPr lang="en-ID" sz="1000" b="1" dirty="0">
              <a:solidFill>
                <a:srgbClr val="FF0000"/>
              </a:solidFill>
            </a:endParaRPr>
          </a:p>
          <a:p>
            <a:pPr algn="just"/>
            <a:endParaRPr lang="en-ID" sz="1000" b="1" dirty="0">
              <a:solidFill>
                <a:srgbClr val="FF0000"/>
              </a:solidFill>
            </a:endParaRPr>
          </a:p>
          <a:p>
            <a:pPr algn="just"/>
            <a:endParaRPr lang="en-ID" sz="1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702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63" y="57998"/>
            <a:ext cx="613121" cy="5697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9524" y="123478"/>
            <a:ext cx="4453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000" b="1" dirty="0">
                <a:solidFill>
                  <a:srgbClr val="00925F"/>
                </a:solidFill>
                <a:latin typeface="+mj-lt"/>
                <a:ea typeface="Microsoft YaHei" pitchFamily="34" charset="-122"/>
              </a:rPr>
              <a:t>Action plan</a:t>
            </a:r>
            <a:endParaRPr lang="en-US" sz="2000" b="1" dirty="0">
              <a:solidFill>
                <a:srgbClr val="00925F"/>
              </a:solidFill>
              <a:latin typeface="+mj-lt"/>
              <a:ea typeface="Microsoft YaHei" pitchFamily="34" charset="-122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664" y="10745"/>
            <a:ext cx="2114337" cy="616789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0" y="4557777"/>
            <a:ext cx="9108000" cy="572145"/>
            <a:chOff x="0" y="4557777"/>
            <a:chExt cx="9108000" cy="572145"/>
          </a:xfrm>
        </p:grpSpPr>
        <p:sp>
          <p:nvSpPr>
            <p:cNvPr id="10" name="Rectangle 9"/>
            <p:cNvSpPr/>
            <p:nvPr/>
          </p:nvSpPr>
          <p:spPr>
            <a:xfrm>
              <a:off x="0" y="4587974"/>
              <a:ext cx="2671948" cy="211220"/>
            </a:xfrm>
            <a:prstGeom prst="rect">
              <a:avLst/>
            </a:prstGeom>
            <a:solidFill>
              <a:srgbClr val="00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+mj-lt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385" y="4827791"/>
              <a:ext cx="9098615" cy="329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400">
                <a:gradFill flip="none" rotWithShape="1">
                  <a:gsLst>
                    <a:gs pos="0">
                      <a:schemeClr val="bg1"/>
                    </a:gs>
                    <a:gs pos="58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13500000" scaled="1"/>
                  <a:tileRect/>
                </a:gradFill>
                <a:latin typeface="+mj-lt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4876006"/>
              <a:ext cx="9108000" cy="253916"/>
            </a:xfrm>
            <a:prstGeom prst="rect">
              <a:avLst/>
            </a:prstGeom>
            <a:gradFill flip="none" rotWithShape="1">
              <a:gsLst>
                <a:gs pos="0">
                  <a:srgbClr val="00925F">
                    <a:shade val="30000"/>
                    <a:satMod val="115000"/>
                  </a:srgbClr>
                </a:gs>
                <a:gs pos="50000">
                  <a:srgbClr val="00925F">
                    <a:shade val="67500"/>
                    <a:satMod val="115000"/>
                  </a:srgbClr>
                </a:gs>
                <a:gs pos="100000">
                  <a:srgbClr val="00925F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400">
                <a:latin typeface="+mj-lt"/>
              </a:endParaRPr>
            </a:p>
          </p:txBody>
        </p:sp>
        <p:sp>
          <p:nvSpPr>
            <p:cNvPr id="13" name="Isosceles Triangle 12"/>
            <p:cNvSpPr/>
            <p:nvPr/>
          </p:nvSpPr>
          <p:spPr>
            <a:xfrm>
              <a:off x="2342947" y="4587974"/>
              <a:ext cx="651932" cy="211220"/>
            </a:xfrm>
            <a:prstGeom prst="triangle">
              <a:avLst/>
            </a:prstGeom>
            <a:solidFill>
              <a:srgbClr val="00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+mj-lt"/>
              </a:endParaRPr>
            </a:p>
          </p:txBody>
        </p:sp>
        <p:sp>
          <p:nvSpPr>
            <p:cNvPr id="14" name="矩形 8"/>
            <p:cNvSpPr/>
            <p:nvPr/>
          </p:nvSpPr>
          <p:spPr>
            <a:xfrm>
              <a:off x="9385" y="4557777"/>
              <a:ext cx="3549857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zh-CN" sz="1000" i="1" dirty="0">
                  <a:solidFill>
                    <a:schemeClr val="bg1"/>
                  </a:solidFill>
                  <a:latin typeface="+mj-lt"/>
                  <a:ea typeface="微软雅黑" pitchFamily="34" charset="-122"/>
                  <a:cs typeface="Arial" pitchFamily="34" charset="0"/>
                </a:rPr>
                <a:t>Friendly, Convenient &amp; Professional</a:t>
              </a:r>
              <a:endParaRPr lang="zh-CN" altLang="en-US" sz="1000" i="1" dirty="0">
                <a:solidFill>
                  <a:schemeClr val="bg1"/>
                </a:solidFill>
                <a:latin typeface="+mj-lt"/>
                <a:ea typeface="微软雅黑" pitchFamily="34" charset="-122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385" y="4876006"/>
              <a:ext cx="114486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1000" b="1" dirty="0">
                  <a:solidFill>
                    <a:schemeClr val="bg1"/>
                  </a:solidFill>
                </a:rPr>
                <a:t>Quality Assurance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9385" y="653823"/>
            <a:ext cx="9144001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400">
              <a:gradFill flip="none" rotWithShape="1">
                <a:gsLst>
                  <a:gs pos="0">
                    <a:schemeClr val="bg1"/>
                  </a:gs>
                  <a:gs pos="58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  <a:latin typeface="+mj-lt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29294"/>
            <a:ext cx="6635824" cy="2684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1206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192</Words>
  <Application>Microsoft Office PowerPoint</Application>
  <PresentationFormat>全屏显示(16:9)</PresentationFormat>
  <Paragraphs>134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OPPO SANS R</vt:lpstr>
      <vt:lpstr>OPPOSans M</vt:lpstr>
      <vt:lpstr>Arial</vt:lpstr>
      <vt:lpstr>Calibri</vt:lpstr>
      <vt:lpstr>Office Theme</vt:lpstr>
      <vt:lpstr>Monthly Quality Monitoring Report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曾小桃(Vito)</cp:lastModifiedBy>
  <cp:revision>133</cp:revision>
  <dcterms:created xsi:type="dcterms:W3CDTF">2018-12-05T03:14:36Z</dcterms:created>
  <dcterms:modified xsi:type="dcterms:W3CDTF">2020-03-30T08:48:40Z</dcterms:modified>
</cp:coreProperties>
</file>