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5"/>
  </p:notesMasterIdLst>
  <p:sldIdLst>
    <p:sldId id="333" r:id="rId3"/>
    <p:sldId id="334" r:id="rId4"/>
    <p:sldId id="335" r:id="rId5"/>
    <p:sldId id="375" r:id="rId6"/>
    <p:sldId id="377" r:id="rId7"/>
    <p:sldId id="381" r:id="rId8"/>
    <p:sldId id="380" r:id="rId9"/>
    <p:sldId id="361" r:id="rId10"/>
    <p:sldId id="359" r:id="rId11"/>
    <p:sldId id="364" r:id="rId12"/>
    <p:sldId id="365" r:id="rId13"/>
    <p:sldId id="366" r:id="rId14"/>
    <p:sldId id="362" r:id="rId15"/>
    <p:sldId id="343" r:id="rId16"/>
    <p:sldId id="367" r:id="rId17"/>
    <p:sldId id="368" r:id="rId18"/>
    <p:sldId id="345" r:id="rId19"/>
    <p:sldId id="369" r:id="rId20"/>
    <p:sldId id="363" r:id="rId21"/>
    <p:sldId id="332" r:id="rId22"/>
    <p:sldId id="330" r:id="rId23"/>
    <p:sldId id="269"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88" userDrawn="1">
          <p15:clr>
            <a:srgbClr val="A4A3A4"/>
          </p15:clr>
        </p15:guide>
        <p15:guide id="2" pos="7703" userDrawn="1">
          <p15:clr>
            <a:srgbClr val="A4A3A4"/>
          </p15:clr>
        </p15:guide>
        <p15:guide id="3" orient="horz" pos="43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6A38"/>
    <a:srgbClr val="2DC84D"/>
    <a:srgbClr val="CACAC8"/>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541"/>
  </p:normalViewPr>
  <p:slideViewPr>
    <p:cSldViewPr snapToGrid="0" snapToObjects="1">
      <p:cViewPr varScale="1">
        <p:scale>
          <a:sx n="57" d="100"/>
          <a:sy n="57" d="100"/>
        </p:scale>
        <p:origin x="42" y="96"/>
      </p:cViewPr>
      <p:guideLst>
        <p:guide orient="horz" pos="4388"/>
        <p:guide pos="7703"/>
        <p:guide orient="horz" pos="434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ysClr val="windowText" lastClr="000000"/>
                </a:solidFill>
                <a:latin typeface="OPPOSans R" panose="00020600040101010101" pitchFamily="18" charset="-122"/>
                <a:ea typeface="OPPOSans R" panose="00020600040101010101" pitchFamily="18" charset="-122"/>
                <a:cs typeface="+mn-cs"/>
              </a:defRPr>
            </a:pPr>
            <a:r>
              <a:rPr lang="en-US" sz="2800"/>
              <a:t>Asia Pacific&amp;SA Jan~May Inventory Turnover Days</a:t>
            </a:r>
            <a:endParaRPr lang="zh-CN" sz="280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ysClr val="windowText" lastClr="000000"/>
              </a:solidFill>
              <a:latin typeface="OPPOSans R" panose="00020600040101010101" pitchFamily="18" charset="-122"/>
              <a:ea typeface="OPPOSans R" panose="00020600040101010101" pitchFamily="18" charset="-122"/>
              <a:cs typeface="+mn-cs"/>
            </a:defRPr>
          </a:pPr>
          <a:endParaRPr lang="zh-CN"/>
        </a:p>
      </c:txPr>
    </c:title>
    <c:autoTitleDeleted val="0"/>
    <c:plotArea>
      <c:layout/>
      <c:lineChart>
        <c:grouping val="standard"/>
        <c:varyColors val="0"/>
        <c:ser>
          <c:idx val="0"/>
          <c:order val="0"/>
          <c:tx>
            <c:strRef>
              <c:f>新亚太!$D$1</c:f>
              <c:strCache>
                <c:ptCount val="1"/>
                <c:pt idx="0">
                  <c:v>January</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OPPOSans R" panose="00020600040101010101" pitchFamily="18" charset="-122"/>
                    <a:ea typeface="OPPOSans R" panose="00020600040101010101" pitchFamily="18"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新亚太!$C$2:$C$15</c:f>
              <c:strCache>
                <c:ptCount val="14"/>
                <c:pt idx="0">
                  <c:v>ID</c:v>
                </c:pt>
                <c:pt idx="1">
                  <c:v>TH</c:v>
                </c:pt>
                <c:pt idx="2">
                  <c:v>VN</c:v>
                </c:pt>
                <c:pt idx="3">
                  <c:v>TW</c:v>
                </c:pt>
                <c:pt idx="4">
                  <c:v>KH</c:v>
                </c:pt>
                <c:pt idx="5">
                  <c:v>SG</c:v>
                </c:pt>
                <c:pt idx="6">
                  <c:v>PH</c:v>
                </c:pt>
                <c:pt idx="7">
                  <c:v>MY</c:v>
                </c:pt>
                <c:pt idx="8">
                  <c:v>JP</c:v>
                </c:pt>
                <c:pt idx="9">
                  <c:v>MM</c:v>
                </c:pt>
                <c:pt idx="10">
                  <c:v>BD</c:v>
                </c:pt>
                <c:pt idx="11">
                  <c:v>NP</c:v>
                </c:pt>
                <c:pt idx="12">
                  <c:v>PK</c:v>
                </c:pt>
                <c:pt idx="13">
                  <c:v>LK</c:v>
                </c:pt>
              </c:strCache>
            </c:strRef>
          </c:cat>
          <c:val>
            <c:numRef>
              <c:f>新亚太!$D$2:$D$15</c:f>
              <c:numCache>
                <c:formatCode>0</c:formatCode>
                <c:ptCount val="14"/>
                <c:pt idx="0">
                  <c:v>86.185212681375319</c:v>
                </c:pt>
                <c:pt idx="1">
                  <c:v>140.95037823163</c:v>
                </c:pt>
                <c:pt idx="2">
                  <c:v>157.08457678811709</c:v>
                </c:pt>
                <c:pt idx="3">
                  <c:v>144.52824897349419</c:v>
                </c:pt>
                <c:pt idx="4">
                  <c:v>124.09384732576859</c:v>
                </c:pt>
                <c:pt idx="5">
                  <c:v>132.1514282358755</c:v>
                </c:pt>
                <c:pt idx="6">
                  <c:v>119.56062066263169</c:v>
                </c:pt>
                <c:pt idx="7">
                  <c:v>222.07661645276667</c:v>
                </c:pt>
                <c:pt idx="8">
                  <c:v>144.03910973069264</c:v>
                </c:pt>
                <c:pt idx="9">
                  <c:v>149.61587644566916</c:v>
                </c:pt>
                <c:pt idx="10">
                  <c:v>361.72641704260434</c:v>
                </c:pt>
                <c:pt idx="11">
                  <c:v>254.54807914839196</c:v>
                </c:pt>
                <c:pt idx="12">
                  <c:v>166.4577303210543</c:v>
                </c:pt>
                <c:pt idx="13">
                  <c:v>154.31526416069266</c:v>
                </c:pt>
              </c:numCache>
            </c:numRef>
          </c:val>
          <c:smooth val="0"/>
          <c:extLst xmlns:c16r2="http://schemas.microsoft.com/office/drawing/2015/06/chart">
            <c:ext xmlns:c16="http://schemas.microsoft.com/office/drawing/2014/chart" uri="{C3380CC4-5D6E-409C-BE32-E72D297353CC}">
              <c16:uniqueId val="{00000000-B6C9-4509-8CAA-945E9011617B}"/>
            </c:ext>
          </c:extLst>
        </c:ser>
        <c:ser>
          <c:idx val="1"/>
          <c:order val="1"/>
          <c:tx>
            <c:strRef>
              <c:f>新亚太!$E$1</c:f>
              <c:strCache>
                <c:ptCount val="1"/>
                <c:pt idx="0">
                  <c:v>February</c:v>
                </c:pt>
              </c:strCache>
            </c:strRef>
          </c:tx>
          <c:spPr>
            <a:ln w="28575" cap="rnd">
              <a:solidFill>
                <a:schemeClr val="accent2"/>
              </a:solidFill>
              <a:round/>
            </a:ln>
            <a:effectLst/>
          </c:spPr>
          <c:marker>
            <c:symbol val="none"/>
          </c:marker>
          <c:cat>
            <c:strRef>
              <c:f>新亚太!$C$2:$C$15</c:f>
              <c:strCache>
                <c:ptCount val="14"/>
                <c:pt idx="0">
                  <c:v>ID</c:v>
                </c:pt>
                <c:pt idx="1">
                  <c:v>TH</c:v>
                </c:pt>
                <c:pt idx="2">
                  <c:v>VN</c:v>
                </c:pt>
                <c:pt idx="3">
                  <c:v>TW</c:v>
                </c:pt>
                <c:pt idx="4">
                  <c:v>KH</c:v>
                </c:pt>
                <c:pt idx="5">
                  <c:v>SG</c:v>
                </c:pt>
                <c:pt idx="6">
                  <c:v>PH</c:v>
                </c:pt>
                <c:pt idx="7">
                  <c:v>MY</c:v>
                </c:pt>
                <c:pt idx="8">
                  <c:v>JP</c:v>
                </c:pt>
                <c:pt idx="9">
                  <c:v>MM</c:v>
                </c:pt>
                <c:pt idx="10">
                  <c:v>BD</c:v>
                </c:pt>
                <c:pt idx="11">
                  <c:v>NP</c:v>
                </c:pt>
                <c:pt idx="12">
                  <c:v>PK</c:v>
                </c:pt>
                <c:pt idx="13">
                  <c:v>LK</c:v>
                </c:pt>
              </c:strCache>
            </c:strRef>
          </c:cat>
          <c:val>
            <c:numRef>
              <c:f>新亚太!$E$2:$E$15</c:f>
              <c:numCache>
                <c:formatCode>0</c:formatCode>
                <c:ptCount val="14"/>
                <c:pt idx="0">
                  <c:v>84.673091373546868</c:v>
                </c:pt>
                <c:pt idx="1">
                  <c:v>154.46411316547676</c:v>
                </c:pt>
                <c:pt idx="2">
                  <c:v>83.527040883315536</c:v>
                </c:pt>
                <c:pt idx="3">
                  <c:v>115.09797066476477</c:v>
                </c:pt>
                <c:pt idx="4">
                  <c:v>106.35161005101212</c:v>
                </c:pt>
                <c:pt idx="5">
                  <c:v>133.4422502843625</c:v>
                </c:pt>
                <c:pt idx="6">
                  <c:v>126.29366215060857</c:v>
                </c:pt>
                <c:pt idx="7">
                  <c:v>181.95010462233938</c:v>
                </c:pt>
                <c:pt idx="8">
                  <c:v>123.76197550564297</c:v>
                </c:pt>
                <c:pt idx="9">
                  <c:v>128.98637553700581</c:v>
                </c:pt>
                <c:pt idx="10">
                  <c:v>372.38196008649771</c:v>
                </c:pt>
                <c:pt idx="11">
                  <c:v>192.29705154135087</c:v>
                </c:pt>
                <c:pt idx="12">
                  <c:v>183.92615034108778</c:v>
                </c:pt>
                <c:pt idx="13">
                  <c:v>192.09204760186515</c:v>
                </c:pt>
              </c:numCache>
            </c:numRef>
          </c:val>
          <c:smooth val="0"/>
          <c:extLst xmlns:c16r2="http://schemas.microsoft.com/office/drawing/2015/06/chart">
            <c:ext xmlns:c16="http://schemas.microsoft.com/office/drawing/2014/chart" uri="{C3380CC4-5D6E-409C-BE32-E72D297353CC}">
              <c16:uniqueId val="{00000001-B6C9-4509-8CAA-945E9011617B}"/>
            </c:ext>
          </c:extLst>
        </c:ser>
        <c:ser>
          <c:idx val="2"/>
          <c:order val="2"/>
          <c:tx>
            <c:strRef>
              <c:f>新亚太!$F$1</c:f>
              <c:strCache>
                <c:ptCount val="1"/>
                <c:pt idx="0">
                  <c:v>March</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OPPOSans R" panose="00020600040101010101" pitchFamily="18" charset="-122"/>
                    <a:ea typeface="OPPOSans R" panose="00020600040101010101" pitchFamily="18"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新亚太!$C$2:$C$15</c:f>
              <c:strCache>
                <c:ptCount val="14"/>
                <c:pt idx="0">
                  <c:v>ID</c:v>
                </c:pt>
                <c:pt idx="1">
                  <c:v>TH</c:v>
                </c:pt>
                <c:pt idx="2">
                  <c:v>VN</c:v>
                </c:pt>
                <c:pt idx="3">
                  <c:v>TW</c:v>
                </c:pt>
                <c:pt idx="4">
                  <c:v>KH</c:v>
                </c:pt>
                <c:pt idx="5">
                  <c:v>SG</c:v>
                </c:pt>
                <c:pt idx="6">
                  <c:v>PH</c:v>
                </c:pt>
                <c:pt idx="7">
                  <c:v>MY</c:v>
                </c:pt>
                <c:pt idx="8">
                  <c:v>JP</c:v>
                </c:pt>
                <c:pt idx="9">
                  <c:v>MM</c:v>
                </c:pt>
                <c:pt idx="10">
                  <c:v>BD</c:v>
                </c:pt>
                <c:pt idx="11">
                  <c:v>NP</c:v>
                </c:pt>
                <c:pt idx="12">
                  <c:v>PK</c:v>
                </c:pt>
                <c:pt idx="13">
                  <c:v>LK</c:v>
                </c:pt>
              </c:strCache>
            </c:strRef>
          </c:cat>
          <c:val>
            <c:numRef>
              <c:f>新亚太!$F$2:$F$15</c:f>
              <c:numCache>
                <c:formatCode>0</c:formatCode>
                <c:ptCount val="14"/>
                <c:pt idx="0">
                  <c:v>141.38137871870066</c:v>
                </c:pt>
                <c:pt idx="1">
                  <c:v>227.93500322021015</c:v>
                </c:pt>
                <c:pt idx="2">
                  <c:v>93.073001178450426</c:v>
                </c:pt>
                <c:pt idx="3">
                  <c:v>140.63571551555202</c:v>
                </c:pt>
                <c:pt idx="4">
                  <c:v>108.5922792432218</c:v>
                </c:pt>
                <c:pt idx="5">
                  <c:v>112.7565919890009</c:v>
                </c:pt>
                <c:pt idx="6">
                  <c:v>304.8511288778289</c:v>
                </c:pt>
                <c:pt idx="7">
                  <c:v>357.93446707412079</c:v>
                </c:pt>
                <c:pt idx="8">
                  <c:v>161.35719263974303</c:v>
                </c:pt>
                <c:pt idx="9">
                  <c:v>138.57546589151829</c:v>
                </c:pt>
                <c:pt idx="10">
                  <c:v>532.28033863938595</c:v>
                </c:pt>
                <c:pt idx="11">
                  <c:v>329.13227491245766</c:v>
                </c:pt>
                <c:pt idx="12">
                  <c:v>281.42639111330698</c:v>
                </c:pt>
                <c:pt idx="13">
                  <c:v>453.14422045245038</c:v>
                </c:pt>
              </c:numCache>
            </c:numRef>
          </c:val>
          <c:smooth val="0"/>
          <c:extLst xmlns:c16r2="http://schemas.microsoft.com/office/drawing/2015/06/chart">
            <c:ext xmlns:c16="http://schemas.microsoft.com/office/drawing/2014/chart" uri="{C3380CC4-5D6E-409C-BE32-E72D297353CC}">
              <c16:uniqueId val="{00000002-B6C9-4509-8CAA-945E9011617B}"/>
            </c:ext>
          </c:extLst>
        </c:ser>
        <c:dLbls>
          <c:showLegendKey val="0"/>
          <c:showVal val="0"/>
          <c:showCatName val="0"/>
          <c:showSerName val="0"/>
          <c:showPercent val="0"/>
          <c:showBubbleSize val="0"/>
        </c:dLbls>
        <c:marker val="1"/>
        <c:smooth val="0"/>
        <c:axId val="-1234090816"/>
        <c:axId val="-1633034112"/>
      </c:lineChart>
      <c:lineChart>
        <c:grouping val="standard"/>
        <c:varyColors val="0"/>
        <c:ser>
          <c:idx val="3"/>
          <c:order val="3"/>
          <c:tx>
            <c:strRef>
              <c:f>新亚太!$G$1</c:f>
              <c:strCache>
                <c:ptCount val="1"/>
                <c:pt idx="0">
                  <c:v>April</c:v>
                </c:pt>
              </c:strCache>
            </c:strRef>
          </c:tx>
          <c:spPr>
            <a:ln w="28575" cap="rnd">
              <a:solidFill>
                <a:schemeClr val="accent4"/>
              </a:solidFill>
              <a:round/>
            </a:ln>
            <a:effectLst/>
          </c:spPr>
          <c:marker>
            <c:symbol val="none"/>
          </c:marker>
          <c:cat>
            <c:strRef>
              <c:f>新亚太!$C$2:$C$15</c:f>
              <c:strCache>
                <c:ptCount val="14"/>
                <c:pt idx="0">
                  <c:v>ID</c:v>
                </c:pt>
                <c:pt idx="1">
                  <c:v>TH</c:v>
                </c:pt>
                <c:pt idx="2">
                  <c:v>VN</c:v>
                </c:pt>
                <c:pt idx="3">
                  <c:v>TW</c:v>
                </c:pt>
                <c:pt idx="4">
                  <c:v>KH</c:v>
                </c:pt>
                <c:pt idx="5">
                  <c:v>SG</c:v>
                </c:pt>
                <c:pt idx="6">
                  <c:v>PH</c:v>
                </c:pt>
                <c:pt idx="7">
                  <c:v>MY</c:v>
                </c:pt>
                <c:pt idx="8">
                  <c:v>JP</c:v>
                </c:pt>
                <c:pt idx="9">
                  <c:v>MM</c:v>
                </c:pt>
                <c:pt idx="10">
                  <c:v>BD</c:v>
                </c:pt>
                <c:pt idx="11">
                  <c:v>NP</c:v>
                </c:pt>
                <c:pt idx="12">
                  <c:v>PK</c:v>
                </c:pt>
                <c:pt idx="13">
                  <c:v>LK</c:v>
                </c:pt>
              </c:strCache>
            </c:strRef>
          </c:cat>
          <c:val>
            <c:numRef>
              <c:f>新亚太!$G$2:$G$15</c:f>
              <c:numCache>
                <c:formatCode>0</c:formatCode>
                <c:ptCount val="14"/>
                <c:pt idx="0">
                  <c:v>171.23618988688244</c:v>
                </c:pt>
                <c:pt idx="1">
                  <c:v>378.63496885773606</c:v>
                </c:pt>
                <c:pt idx="2">
                  <c:v>131.02107552432435</c:v>
                </c:pt>
                <c:pt idx="3">
                  <c:v>172.32370421503211</c:v>
                </c:pt>
                <c:pt idx="4">
                  <c:v>129</c:v>
                </c:pt>
                <c:pt idx="5">
                  <c:v>149.60718403371368</c:v>
                </c:pt>
                <c:pt idx="6">
                  <c:v>8004.3318949687837</c:v>
                </c:pt>
                <c:pt idx="7">
                  <c:v>0</c:v>
                </c:pt>
                <c:pt idx="8">
                  <c:v>215.28697994778648</c:v>
                </c:pt>
                <c:pt idx="9">
                  <c:v>499.70249922830334</c:v>
                </c:pt>
                <c:pt idx="10">
                  <c:v>217540.41346153844</c:v>
                </c:pt>
                <c:pt idx="11">
                  <c:v>0</c:v>
                </c:pt>
                <c:pt idx="12">
                  <c:v>0</c:v>
                </c:pt>
                <c:pt idx="13">
                  <c:v>6037.0589473684204</c:v>
                </c:pt>
              </c:numCache>
            </c:numRef>
          </c:val>
          <c:smooth val="0"/>
          <c:extLst xmlns:c16r2="http://schemas.microsoft.com/office/drawing/2015/06/chart">
            <c:ext xmlns:c16="http://schemas.microsoft.com/office/drawing/2014/chart" uri="{C3380CC4-5D6E-409C-BE32-E72D297353CC}">
              <c16:uniqueId val="{00000003-B6C9-4509-8CAA-945E9011617B}"/>
            </c:ext>
          </c:extLst>
        </c:ser>
        <c:ser>
          <c:idx val="4"/>
          <c:order val="4"/>
          <c:tx>
            <c:strRef>
              <c:f>新亚太!$H$1</c:f>
              <c:strCache>
                <c:ptCount val="1"/>
                <c:pt idx="0">
                  <c:v>May</c:v>
                </c:pt>
              </c:strCache>
            </c:strRef>
          </c:tx>
          <c:spPr>
            <a:ln w="28575" cap="rnd">
              <a:solidFill>
                <a:schemeClr val="accent5"/>
              </a:solidFill>
              <a:round/>
            </a:ln>
            <a:effectLst/>
          </c:spPr>
          <c:marker>
            <c:symbol val="none"/>
          </c:marker>
          <c:cat>
            <c:strRef>
              <c:f>新亚太!$C$2:$C$15</c:f>
              <c:strCache>
                <c:ptCount val="14"/>
                <c:pt idx="0">
                  <c:v>ID</c:v>
                </c:pt>
                <c:pt idx="1">
                  <c:v>TH</c:v>
                </c:pt>
                <c:pt idx="2">
                  <c:v>VN</c:v>
                </c:pt>
                <c:pt idx="3">
                  <c:v>TW</c:v>
                </c:pt>
                <c:pt idx="4">
                  <c:v>KH</c:v>
                </c:pt>
                <c:pt idx="5">
                  <c:v>SG</c:v>
                </c:pt>
                <c:pt idx="6">
                  <c:v>PH</c:v>
                </c:pt>
                <c:pt idx="7">
                  <c:v>MY</c:v>
                </c:pt>
                <c:pt idx="8">
                  <c:v>JP</c:v>
                </c:pt>
                <c:pt idx="9">
                  <c:v>MM</c:v>
                </c:pt>
                <c:pt idx="10">
                  <c:v>BD</c:v>
                </c:pt>
                <c:pt idx="11">
                  <c:v>NP</c:v>
                </c:pt>
                <c:pt idx="12">
                  <c:v>PK</c:v>
                </c:pt>
                <c:pt idx="13">
                  <c:v>LK</c:v>
                </c:pt>
              </c:strCache>
            </c:strRef>
          </c:cat>
          <c:val>
            <c:numRef>
              <c:f>新亚太!$H$2:$H$15</c:f>
              <c:numCache>
                <c:formatCode>0</c:formatCode>
                <c:ptCount val="14"/>
                <c:pt idx="0">
                  <c:v>168.11758393353904</c:v>
                </c:pt>
                <c:pt idx="1">
                  <c:v>230.0393715262536</c:v>
                </c:pt>
                <c:pt idx="2">
                  <c:v>88.497873151052517</c:v>
                </c:pt>
                <c:pt idx="3">
                  <c:v>170.26604265756774</c:v>
                </c:pt>
                <c:pt idx="4">
                  <c:v>133.63598317930698</c:v>
                </c:pt>
                <c:pt idx="5">
                  <c:v>248.58740729709609</c:v>
                </c:pt>
                <c:pt idx="6">
                  <c:v>406.75072818293722</c:v>
                </c:pt>
                <c:pt idx="7">
                  <c:v>201.39032048893196</c:v>
                </c:pt>
                <c:pt idx="8">
                  <c:v>159.82899437498898</c:v>
                </c:pt>
                <c:pt idx="9">
                  <c:v>239.73785573750175</c:v>
                </c:pt>
                <c:pt idx="10">
                  <c:v>0</c:v>
                </c:pt>
                <c:pt idx="11">
                  <c:v>0</c:v>
                </c:pt>
                <c:pt idx="12">
                  <c:v>438.18162120491411</c:v>
                </c:pt>
                <c:pt idx="13">
                  <c:v>181.32712752274264</c:v>
                </c:pt>
              </c:numCache>
            </c:numRef>
          </c:val>
          <c:smooth val="0"/>
          <c:extLst xmlns:c16r2="http://schemas.microsoft.com/office/drawing/2015/06/chart">
            <c:ext xmlns:c16="http://schemas.microsoft.com/office/drawing/2014/chart" uri="{C3380CC4-5D6E-409C-BE32-E72D297353CC}">
              <c16:uniqueId val="{00000004-B6C9-4509-8CAA-945E9011617B}"/>
            </c:ext>
          </c:extLst>
        </c:ser>
        <c:dLbls>
          <c:showLegendKey val="0"/>
          <c:showVal val="0"/>
          <c:showCatName val="0"/>
          <c:showSerName val="0"/>
          <c:showPercent val="0"/>
          <c:showBubbleSize val="0"/>
        </c:dLbls>
        <c:marker val="1"/>
        <c:smooth val="0"/>
        <c:axId val="-1234104416"/>
        <c:axId val="-1234100064"/>
      </c:lineChart>
      <c:valAx>
        <c:axId val="-16330341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OPPOSans R" panose="00020600040101010101" pitchFamily="18" charset="-122"/>
                <a:ea typeface="OPPOSans R" panose="00020600040101010101" pitchFamily="18" charset="-122"/>
                <a:cs typeface="+mn-cs"/>
              </a:defRPr>
            </a:pPr>
            <a:endParaRPr lang="zh-CN"/>
          </a:p>
        </c:txPr>
        <c:crossAx val="-1234090816"/>
        <c:crosses val="max"/>
        <c:crossBetween val="between"/>
      </c:valAx>
      <c:catAx>
        <c:axId val="-1234090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OPPOSans R" panose="00020600040101010101" pitchFamily="18" charset="-122"/>
                <a:ea typeface="OPPOSans R" panose="00020600040101010101" pitchFamily="18" charset="-122"/>
                <a:cs typeface="+mn-cs"/>
              </a:defRPr>
            </a:pPr>
            <a:endParaRPr lang="zh-CN"/>
          </a:p>
        </c:txPr>
        <c:crossAx val="-1633034112"/>
        <c:crosses val="autoZero"/>
        <c:auto val="1"/>
        <c:lblAlgn val="ctr"/>
        <c:lblOffset val="100"/>
        <c:noMultiLvlLbl val="0"/>
      </c:catAx>
      <c:valAx>
        <c:axId val="-123410006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OPPOSans R" panose="00020600040101010101" pitchFamily="18" charset="-122"/>
                <a:ea typeface="OPPOSans R" panose="00020600040101010101" pitchFamily="18" charset="-122"/>
                <a:cs typeface="+mn-cs"/>
              </a:defRPr>
            </a:pPr>
            <a:endParaRPr lang="zh-CN"/>
          </a:p>
        </c:txPr>
        <c:crossAx val="-1234104416"/>
        <c:crosses val="autoZero"/>
        <c:crossBetween val="between"/>
      </c:valAx>
      <c:catAx>
        <c:axId val="-1234104416"/>
        <c:scaling>
          <c:orientation val="minMax"/>
        </c:scaling>
        <c:delete val="1"/>
        <c:axPos val="t"/>
        <c:numFmt formatCode="General" sourceLinked="1"/>
        <c:majorTickMark val="out"/>
        <c:minorTickMark val="none"/>
        <c:tickLblPos val="nextTo"/>
        <c:crossAx val="-1234100064"/>
        <c:crosses val="max"/>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POSans R" panose="00020600040101010101" pitchFamily="18" charset="-122"/>
              <a:ea typeface="OPPOSans R" panose="00020600040101010101" pitchFamily="18" charset="-122"/>
              <a:cs typeface="+mn-cs"/>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OPPOSans R" panose="00020600040101010101" pitchFamily="18" charset="-122"/>
          <a:ea typeface="OPPOSans R" panose="00020600040101010101" pitchFamily="18"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13257321"/>
      </p:ext>
    </p:extLst>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201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67079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Page 标题页">
    <p:spTree>
      <p:nvGrpSpPr>
        <p:cNvPr id="1" name=""/>
        <p:cNvGrpSpPr/>
        <p:nvPr/>
      </p:nvGrpSpPr>
      <p:grpSpPr>
        <a:xfrm>
          <a:off x="0" y="0"/>
          <a:ext cx="0" cy="0"/>
          <a:chOff x="0" y="0"/>
          <a:chExt cx="0" cy="0"/>
        </a:xfrm>
      </p:grpSpPr>
      <p:sp>
        <p:nvSpPr>
          <p:cNvPr id="3" name="文本框 2"/>
          <p:cNvSpPr txBox="1"/>
          <p:nvPr userDrawn="1"/>
        </p:nvSpPr>
        <p:spPr>
          <a:xfrm>
            <a:off x="776601" y="5189107"/>
            <a:ext cx="440266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fld id="{12F2057F-15F5-E144-AA3F-AC697ED73110}" type="datetime1">
              <a:rPr kumimoji="0" lang="zh-CN" altLang="en-US" sz="5000" b="1" i="0" u="none" strike="noStrike" cap="none" spc="0" normalizeH="0" baseline="0" smtClean="0">
                <a:ln>
                  <a:noFill/>
                </a:ln>
                <a:solidFill>
                  <a:srgbClr val="046A38"/>
                </a:solidFill>
                <a:effectLst/>
                <a:uFillTx/>
                <a:latin typeface="OPPOSans R" charset="-122"/>
                <a:ea typeface="OPPOSans R" charset="-122"/>
                <a:cs typeface="OPPOSans R" charset="-122"/>
                <a:sym typeface="Helvetica Neue"/>
              </a:rPr>
              <a:t>2020/6/15</a:t>
            </a:fld>
            <a:endParaRPr kumimoji="0" lang="zh-CN" altLang="en-US" sz="5000" b="1" i="0" u="none" strike="noStrike" cap="none" spc="0" normalizeH="0" baseline="0" dirty="0">
              <a:ln>
                <a:noFill/>
              </a:ln>
              <a:solidFill>
                <a:srgbClr val="046A38"/>
              </a:solidFill>
              <a:effectLst/>
              <a:uFillTx/>
              <a:latin typeface="OPPOSans R" charset="-122"/>
              <a:ea typeface="OPPOSans R" charset="-122"/>
              <a:cs typeface="OPPOSans R" charset="-122"/>
              <a:sym typeface="Helvetica Neue"/>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8" y="12677574"/>
            <a:ext cx="2377165" cy="565200"/>
          </a:xfrm>
          <a:prstGeom prst="rect">
            <a:avLst/>
          </a:prstGeom>
        </p:spPr>
      </p:pic>
      <p:sp>
        <p:nvSpPr>
          <p:cNvPr id="5" name="标题 4"/>
          <p:cNvSpPr>
            <a:spLocks noGrp="1"/>
          </p:cNvSpPr>
          <p:nvPr>
            <p:ph type="title"/>
          </p:nvPr>
        </p:nvSpPr>
        <p:spPr>
          <a:xfrm>
            <a:off x="776601" y="508993"/>
            <a:ext cx="22841775" cy="1607674"/>
          </a:xfrm>
        </p:spPr>
        <p:txBody>
          <a:bodyPr>
            <a:noAutofit/>
          </a:bodyPr>
          <a:lstStyle>
            <a:lvl1pPr>
              <a:defRPr sz="9000"/>
            </a:lvl1pPr>
          </a:lstStyle>
          <a:p>
            <a:r>
              <a:rPr kumimoji="1" lang="zh-CN" altLang="en-US" dirty="0"/>
              <a:t>单击此处编辑母版标题样式</a:t>
            </a:r>
          </a:p>
        </p:txBody>
      </p:sp>
      <p:graphicFrame>
        <p:nvGraphicFramePr>
          <p:cNvPr id="10" name="表格 9"/>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Page 标题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601" y="12677574"/>
            <a:ext cx="2377165" cy="565200"/>
          </a:xfrm>
          <a:prstGeom prst="rect">
            <a:avLst/>
          </a:prstGeom>
        </p:spPr>
      </p:pic>
      <p:sp>
        <p:nvSpPr>
          <p:cNvPr id="3" name="文本框 2"/>
          <p:cNvSpPr txBox="1"/>
          <p:nvPr userDrawn="1"/>
        </p:nvSpPr>
        <p:spPr>
          <a:xfrm>
            <a:off x="776601" y="5189107"/>
            <a:ext cx="440266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fld id="{12F2057F-15F5-E144-AA3F-AC697ED73110}" type="datetime1">
              <a:rPr kumimoji="0" lang="zh-CN" altLang="en-US" sz="5000" b="1" i="0" u="none" strike="noStrike" cap="none" spc="0" normalizeH="0" baseline="0" smtClean="0">
                <a:ln>
                  <a:noFill/>
                </a:ln>
                <a:solidFill>
                  <a:srgbClr val="2DC84D"/>
                </a:solidFill>
                <a:effectLst/>
                <a:uFillTx/>
                <a:latin typeface="OPPOSans R" charset="-122"/>
                <a:ea typeface="OPPOSans R" charset="-122"/>
                <a:cs typeface="OPPOSans R" charset="-122"/>
                <a:sym typeface="Helvetica Neue"/>
              </a:rPr>
              <a:t>2020/6/15</a:t>
            </a:fld>
            <a:endParaRPr kumimoji="0" lang="zh-CN" altLang="en-US" sz="5000" b="1" i="0" u="none" strike="noStrike" cap="none" spc="0" normalizeH="0" baseline="0" dirty="0">
              <a:ln>
                <a:noFill/>
              </a:ln>
              <a:solidFill>
                <a:srgbClr val="2DC84D"/>
              </a:solidFill>
              <a:effectLst/>
              <a:uFillTx/>
              <a:latin typeface="OPPOSans R" charset="-122"/>
              <a:ea typeface="OPPOSans R" charset="-122"/>
              <a:cs typeface="OPPOSans R" charset="-122"/>
              <a:sym typeface="Helvetica Neue"/>
            </a:endParaRPr>
          </a:p>
        </p:txBody>
      </p:sp>
      <p:sp>
        <p:nvSpPr>
          <p:cNvPr id="5" name="标题 4"/>
          <p:cNvSpPr>
            <a:spLocks noGrp="1"/>
          </p:cNvSpPr>
          <p:nvPr>
            <p:ph type="title"/>
          </p:nvPr>
        </p:nvSpPr>
        <p:spPr>
          <a:xfrm>
            <a:off x="776601" y="508993"/>
            <a:ext cx="22841775" cy="1607674"/>
          </a:xfrm>
        </p:spPr>
        <p:txBody>
          <a:bodyPr>
            <a:noAutofit/>
          </a:bodyPr>
          <a:lstStyle>
            <a:lvl1pPr>
              <a:defRPr sz="9000"/>
            </a:lvl1pPr>
          </a:lstStyle>
          <a:p>
            <a:r>
              <a:rPr kumimoji="1" lang="zh-CN" altLang="en-US" dirty="0"/>
              <a:t>单击此处编辑母版标题样式</a:t>
            </a:r>
          </a:p>
        </p:txBody>
      </p:sp>
      <p:graphicFrame>
        <p:nvGraphicFramePr>
          <p:cNvPr id="10" name="表格 9"/>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目录页">
    <p:bg>
      <p:bgPr>
        <a:solidFill>
          <a:srgbClr val="046A38"/>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sp>
        <p:nvSpPr>
          <p:cNvPr id="3" name="标题 2"/>
          <p:cNvSpPr>
            <a:spLocks noGrp="1"/>
          </p:cNvSpPr>
          <p:nvPr>
            <p:ph type="title" hasCustomPrompt="1"/>
          </p:nvPr>
        </p:nvSpPr>
        <p:spPr>
          <a:xfrm>
            <a:off x="733190" y="695258"/>
            <a:ext cx="22841775" cy="1073683"/>
          </a:xfrm>
        </p:spPr>
        <p:txBody>
          <a:bodyPr/>
          <a:lstStyle>
            <a:lvl1pPr>
              <a:defRPr>
                <a:solidFill>
                  <a:srgbClr val="2DC84D"/>
                </a:solidFill>
              </a:defRPr>
            </a:lvl1pPr>
          </a:lstStyle>
          <a:p>
            <a:r>
              <a:rPr kumimoji="1" lang="zh-CN" altLang="en-US" dirty="0"/>
              <a:t>单击此处编辑母版标题样式 目录</a:t>
            </a:r>
          </a:p>
        </p:txBody>
      </p:sp>
      <p:sp>
        <p:nvSpPr>
          <p:cNvPr id="7" name="文本占位符 6"/>
          <p:cNvSpPr>
            <a:spLocks noGrp="1"/>
          </p:cNvSpPr>
          <p:nvPr>
            <p:ph type="body" sz="quarter" idx="10"/>
          </p:nvPr>
        </p:nvSpPr>
        <p:spPr>
          <a:xfrm>
            <a:off x="733425" y="3359150"/>
            <a:ext cx="22840950" cy="9272588"/>
          </a:xfrm>
          <a:prstGeom prst="rect">
            <a:avLst/>
          </a:prstGeom>
        </p:spPr>
        <p:txBody>
          <a:bodyPr/>
          <a:lstStyle>
            <a:lvl1pPr marL="685800" indent="-685800">
              <a:lnSpc>
                <a:spcPct val="150000"/>
              </a:lnSpc>
              <a:buFont typeface="Arial" panose="020B0604020202020204" pitchFamily="34" charset="0"/>
              <a:buChar char="•"/>
              <a:defRPr>
                <a:solidFill>
                  <a:srgbClr val="2DC84D"/>
                </a:solidFill>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a:t>
            </a:r>
          </a:p>
        </p:txBody>
      </p:sp>
      <p:graphicFrame>
        <p:nvGraphicFramePr>
          <p:cNvPr id="9" name="表格 8"/>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章节页">
    <p:bg>
      <p:bgPr>
        <a:solidFill>
          <a:srgbClr val="046A38"/>
        </a:solidFill>
        <a:effectLst/>
      </p:bgPr>
    </p:bg>
    <p:spTree>
      <p:nvGrpSpPr>
        <p:cNvPr id="1" name=""/>
        <p:cNvGrpSpPr/>
        <p:nvPr/>
      </p:nvGrpSpPr>
      <p:grpSpPr>
        <a:xfrm>
          <a:off x="0" y="0"/>
          <a:ext cx="0" cy="0"/>
          <a:chOff x="0" y="0"/>
          <a:chExt cx="0" cy="0"/>
        </a:xfrm>
      </p:grpSpPr>
      <p:sp>
        <p:nvSpPr>
          <p:cNvPr id="3" name="标题 2"/>
          <p:cNvSpPr>
            <a:spLocks noGrp="1"/>
          </p:cNvSpPr>
          <p:nvPr>
            <p:ph type="title" hasCustomPrompt="1"/>
          </p:nvPr>
        </p:nvSpPr>
        <p:spPr>
          <a:xfrm>
            <a:off x="733190" y="695258"/>
            <a:ext cx="22841775" cy="1073683"/>
          </a:xfrm>
        </p:spPr>
        <p:txBody>
          <a:bodyPr/>
          <a:lstStyle>
            <a:lvl1pPr>
              <a:defRPr>
                <a:solidFill>
                  <a:srgbClr val="2DC84D"/>
                </a:solidFill>
              </a:defRPr>
            </a:lvl1pPr>
          </a:lstStyle>
          <a:p>
            <a:r>
              <a:rPr kumimoji="1" lang="zh-CN" altLang="en-US" dirty="0"/>
              <a:t>单击此处编辑母版标题样式 章节标题</a:t>
            </a:r>
          </a:p>
        </p:txBody>
      </p:sp>
      <p:sp>
        <p:nvSpPr>
          <p:cNvPr id="5" name="文本占位符 4"/>
          <p:cNvSpPr>
            <a:spLocks noGrp="1"/>
          </p:cNvSpPr>
          <p:nvPr>
            <p:ph type="body" sz="quarter" idx="10" hasCustomPrompt="1"/>
          </p:nvPr>
        </p:nvSpPr>
        <p:spPr>
          <a:xfrm>
            <a:off x="733190" y="2464199"/>
            <a:ext cx="11068715" cy="1108341"/>
          </a:xfrm>
          <a:prstGeom prst="rect">
            <a:avLst/>
          </a:prstGeom>
        </p:spPr>
        <p:txBody>
          <a:bodyPr anchor="ctr"/>
          <a:lstStyle>
            <a:lvl1pPr>
              <a:defRPr baseline="0">
                <a:solidFill>
                  <a:srgbClr val="2DC84D"/>
                </a:solidFill>
                <a:latin typeface="OPPOSans B" charset="-122"/>
                <a:ea typeface="OPPOSans B" charset="-122"/>
                <a:cs typeface="OPPOSans B" charset="-122"/>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单击此处编辑母版文本样式 二级标题</a:t>
            </a: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graphicFrame>
        <p:nvGraphicFramePr>
          <p:cNvPr id="9" name="表格 8"/>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A 内容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10" name="文本占位符 9"/>
          <p:cNvSpPr>
            <a:spLocks noGrp="1"/>
          </p:cNvSpPr>
          <p:nvPr>
            <p:ph type="body" sz="quarter" idx="10"/>
          </p:nvPr>
        </p:nvSpPr>
        <p:spPr>
          <a:xfrm>
            <a:off x="776506" y="3423684"/>
            <a:ext cx="22841774" cy="9200693"/>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文本占位符 5"/>
          <p:cNvSpPr>
            <a:spLocks noGrp="1"/>
          </p:cNvSpPr>
          <p:nvPr>
            <p:ph type="body" sz="quarter" idx="11"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B 内容页2拦">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13" name="文本占位符 12"/>
          <p:cNvSpPr>
            <a:spLocks noGrp="1"/>
          </p:cNvSpPr>
          <p:nvPr>
            <p:ph type="body" sz="quarter" idx="12"/>
          </p:nvPr>
        </p:nvSpPr>
        <p:spPr>
          <a:xfrm>
            <a:off x="776288" y="3424238"/>
            <a:ext cx="10111452"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20" name="文本占位符 19"/>
          <p:cNvSpPr>
            <a:spLocks noGrp="1"/>
          </p:cNvSpPr>
          <p:nvPr>
            <p:ph type="body" sz="quarter" idx="13"/>
          </p:nvPr>
        </p:nvSpPr>
        <p:spPr>
          <a:xfrm>
            <a:off x="13163550" y="3424238"/>
            <a:ext cx="10454729"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文本占位符 5"/>
          <p:cNvSpPr>
            <a:spLocks noGrp="1"/>
          </p:cNvSpPr>
          <p:nvPr>
            <p:ph type="body" sz="quarter" idx="10"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C 图文内容页">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a:t>单击此处编辑母版标题样式</a:t>
            </a:r>
          </a:p>
        </p:txBody>
      </p:sp>
      <p:sp>
        <p:nvSpPr>
          <p:cNvPr id="7" name="文本占位符 5"/>
          <p:cNvSpPr>
            <a:spLocks noGrp="1"/>
          </p:cNvSpPr>
          <p:nvPr>
            <p:ph type="body" sz="quarter" idx="10"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
        <p:nvSpPr>
          <p:cNvPr id="9" name="图片占位符 8"/>
          <p:cNvSpPr>
            <a:spLocks noGrp="1"/>
          </p:cNvSpPr>
          <p:nvPr>
            <p:ph type="pic" sz="quarter" idx="11"/>
          </p:nvPr>
        </p:nvSpPr>
        <p:spPr>
          <a:xfrm>
            <a:off x="12503150" y="2168525"/>
            <a:ext cx="11115675" cy="10455275"/>
          </a:xfrm>
          <a:prstGeom prst="rect">
            <a:avLst/>
          </a:prstGeom>
        </p:spPr>
        <p:txBody>
          <a:bodyPr/>
          <a:lstStyle/>
          <a:p>
            <a:endParaRPr kumimoji="1" lang="zh-CN" altLang="en-US" dirty="0"/>
          </a:p>
        </p:txBody>
      </p:sp>
      <p:sp>
        <p:nvSpPr>
          <p:cNvPr id="12" name="内容占位符 11"/>
          <p:cNvSpPr>
            <a:spLocks noGrp="1"/>
          </p:cNvSpPr>
          <p:nvPr>
            <p:ph sz="quarter" idx="12"/>
          </p:nvPr>
        </p:nvSpPr>
        <p:spPr>
          <a:xfrm>
            <a:off x="776288" y="3424238"/>
            <a:ext cx="8686689"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a:t>单击此处编辑母版标题样式</a:t>
            </a:r>
          </a:p>
        </p:txBody>
      </p:sp>
      <p:sp>
        <p:nvSpPr>
          <p:cNvPr id="5" name="图片占位符 4"/>
          <p:cNvSpPr>
            <a:spLocks noGrp="1"/>
          </p:cNvSpPr>
          <p:nvPr>
            <p:ph type="pic" sz="quarter" idx="10"/>
          </p:nvPr>
        </p:nvSpPr>
        <p:spPr>
          <a:xfrm>
            <a:off x="733425" y="2147888"/>
            <a:ext cx="11409363" cy="10504487"/>
          </a:xfrm>
          <a:prstGeom prst="rect">
            <a:avLst/>
          </a:prstGeom>
        </p:spPr>
        <p:txBody>
          <a:bodyPr/>
          <a:lstStyle/>
          <a:p>
            <a:endParaRPr kumimoji="1" lang="zh-CN" altLang="en-US"/>
          </a:p>
        </p:txBody>
      </p:sp>
      <p:sp>
        <p:nvSpPr>
          <p:cNvPr id="7" name="图片占位符 6"/>
          <p:cNvSpPr>
            <a:spLocks noGrp="1"/>
          </p:cNvSpPr>
          <p:nvPr>
            <p:ph type="pic" sz="quarter" idx="11"/>
          </p:nvPr>
        </p:nvSpPr>
        <p:spPr>
          <a:xfrm>
            <a:off x="12758739" y="2147888"/>
            <a:ext cx="10859542" cy="10504487"/>
          </a:xfrm>
          <a:prstGeom prst="rect">
            <a:avLst/>
          </a:prstGeom>
        </p:spPr>
        <p:txBody>
          <a:bodyPr/>
          <a:lstStyle/>
          <a:p>
            <a:endParaRPr kumimoji="1" lang="zh-CN" altLang="en-US"/>
          </a:p>
        </p:txBody>
      </p:sp>
      <p:sp>
        <p:nvSpPr>
          <p:cNvPr id="14" name="文本占位符 5"/>
          <p:cNvSpPr>
            <a:spLocks noGrp="1"/>
          </p:cNvSpPr>
          <p:nvPr>
            <p:ph type="body" sz="quarter" idx="12"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age E 纯图片">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24384000" cy="13716000"/>
          </a:xfrm>
          <a:prstGeom prst="rect">
            <a:avLst/>
          </a:prstGeom>
        </p:spPr>
        <p:txBody>
          <a:bodyPr/>
          <a:lstStyle/>
          <a:p>
            <a:endParaRPr kumimoji="1" lang="zh-CN" altLang="en-US"/>
          </a:p>
        </p:txBody>
      </p:sp>
      <p:graphicFrame>
        <p:nvGraphicFramePr>
          <p:cNvPr id="9" name="表格 8"/>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Page D 图+标题">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 y="-1588"/>
            <a:ext cx="24426401" cy="13717588"/>
          </a:xfrm>
          <a:prstGeom prst="rect">
            <a:avLst/>
          </a:prstGeom>
        </p:spPr>
        <p:txBody>
          <a:bodyPr/>
          <a:lstStyle/>
          <a:p>
            <a:endParaRPr kumimoji="1" lang="zh-CN" altLang="en-US"/>
          </a:p>
        </p:txBody>
      </p:sp>
      <p:sp>
        <p:nvSpPr>
          <p:cNvPr id="96" name="线条"/>
          <p:cNvSpPr/>
          <p:nvPr/>
        </p:nvSpPr>
        <p:spPr>
          <a:xfrm>
            <a:off x="-59199" y="-1259"/>
            <a:ext cx="24443199" cy="13660746"/>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7" name="线条"/>
          <p:cNvSpPr/>
          <p:nvPr/>
        </p:nvSpPr>
        <p:spPr>
          <a:xfrm flipH="1">
            <a:off x="-130647" y="103915"/>
            <a:ext cx="24514187" cy="13693799"/>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 name="标题 3"/>
          <p:cNvSpPr>
            <a:spLocks noGrp="1"/>
          </p:cNvSpPr>
          <p:nvPr>
            <p:ph type="title"/>
          </p:nvPr>
        </p:nvSpPr>
        <p:spPr>
          <a:xfrm>
            <a:off x="1010691" y="5560397"/>
            <a:ext cx="22841775" cy="1592956"/>
          </a:xfrm>
        </p:spPr>
        <p:txBody>
          <a:bodyPr>
            <a:noAutofit/>
          </a:bodyPr>
          <a:lstStyle>
            <a:lvl1pPr>
              <a:defRPr sz="9000"/>
            </a:lvl1pPr>
          </a:lstStyle>
          <a:p>
            <a:r>
              <a:rPr kumimoji="1" lang="zh-CN" altLang="en-US" dirty="0"/>
              <a:t>单击此处编辑母版标题样式</a:t>
            </a:r>
          </a:p>
        </p:txBody>
      </p:sp>
      <p:graphicFrame>
        <p:nvGraphicFramePr>
          <p:cNvPr id="10" name="表格 9"/>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t Page D 图+文本">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 y="0"/>
            <a:ext cx="24423573" cy="13716000"/>
          </a:xfrm>
          <a:prstGeom prst="rect">
            <a:avLst/>
          </a:prstGeom>
        </p:spPr>
        <p:txBody>
          <a:bodyPr/>
          <a:lstStyle/>
          <a:p>
            <a:endParaRPr kumimoji="1" lang="zh-CN" altLang="en-US"/>
          </a:p>
        </p:txBody>
      </p:sp>
      <p:sp>
        <p:nvSpPr>
          <p:cNvPr id="96" name="线条"/>
          <p:cNvSpPr/>
          <p:nvPr/>
        </p:nvSpPr>
        <p:spPr>
          <a:xfrm>
            <a:off x="95718" y="22167"/>
            <a:ext cx="24502401" cy="13693833"/>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7" name="线条"/>
          <p:cNvSpPr/>
          <p:nvPr/>
        </p:nvSpPr>
        <p:spPr>
          <a:xfrm flipH="1">
            <a:off x="-130647" y="103915"/>
            <a:ext cx="24514187" cy="13693799"/>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8" name="表格 7"/>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
        <p:nvSpPr>
          <p:cNvPr id="6" name="内容占位符 5"/>
          <p:cNvSpPr>
            <a:spLocks noGrp="1"/>
          </p:cNvSpPr>
          <p:nvPr>
            <p:ph sz="quarter" idx="11"/>
          </p:nvPr>
        </p:nvSpPr>
        <p:spPr>
          <a:xfrm>
            <a:off x="776288" y="3424238"/>
            <a:ext cx="9388438"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页">
    <p:bg>
      <p:bgPr>
        <a:solidFill>
          <a:srgbClr val="046A38"/>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sp>
        <p:nvSpPr>
          <p:cNvPr id="3" name="标题 2"/>
          <p:cNvSpPr>
            <a:spLocks noGrp="1"/>
          </p:cNvSpPr>
          <p:nvPr>
            <p:ph type="title" hasCustomPrompt="1"/>
          </p:nvPr>
        </p:nvSpPr>
        <p:spPr>
          <a:xfrm>
            <a:off x="733190" y="695258"/>
            <a:ext cx="22841775" cy="1073683"/>
          </a:xfrm>
        </p:spPr>
        <p:txBody>
          <a:bodyPr/>
          <a:lstStyle>
            <a:lvl1pPr>
              <a:defRPr>
                <a:solidFill>
                  <a:srgbClr val="2DC84D"/>
                </a:solidFill>
              </a:defRPr>
            </a:lvl1pPr>
          </a:lstStyle>
          <a:p>
            <a:r>
              <a:rPr kumimoji="1" lang="zh-CN" altLang="en-US" dirty="0"/>
              <a:t>单击此处编辑母版标题样式 目录</a:t>
            </a:r>
          </a:p>
        </p:txBody>
      </p:sp>
      <p:sp>
        <p:nvSpPr>
          <p:cNvPr id="7" name="文本占位符 6"/>
          <p:cNvSpPr>
            <a:spLocks noGrp="1"/>
          </p:cNvSpPr>
          <p:nvPr>
            <p:ph type="body" sz="quarter" idx="10"/>
          </p:nvPr>
        </p:nvSpPr>
        <p:spPr>
          <a:xfrm>
            <a:off x="733425" y="3359150"/>
            <a:ext cx="22840950" cy="9272588"/>
          </a:xfrm>
          <a:prstGeom prst="rect">
            <a:avLst/>
          </a:prstGeom>
        </p:spPr>
        <p:txBody>
          <a:bodyPr/>
          <a:lstStyle>
            <a:lvl1pPr marL="685800" indent="-685800">
              <a:lnSpc>
                <a:spcPct val="150000"/>
              </a:lnSpc>
              <a:buFont typeface="Arial" panose="020B0604020202020204" pitchFamily="34" charset="0"/>
              <a:buChar char="•"/>
              <a:defRPr>
                <a:solidFill>
                  <a:srgbClr val="2DC84D"/>
                </a:solidFill>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a:t>
            </a:r>
          </a:p>
        </p:txBody>
      </p:sp>
      <p:graphicFrame>
        <p:nvGraphicFramePr>
          <p:cNvPr id="9" name="表格 8"/>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5" name="表格占位符 4"/>
          <p:cNvSpPr>
            <a:spLocks noGrp="1"/>
          </p:cNvSpPr>
          <p:nvPr>
            <p:ph type="tbl" sz="quarter" idx="10"/>
          </p:nvPr>
        </p:nvSpPr>
        <p:spPr>
          <a:xfrm>
            <a:off x="776288" y="2800350"/>
            <a:ext cx="22842537" cy="9229725"/>
          </a:xfrm>
        </p:spPr>
        <p:txBody>
          <a:bodyPr/>
          <a:lstStyle/>
          <a:p>
            <a:endParaRPr kumimoji="1" lang="zh-CN" altLang="en-US"/>
          </a:p>
        </p:txBody>
      </p:sp>
      <p:sp>
        <p:nvSpPr>
          <p:cNvPr id="6" name="文本占位符 5"/>
          <p:cNvSpPr>
            <a:spLocks noGrp="1"/>
          </p:cNvSpPr>
          <p:nvPr>
            <p:ph type="body" sz="quarter" idx="12"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空白页">
    <p:spTree>
      <p:nvGrpSpPr>
        <p:cNvPr id="1" name=""/>
        <p:cNvGrpSpPr/>
        <p:nvPr/>
      </p:nvGrpSpPr>
      <p:grpSpPr>
        <a:xfrm>
          <a:off x="0" y="0"/>
          <a:ext cx="0" cy="0"/>
          <a:chOff x="0" y="0"/>
          <a:chExt cx="0" cy="0"/>
        </a:xfrm>
      </p:grpSpPr>
      <p:graphicFrame>
        <p:nvGraphicFramePr>
          <p:cNvPr id="3" name="表格 2"/>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End Page">
    <p:spTree>
      <p:nvGrpSpPr>
        <p:cNvPr id="1" name=""/>
        <p:cNvGrpSpPr/>
        <p:nvPr/>
      </p:nvGrpSpPr>
      <p:grpSpPr>
        <a:xfrm>
          <a:off x="0" y="0"/>
          <a:ext cx="0" cy="0"/>
          <a:chOff x="0" y="0"/>
          <a:chExt cx="0" cy="0"/>
        </a:xfrm>
      </p:grpSpPr>
      <p:sp>
        <p:nvSpPr>
          <p:cNvPr id="127" name="Thank you"/>
          <p:cNvSpPr txBox="1"/>
          <p:nvPr/>
        </p:nvSpPr>
        <p:spPr>
          <a:xfrm>
            <a:off x="782238" y="5041046"/>
            <a:ext cx="11634867" cy="872034"/>
          </a:xfrm>
          <a:prstGeom prst="rect">
            <a:avLst/>
          </a:prstGeom>
          <a:ln w="12700">
            <a:miter lim="400000"/>
          </a:ln>
        </p:spPr>
        <p:txBody>
          <a:bodyPr lIns="50800" tIns="50800" rIns="50800" bIns="50800" anchor="ctr">
            <a:spAutoFit/>
          </a:bodyPr>
          <a:lstStyle>
            <a:lvl1pPr algn="l">
              <a:lnSpc>
                <a:spcPct val="20000"/>
              </a:lnSpc>
              <a:defRPr sz="5000" b="0">
                <a:solidFill>
                  <a:srgbClr val="2C683D"/>
                </a:solidFill>
                <a:latin typeface="Helvetica"/>
                <a:ea typeface="Helvetica"/>
                <a:cs typeface="Helvetica"/>
                <a:sym typeface="Helvetica"/>
              </a:defRPr>
            </a:lvl1pPr>
          </a:lstStyle>
          <a:p>
            <a:pPr>
              <a:lnSpc>
                <a:spcPct val="100000"/>
              </a:lnSpc>
            </a:pPr>
            <a:r>
              <a:rPr dirty="0">
                <a:solidFill>
                  <a:srgbClr val="2DC84D"/>
                </a:solidFill>
                <a:latin typeface="OPPOSans R" charset="-122"/>
                <a:ea typeface="OPPOSans R" charset="-122"/>
                <a:cs typeface="OPPOSans R" charset="-122"/>
              </a:rPr>
              <a:t>Thank you</a:t>
            </a:r>
            <a:endParaRPr lang="en-US" dirty="0">
              <a:solidFill>
                <a:srgbClr val="2DC84D"/>
              </a:solidFill>
              <a:latin typeface="OPPOSans R" charset="-122"/>
              <a:ea typeface="OPPOSans R" charset="-122"/>
              <a:cs typeface="OPPOSans R" charset="-122"/>
            </a:endParaRPr>
          </a:p>
        </p:txBody>
      </p:sp>
      <p:graphicFrame>
        <p:nvGraphicFramePr>
          <p:cNvPr id="6" name="表格 5"/>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601" y="12677574"/>
            <a:ext cx="2377165" cy="565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Divider A 章节页">
    <p:bg>
      <p:bgPr>
        <a:solidFill>
          <a:srgbClr val="2DC84D"/>
        </a:solidFill>
        <a:effectLst/>
      </p:bgPr>
    </p:bg>
    <p:spTree>
      <p:nvGrpSpPr>
        <p:cNvPr id="1" name=""/>
        <p:cNvGrpSpPr/>
        <p:nvPr/>
      </p:nvGrpSpPr>
      <p:grpSpPr>
        <a:xfrm>
          <a:off x="0" y="0"/>
          <a:ext cx="0" cy="0"/>
          <a:chOff x="0" y="0"/>
          <a:chExt cx="0" cy="0"/>
        </a:xfrm>
      </p:grpSpPr>
      <p:pic>
        <p:nvPicPr>
          <p:cNvPr id="22" name="图像" descr="图像"/>
          <p:cNvPicPr>
            <a:picLocks noChangeAspect="1"/>
          </p:cNvPicPr>
          <p:nvPr/>
        </p:nvPicPr>
        <p:blipFill>
          <a:blip r:embed="rId2"/>
          <a:stretch>
            <a:fillRect/>
          </a:stretch>
        </p:blipFill>
        <p:spPr>
          <a:xfrm>
            <a:off x="733190" y="12959314"/>
            <a:ext cx="1334010" cy="317501"/>
          </a:xfrm>
          <a:prstGeom prst="rect">
            <a:avLst/>
          </a:prstGeom>
          <a:ln w="12700">
            <a:miter lim="400000"/>
            <a:headEnd/>
            <a:tailEnd/>
          </a:ln>
        </p:spPr>
      </p:pic>
      <p:sp>
        <p:nvSpPr>
          <p:cNvPr id="5" name="标题 2"/>
          <p:cNvSpPr>
            <a:spLocks noGrp="1"/>
          </p:cNvSpPr>
          <p:nvPr>
            <p:ph type="title" hasCustomPrompt="1"/>
          </p:nvPr>
        </p:nvSpPr>
        <p:spPr>
          <a:xfrm>
            <a:off x="733190" y="695258"/>
            <a:ext cx="22841775" cy="1073683"/>
          </a:xfrm>
        </p:spPr>
        <p:txBody>
          <a:bodyPr/>
          <a:lstStyle>
            <a:lvl1pPr>
              <a:defRPr>
                <a:solidFill>
                  <a:srgbClr val="046A38"/>
                </a:solidFill>
              </a:defRPr>
            </a:lvl1pPr>
          </a:lstStyle>
          <a:p>
            <a:r>
              <a:rPr kumimoji="1" lang="zh-CN" altLang="en-US" dirty="0"/>
              <a:t>单击此处编辑母版标题样式 章节标题</a:t>
            </a:r>
          </a:p>
        </p:txBody>
      </p:sp>
      <p:sp>
        <p:nvSpPr>
          <p:cNvPr id="6" name="文本占位符 4"/>
          <p:cNvSpPr>
            <a:spLocks noGrp="1"/>
          </p:cNvSpPr>
          <p:nvPr>
            <p:ph type="body" sz="quarter" idx="10" hasCustomPrompt="1"/>
          </p:nvPr>
        </p:nvSpPr>
        <p:spPr>
          <a:xfrm>
            <a:off x="733190" y="2464199"/>
            <a:ext cx="11068715" cy="1108341"/>
          </a:xfrm>
          <a:prstGeom prst="rect">
            <a:avLst/>
          </a:prstGeom>
        </p:spPr>
        <p:txBody>
          <a:bodyPr anchor="ctr"/>
          <a:lstStyle>
            <a:lvl1pPr>
              <a:defRPr baseline="0">
                <a:solidFill>
                  <a:srgbClr val="046A38"/>
                </a:solidFill>
                <a:latin typeface="OPPOSans B" charset="-122"/>
                <a:ea typeface="OPPOSans B" charset="-122"/>
                <a:cs typeface="OPPOSans B" charset="-122"/>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单击此处编辑母版文本样式 二级标题</a:t>
            </a:r>
          </a:p>
        </p:txBody>
      </p:sp>
      <p:graphicFrame>
        <p:nvGraphicFramePr>
          <p:cNvPr id="7" name="表格 6"/>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age B 内容页2拦">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15" name="文本占位符 5"/>
          <p:cNvSpPr>
            <a:spLocks noGrp="1"/>
          </p:cNvSpPr>
          <p:nvPr>
            <p:ph type="body" sz="quarter" idx="10"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929292"/>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 单击这里加入汇报标题</a:t>
            </a:r>
          </a:p>
        </p:txBody>
      </p:sp>
      <p:sp>
        <p:nvSpPr>
          <p:cNvPr id="13" name="文本占位符 12"/>
          <p:cNvSpPr>
            <a:spLocks noGrp="1"/>
          </p:cNvSpPr>
          <p:nvPr>
            <p:ph type="body" sz="quarter" idx="12"/>
          </p:nvPr>
        </p:nvSpPr>
        <p:spPr>
          <a:xfrm>
            <a:off x="776288" y="3424238"/>
            <a:ext cx="10111452"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20" name="文本占位符 19"/>
          <p:cNvSpPr>
            <a:spLocks noGrp="1"/>
          </p:cNvSpPr>
          <p:nvPr>
            <p:ph type="body" sz="quarter" idx="13"/>
          </p:nvPr>
        </p:nvSpPr>
        <p:spPr>
          <a:xfrm>
            <a:off x="13163550" y="3424238"/>
            <a:ext cx="10454729"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 Page D 图+文本">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 y="0"/>
            <a:ext cx="24423573" cy="13716000"/>
          </a:xfrm>
          <a:prstGeom prst="rect">
            <a:avLst/>
          </a:prstGeom>
        </p:spPr>
        <p:txBody>
          <a:bodyPr/>
          <a:lstStyle/>
          <a:p>
            <a:endParaRPr kumimoji="1" lang="zh-CN" altLang="en-US"/>
          </a:p>
        </p:txBody>
      </p:sp>
      <p:sp>
        <p:nvSpPr>
          <p:cNvPr id="96" name="线条"/>
          <p:cNvSpPr/>
          <p:nvPr/>
        </p:nvSpPr>
        <p:spPr>
          <a:xfrm>
            <a:off x="95718" y="22167"/>
            <a:ext cx="24502401" cy="13693833"/>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7" name="线条"/>
          <p:cNvSpPr/>
          <p:nvPr/>
        </p:nvSpPr>
        <p:spPr>
          <a:xfrm flipH="1">
            <a:off x="-130647" y="103915"/>
            <a:ext cx="24514187" cy="13693799"/>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8" name="表格 7"/>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
        <p:nvSpPr>
          <p:cNvPr id="6" name="内容占位符 5"/>
          <p:cNvSpPr>
            <a:spLocks noGrp="1"/>
          </p:cNvSpPr>
          <p:nvPr>
            <p:ph sz="quarter" idx="11"/>
          </p:nvPr>
        </p:nvSpPr>
        <p:spPr>
          <a:xfrm>
            <a:off x="776288" y="3424238"/>
            <a:ext cx="9388438"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5" name="表格占位符 4"/>
          <p:cNvSpPr>
            <a:spLocks noGrp="1"/>
          </p:cNvSpPr>
          <p:nvPr>
            <p:ph type="tbl" sz="quarter" idx="10"/>
          </p:nvPr>
        </p:nvSpPr>
        <p:spPr>
          <a:xfrm>
            <a:off x="776288" y="2800350"/>
            <a:ext cx="22842537" cy="9229725"/>
          </a:xfrm>
        </p:spPr>
        <p:txBody>
          <a:bodyPr/>
          <a:lstStyle/>
          <a:p>
            <a:endParaRPr kumimoji="1" lang="zh-CN" altLang="en-US"/>
          </a:p>
        </p:txBody>
      </p:sp>
      <p:sp>
        <p:nvSpPr>
          <p:cNvPr id="6" name="文本占位符 5"/>
          <p:cNvSpPr>
            <a:spLocks noGrp="1"/>
          </p:cNvSpPr>
          <p:nvPr>
            <p:ph type="body" sz="quarter" idx="12"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929292"/>
                </a:solidFill>
                <a:effectLst/>
                <a:uFillTx/>
                <a:latin typeface="OPPOSans M" charset="-122"/>
                <a:ea typeface="OPPOSans M" charset="-122"/>
                <a:cs typeface="OPPOSans M"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End Page">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8" y="12677574"/>
            <a:ext cx="2377165" cy="565200"/>
          </a:xfrm>
          <a:prstGeom prst="rect">
            <a:avLst/>
          </a:prstGeom>
        </p:spPr>
      </p:pic>
      <p:sp>
        <p:nvSpPr>
          <p:cNvPr id="127" name="Thank you"/>
          <p:cNvSpPr txBox="1"/>
          <p:nvPr/>
        </p:nvSpPr>
        <p:spPr>
          <a:xfrm>
            <a:off x="782238" y="5041046"/>
            <a:ext cx="11634867" cy="872034"/>
          </a:xfrm>
          <a:prstGeom prst="rect">
            <a:avLst/>
          </a:prstGeom>
          <a:ln w="12700">
            <a:miter lim="400000"/>
          </a:ln>
        </p:spPr>
        <p:txBody>
          <a:bodyPr lIns="50800" tIns="50800" rIns="50800" bIns="50800" anchor="ctr">
            <a:spAutoFit/>
          </a:bodyPr>
          <a:lstStyle>
            <a:lvl1pPr algn="l">
              <a:lnSpc>
                <a:spcPct val="20000"/>
              </a:lnSpc>
              <a:defRPr sz="5000" b="0">
                <a:solidFill>
                  <a:srgbClr val="2C683D"/>
                </a:solidFill>
                <a:latin typeface="Helvetica"/>
                <a:ea typeface="Helvetica"/>
                <a:cs typeface="Helvetica"/>
                <a:sym typeface="Helvetica"/>
              </a:defRPr>
            </a:lvl1pPr>
          </a:lstStyle>
          <a:p>
            <a:pPr>
              <a:lnSpc>
                <a:spcPct val="100000"/>
              </a:lnSpc>
            </a:pPr>
            <a:r>
              <a:rPr dirty="0">
                <a:latin typeface="OPPOSans R" charset="-122"/>
                <a:ea typeface="OPPOSans R" charset="-122"/>
                <a:cs typeface="OPPOSans R" charset="-122"/>
              </a:rPr>
              <a:t>Thank you</a:t>
            </a:r>
            <a:endParaRPr lang="en-US" dirty="0">
              <a:latin typeface="OPPOSans R" charset="-122"/>
              <a:ea typeface="OPPOSans R" charset="-122"/>
              <a:cs typeface="OPPOSans R" charset="-122"/>
            </a:endParaRPr>
          </a:p>
        </p:txBody>
      </p:sp>
      <p:graphicFrame>
        <p:nvGraphicFramePr>
          <p:cNvPr id="6" name="表格 5"/>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Page A 内容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10" name="文本占位符 9"/>
          <p:cNvSpPr>
            <a:spLocks noGrp="1"/>
          </p:cNvSpPr>
          <p:nvPr>
            <p:ph type="body" sz="quarter" idx="10"/>
          </p:nvPr>
        </p:nvSpPr>
        <p:spPr>
          <a:xfrm>
            <a:off x="776506" y="3423684"/>
            <a:ext cx="22841774" cy="9200693"/>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20" name="文本占位符 5"/>
          <p:cNvSpPr>
            <a:spLocks noGrp="1"/>
          </p:cNvSpPr>
          <p:nvPr>
            <p:ph type="body" sz="quarter" idx="11"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929292"/>
                </a:solidFill>
                <a:effectLst/>
                <a:uFillTx/>
                <a:latin typeface="OPPOSans M" charset="-122"/>
                <a:ea typeface="OPPOSans M" charset="-122"/>
                <a:cs typeface="OPPOSans M"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extLst>
      <p:ext uri="{BB962C8B-B14F-4D97-AF65-F5344CB8AC3E}">
        <p14:creationId xmlns:p14="http://schemas.microsoft.com/office/powerpoint/2010/main" val="120910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age C 图文内容页">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a:t>单击此处编辑母版标题样式</a:t>
            </a:r>
          </a:p>
        </p:txBody>
      </p:sp>
      <p:sp>
        <p:nvSpPr>
          <p:cNvPr id="7" name="文本占位符 5"/>
          <p:cNvSpPr>
            <a:spLocks noGrp="1"/>
          </p:cNvSpPr>
          <p:nvPr>
            <p:ph type="body" sz="quarter" idx="10"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defRPr kumimoji="0" lang="zh-CN" altLang="en-US" sz="2000" b="0" i="0" u="none" strike="noStrike" cap="none" spc="0" normalizeH="0" baseline="0" dirty="0">
                <a:ln>
                  <a:noFill/>
                </a:ln>
                <a:solidFill>
                  <a:srgbClr val="929292"/>
                </a:solidFill>
                <a:effectLst/>
                <a:uFillTx/>
                <a:latin typeface="OPPOSans M" charset="-122"/>
                <a:ea typeface="OPPOSans M" charset="-122"/>
                <a:cs typeface="OPPOSans M"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
        <p:nvSpPr>
          <p:cNvPr id="9" name="图片占位符 8"/>
          <p:cNvSpPr>
            <a:spLocks noGrp="1"/>
          </p:cNvSpPr>
          <p:nvPr>
            <p:ph type="pic" sz="quarter" idx="11"/>
          </p:nvPr>
        </p:nvSpPr>
        <p:spPr>
          <a:xfrm>
            <a:off x="12503150" y="2168525"/>
            <a:ext cx="11115675" cy="10455275"/>
          </a:xfrm>
          <a:prstGeom prst="rect">
            <a:avLst/>
          </a:prstGeom>
        </p:spPr>
        <p:txBody>
          <a:bodyPr/>
          <a:lstStyle/>
          <a:p>
            <a:endParaRPr kumimoji="1" lang="zh-CN" altLang="en-US" dirty="0"/>
          </a:p>
        </p:txBody>
      </p:sp>
      <p:sp>
        <p:nvSpPr>
          <p:cNvPr id="12" name="内容占位符 11"/>
          <p:cNvSpPr>
            <a:spLocks noGrp="1"/>
          </p:cNvSpPr>
          <p:nvPr>
            <p:ph sz="quarter" idx="12"/>
          </p:nvPr>
        </p:nvSpPr>
        <p:spPr>
          <a:xfrm>
            <a:off x="776288" y="3424238"/>
            <a:ext cx="8686689"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extLst>
      <p:ext uri="{BB962C8B-B14F-4D97-AF65-F5344CB8AC3E}">
        <p14:creationId xmlns:p14="http://schemas.microsoft.com/office/powerpoint/2010/main" val="235162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标题占位符 4"/>
          <p:cNvSpPr>
            <a:spLocks noGrp="1"/>
          </p:cNvSpPr>
          <p:nvPr>
            <p:ph type="title"/>
          </p:nvPr>
        </p:nvSpPr>
        <p:spPr>
          <a:xfrm>
            <a:off x="776505" y="627526"/>
            <a:ext cx="22841775" cy="1073683"/>
          </a:xfrm>
          <a:prstGeom prst="rect">
            <a:avLst/>
          </a:prstGeom>
        </p:spPr>
        <p:txBody>
          <a:bodyPr vert="horz" lIns="91440" tIns="45720" rIns="91440" bIns="45720" rtlCol="0" anchor="ctr">
            <a:normAutofit/>
          </a:bodyPr>
          <a:lstStyle/>
          <a:p>
            <a:r>
              <a:rPr kumimoji="1" lang="zh-CN" altLang="en-US" dirty="0"/>
              <a:t>单击此处编辑母版标题样式 </a:t>
            </a:r>
            <a:r>
              <a:rPr kumimoji="1" lang="en-US" altLang="zh-CN" dirty="0"/>
              <a:t>OPPO Sans B 50pt.</a:t>
            </a:r>
            <a:endParaRPr kumimoji="1" lang="zh-CN" altLang="en-US" dirty="0"/>
          </a:p>
        </p:txBody>
      </p:sp>
      <p:sp>
        <p:nvSpPr>
          <p:cNvPr id="11" name="线条"/>
          <p:cNvSpPr/>
          <p:nvPr userDrawn="1"/>
        </p:nvSpPr>
        <p:spPr>
          <a:xfrm>
            <a:off x="765718" y="12807222"/>
            <a:ext cx="22852564" cy="1"/>
          </a:xfrm>
          <a:prstGeom prst="line">
            <a:avLst/>
          </a:prstGeom>
          <a:ln w="25400">
            <a:solidFill>
              <a:srgbClr val="CACAC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5" name="图片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sp>
        <p:nvSpPr>
          <p:cNvPr id="16" name="pg. xx"/>
          <p:cNvSpPr txBox="1"/>
          <p:nvPr userDrawn="1"/>
        </p:nvSpPr>
        <p:spPr>
          <a:xfrm>
            <a:off x="20884725" y="12874289"/>
            <a:ext cx="2733557" cy="287258"/>
          </a:xfrm>
          <a:prstGeom prst="rect">
            <a:avLst/>
          </a:prstGeom>
          <a:ln w="12700">
            <a:miter lim="400000"/>
          </a:ln>
        </p:spPr>
        <p:txBody>
          <a:bodyPr lIns="50800" tIns="50800" rIns="50800" bIns="50800">
            <a:spAutoFit/>
          </a:bodyPr>
          <a:lstStyle>
            <a:lvl1pPr algn="r">
              <a:defRPr sz="2000" b="0">
                <a:solidFill>
                  <a:srgbClr val="929292"/>
                </a:solidFill>
                <a:latin typeface="Helvetica"/>
                <a:ea typeface="Helvetica"/>
                <a:cs typeface="Helvetica"/>
                <a:sym typeface="Helvetica"/>
              </a:defRPr>
            </a:lvl1pPr>
          </a:lstStyle>
          <a:p>
            <a:fld id="{00E22F85-807F-CA40-8F16-B425A1EE1DAC}" type="slidenum">
              <a:rPr lang="uk-UA" sz="1200" smtClean="0">
                <a:latin typeface="OPPOSans R" charset="-122"/>
                <a:ea typeface="OPPOSans R" charset="-122"/>
                <a:cs typeface="OPPOSans R" charset="-122"/>
              </a:rPr>
              <a:t>‹#›</a:t>
            </a:fld>
            <a:endParaRPr sz="1200" dirty="0">
              <a:latin typeface="OPPOSans R" charset="-122"/>
              <a:ea typeface="OPPOSans R" charset="-122"/>
              <a:cs typeface="OPPOSans R" charset="-122"/>
            </a:endParaRPr>
          </a:p>
        </p:txBody>
      </p:sp>
      <p:graphicFrame>
        <p:nvGraphicFramePr>
          <p:cNvPr id="18" name="表格 17"/>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
        <p:nvSpPr>
          <p:cNvPr id="19" name="文本占位符 18"/>
          <p:cNvSpPr>
            <a:spLocks noGrp="1"/>
          </p:cNvSpPr>
          <p:nvPr>
            <p:ph type="body" idx="1"/>
          </p:nvPr>
        </p:nvSpPr>
        <p:spPr>
          <a:xfrm>
            <a:off x="776504" y="3613150"/>
            <a:ext cx="22841775" cy="8702675"/>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9" r:id="rId5"/>
    <p:sldLayoutId id="2147483660" r:id="rId6"/>
    <p:sldLayoutId id="2147483662" r:id="rId7"/>
    <p:sldLayoutId id="2147483677" r:id="rId8"/>
    <p:sldLayoutId id="2147483678" r:id="rId9"/>
  </p:sldLayoutIdLst>
  <p:hf sldNum="0" hdr="0" ftr="0"/>
  <p:txStyles>
    <p:titleStyle>
      <a:lvl1pPr marL="0" marR="0" indent="0" algn="l" defTabSz="825500" latinLnBrk="0">
        <a:lnSpc>
          <a:spcPct val="100000"/>
        </a:lnSpc>
        <a:spcBef>
          <a:spcPts val="0"/>
        </a:spcBef>
        <a:spcAft>
          <a:spcPts val="0"/>
        </a:spcAft>
        <a:buClrTx/>
        <a:buSzTx/>
        <a:buFontTx/>
        <a:buNone/>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9pPr>
    </p:titleStyle>
    <p:bodyStyle>
      <a:lvl1pPr marL="0" marR="0" indent="0" algn="l" defTabSz="825500" latinLnBrk="0">
        <a:lnSpc>
          <a:spcPct val="150000"/>
        </a:lnSpc>
        <a:spcBef>
          <a:spcPts val="0"/>
        </a:spcBef>
        <a:spcAft>
          <a:spcPts val="0"/>
        </a:spcAft>
        <a:buClrTx/>
        <a:buSzTx/>
        <a:buFontTx/>
        <a:buNone/>
        <a:defRPr sz="4800" b="0" i="0" u="none" strike="noStrike" cap="none" spc="0" baseline="0">
          <a:ln>
            <a:noFill/>
          </a:ln>
          <a:solidFill>
            <a:srgbClr val="5E5E5E"/>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defRPr sz="4400" b="0" i="0" u="none" strike="noStrike" cap="none" spc="0" baseline="0">
          <a:ln>
            <a:noFill/>
          </a:ln>
          <a:solidFill>
            <a:srgbClr val="5E5E5E"/>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defRPr sz="4000" b="0" i="0" u="none" strike="noStrike" cap="none" spc="0" baseline="0">
          <a:ln>
            <a:noFill/>
          </a:ln>
          <a:solidFill>
            <a:srgbClr val="5E5E5E"/>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defRPr sz="3600" b="0" i="0" u="none" strike="noStrike" cap="none" spc="0" baseline="0">
          <a:ln>
            <a:noFill/>
          </a:ln>
          <a:solidFill>
            <a:srgbClr val="5E5E5E"/>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defRPr sz="3600" b="0" i="0" u="none" strike="noStrike" cap="none" spc="0" baseline="0">
          <a:ln>
            <a:noFill/>
          </a:ln>
          <a:solidFill>
            <a:srgbClr val="5E5E5E"/>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9pPr>
    </p:bodyStyle>
    <p:otherStyle>
      <a:lvl1pPr marL="0" marR="0" indent="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标题占位符 4"/>
          <p:cNvSpPr>
            <a:spLocks noGrp="1"/>
          </p:cNvSpPr>
          <p:nvPr>
            <p:ph type="title"/>
          </p:nvPr>
        </p:nvSpPr>
        <p:spPr>
          <a:xfrm>
            <a:off x="776505" y="627526"/>
            <a:ext cx="22841775" cy="1073683"/>
          </a:xfrm>
          <a:prstGeom prst="rect">
            <a:avLst/>
          </a:prstGeom>
        </p:spPr>
        <p:txBody>
          <a:bodyPr vert="horz" lIns="91440" tIns="45720" rIns="91440" bIns="45720" rtlCol="0" anchor="ctr">
            <a:normAutofit/>
          </a:bodyPr>
          <a:lstStyle/>
          <a:p>
            <a:r>
              <a:rPr kumimoji="1" lang="zh-CN" altLang="en-US" dirty="0"/>
              <a:t>单击此处编辑母版标题样式 </a:t>
            </a:r>
            <a:r>
              <a:rPr kumimoji="1" lang="en-US" altLang="zh-CN" dirty="0"/>
              <a:t>OPPO Sans B 50pt.</a:t>
            </a:r>
            <a:endParaRPr kumimoji="1" lang="zh-CN" altLang="en-US" dirty="0"/>
          </a:p>
        </p:txBody>
      </p:sp>
      <p:sp>
        <p:nvSpPr>
          <p:cNvPr id="11" name="线条"/>
          <p:cNvSpPr/>
          <p:nvPr userDrawn="1"/>
        </p:nvSpPr>
        <p:spPr>
          <a:xfrm>
            <a:off x="765718" y="12807222"/>
            <a:ext cx="22852564" cy="1"/>
          </a:xfrm>
          <a:prstGeom prst="line">
            <a:avLst/>
          </a:prstGeom>
          <a:ln w="25400">
            <a:solidFill>
              <a:srgbClr val="5E5E5E"/>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5" name="图片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sp>
        <p:nvSpPr>
          <p:cNvPr id="16" name="pg. xx"/>
          <p:cNvSpPr txBox="1"/>
          <p:nvPr userDrawn="1"/>
        </p:nvSpPr>
        <p:spPr>
          <a:xfrm>
            <a:off x="20884725" y="12874289"/>
            <a:ext cx="2733557" cy="287258"/>
          </a:xfrm>
          <a:prstGeom prst="rect">
            <a:avLst/>
          </a:prstGeom>
          <a:ln w="12700">
            <a:miter lim="400000"/>
          </a:ln>
        </p:spPr>
        <p:txBody>
          <a:bodyPr lIns="50800" tIns="50800" rIns="50800" bIns="50800">
            <a:spAutoFit/>
          </a:bodyPr>
          <a:lstStyle>
            <a:lvl1pPr algn="r">
              <a:defRPr sz="2000" b="0">
                <a:solidFill>
                  <a:srgbClr val="929292"/>
                </a:solidFill>
                <a:latin typeface="Helvetica"/>
                <a:ea typeface="Helvetica"/>
                <a:cs typeface="Helvetica"/>
                <a:sym typeface="Helvetica"/>
              </a:defRPr>
            </a:lvl1pPr>
          </a:lstStyle>
          <a:p>
            <a:fld id="{00E22F85-807F-CA40-8F16-B425A1EE1DAC}" type="slidenum">
              <a:rPr lang="uk-UA" sz="1200" smtClean="0">
                <a:solidFill>
                  <a:srgbClr val="5E5E5E"/>
                </a:solidFill>
                <a:latin typeface="OPPOSans R" charset="-122"/>
                <a:ea typeface="OPPOSans R" charset="-122"/>
                <a:cs typeface="OPPOSans R" charset="-122"/>
              </a:rPr>
              <a:t>‹#›</a:t>
            </a:fld>
            <a:endParaRPr sz="1200" dirty="0">
              <a:solidFill>
                <a:srgbClr val="5E5E5E"/>
              </a:solidFill>
              <a:latin typeface="OPPOSans R" charset="-122"/>
              <a:ea typeface="OPPOSans R" charset="-122"/>
              <a:cs typeface="OPPOSans R" charset="-122"/>
            </a:endParaRPr>
          </a:p>
        </p:txBody>
      </p:sp>
      <p:graphicFrame>
        <p:nvGraphicFramePr>
          <p:cNvPr id="18" name="表格 17"/>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 xmlns:a16="http://schemas.microsoft.com/office/drawing/2014/main" val="10003"/>
                  </a:ext>
                </a:extLst>
              </a:tr>
            </a:tbl>
          </a:graphicData>
        </a:graphic>
      </p:graphicFrame>
      <p:sp>
        <p:nvSpPr>
          <p:cNvPr id="19" name="文本占位符 18"/>
          <p:cNvSpPr>
            <a:spLocks noGrp="1"/>
          </p:cNvSpPr>
          <p:nvPr>
            <p:ph type="body" idx="1"/>
          </p:nvPr>
        </p:nvSpPr>
        <p:spPr>
          <a:xfrm>
            <a:off x="776504" y="3613150"/>
            <a:ext cx="22841775" cy="8702675"/>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p:txStyles>
    <p:titleStyle>
      <a:lvl1pPr marL="0" marR="0" indent="0" algn="l" defTabSz="825500" latinLnBrk="0">
        <a:lnSpc>
          <a:spcPct val="100000"/>
        </a:lnSpc>
        <a:spcBef>
          <a:spcPts val="0"/>
        </a:spcBef>
        <a:spcAft>
          <a:spcPts val="0"/>
        </a:spcAft>
        <a:buClrTx/>
        <a:buSzTx/>
        <a:buFontTx/>
        <a:buNone/>
        <a:defRPr sz="5000" b="0" i="0" u="none" strike="noStrike" cap="none" spc="0" baseline="0">
          <a:ln>
            <a:noFill/>
          </a:ln>
          <a:solidFill>
            <a:srgbClr val="2DC84D"/>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defRPr sz="9000" b="0" i="0" u="none" strike="noStrike" cap="none" spc="0" baseline="0">
          <a:ln>
            <a:noFill/>
          </a:ln>
          <a:solidFill>
            <a:srgbClr val="046A38"/>
          </a:solidFill>
          <a:uFillTx/>
          <a:latin typeface="OPPOSans B"/>
          <a:ea typeface="OPPOSans B"/>
          <a:cs typeface="OPPOSans B"/>
          <a:sym typeface="OPPOSans B"/>
        </a:defRPr>
      </a:lvl9pPr>
    </p:titleStyle>
    <p:bodyStyle>
      <a:lvl1pPr marL="0" marR="0" indent="0" algn="l" defTabSz="825500" latinLnBrk="0">
        <a:lnSpc>
          <a:spcPct val="150000"/>
        </a:lnSpc>
        <a:spcBef>
          <a:spcPts val="0"/>
        </a:spcBef>
        <a:spcAft>
          <a:spcPts val="0"/>
        </a:spcAft>
        <a:buClrTx/>
        <a:buSzTx/>
        <a:buFontTx/>
        <a:buNone/>
        <a:defRPr sz="4800" b="0" i="0" u="none" strike="noStrike" cap="none" spc="0" baseline="0">
          <a:ln>
            <a:noFill/>
          </a:ln>
          <a:solidFill>
            <a:srgbClr val="CACAC8"/>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defRPr sz="4400" b="0" i="0" u="none" strike="noStrike" cap="none" spc="0" baseline="0">
          <a:ln>
            <a:noFill/>
          </a:ln>
          <a:solidFill>
            <a:srgbClr val="CACAC8"/>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defRPr sz="4000" b="0" i="0" u="none" strike="noStrike" cap="none" spc="0" baseline="0">
          <a:ln>
            <a:noFill/>
          </a:ln>
          <a:solidFill>
            <a:srgbClr val="CACAC8"/>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defRPr sz="3600" b="0" i="0" u="none" strike="noStrike" cap="none" spc="0" baseline="0">
          <a:ln>
            <a:noFill/>
          </a:ln>
          <a:solidFill>
            <a:srgbClr val="CACAC8"/>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defRPr sz="3600" b="0" i="0" u="none" strike="noStrike" cap="none" spc="0" baseline="0">
          <a:ln>
            <a:noFill/>
          </a:ln>
          <a:solidFill>
            <a:srgbClr val="CACAC8"/>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defRPr sz="4800" b="0" i="0" u="none" strike="noStrike" cap="none" spc="0" baseline="0">
          <a:ln>
            <a:noFill/>
          </a:ln>
          <a:solidFill>
            <a:srgbClr val="000000"/>
          </a:solidFill>
          <a:uFillTx/>
          <a:latin typeface="OPPOSans M"/>
          <a:ea typeface="OPPOSans M"/>
          <a:cs typeface="OPPOSans M"/>
          <a:sym typeface="OPPOSans M"/>
        </a:defRPr>
      </a:lvl9pPr>
    </p:bodyStyle>
    <p:otherStyle>
      <a:lvl1pPr marL="0" marR="0" indent="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49"/>
          <p:cNvSpPr txBox="1"/>
          <p:nvPr/>
        </p:nvSpPr>
        <p:spPr>
          <a:xfrm>
            <a:off x="18072167" y="3837626"/>
            <a:ext cx="4873030" cy="830997"/>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点击输入具体内容点击输入简要文本内容，文字内容需概况精炼</a:t>
            </a:r>
            <a:endParaRPr lang="en-US" altLang="zh-CN" sz="2400" dirty="0">
              <a:solidFill>
                <a:schemeClr val="bg1"/>
              </a:solidFill>
              <a:latin typeface="微软雅黑" pitchFamily="34" charset="-122"/>
              <a:ea typeface="微软雅黑" pitchFamily="34" charset="-122"/>
            </a:endParaRPr>
          </a:p>
        </p:txBody>
      </p:sp>
      <p:sp>
        <p:nvSpPr>
          <p:cNvPr id="38" name="TextBox 51"/>
          <p:cNvSpPr txBox="1"/>
          <p:nvPr/>
        </p:nvSpPr>
        <p:spPr>
          <a:xfrm>
            <a:off x="18073543" y="8272682"/>
            <a:ext cx="4873030" cy="830997"/>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点击输入具体内容点击输入简要文本内容，文字内容需概况精炼</a:t>
            </a:r>
            <a:endParaRPr lang="en-US" altLang="zh-CN" sz="2400" dirty="0">
              <a:solidFill>
                <a:schemeClr val="bg1"/>
              </a:solidFill>
              <a:latin typeface="微软雅黑" pitchFamily="34" charset="-122"/>
              <a:ea typeface="微软雅黑" pitchFamily="34" charset="-122"/>
            </a:endParaRPr>
          </a:p>
        </p:txBody>
      </p:sp>
      <p:sp>
        <p:nvSpPr>
          <p:cNvPr id="40" name="TextBox 53"/>
          <p:cNvSpPr txBox="1"/>
          <p:nvPr/>
        </p:nvSpPr>
        <p:spPr>
          <a:xfrm>
            <a:off x="1423729" y="8492152"/>
            <a:ext cx="4873030" cy="830997"/>
          </a:xfrm>
          <a:prstGeom prst="rect">
            <a:avLst/>
          </a:prstGeom>
          <a:noFill/>
        </p:spPr>
        <p:txBody>
          <a:bodyPr wrap="square" rtlCol="0">
            <a:spAutoFit/>
          </a:bodyPr>
          <a:lstStyle/>
          <a:p>
            <a:pPr algn="r"/>
            <a:r>
              <a:rPr lang="zh-CN" altLang="en-US" sz="2400" dirty="0">
                <a:solidFill>
                  <a:schemeClr val="bg1"/>
                </a:solidFill>
                <a:latin typeface="微软雅黑" pitchFamily="34" charset="-122"/>
                <a:ea typeface="微软雅黑" pitchFamily="34" charset="-122"/>
              </a:rPr>
              <a:t>点击输入具体内容点击输入简要文本内容，文字内容需概况精炼</a:t>
            </a:r>
            <a:endParaRPr lang="en-US" altLang="zh-CN" sz="2400" dirty="0">
              <a:solidFill>
                <a:schemeClr val="bg1"/>
              </a:solidFill>
              <a:latin typeface="微软雅黑" pitchFamily="34" charset="-122"/>
              <a:ea typeface="微软雅黑" pitchFamily="34" charset="-122"/>
            </a:endParaRPr>
          </a:p>
        </p:txBody>
      </p:sp>
      <p:sp>
        <p:nvSpPr>
          <p:cNvPr id="42" name="TextBox 55"/>
          <p:cNvSpPr txBox="1"/>
          <p:nvPr/>
        </p:nvSpPr>
        <p:spPr>
          <a:xfrm>
            <a:off x="1246785" y="3967958"/>
            <a:ext cx="4873030" cy="830997"/>
          </a:xfrm>
          <a:prstGeom prst="rect">
            <a:avLst/>
          </a:prstGeom>
          <a:noFill/>
        </p:spPr>
        <p:txBody>
          <a:bodyPr wrap="square" rtlCol="0">
            <a:spAutoFit/>
          </a:bodyPr>
          <a:lstStyle/>
          <a:p>
            <a:pPr algn="r"/>
            <a:r>
              <a:rPr lang="zh-CN" altLang="en-US" sz="2400" dirty="0">
                <a:solidFill>
                  <a:schemeClr val="bg1"/>
                </a:solidFill>
                <a:latin typeface="微软雅黑" pitchFamily="34" charset="-122"/>
                <a:ea typeface="微软雅黑" pitchFamily="34" charset="-122"/>
              </a:rPr>
              <a:t>点击输入具体内容点击输入简要文本内容，文字内容需概况精炼</a:t>
            </a:r>
            <a:endParaRPr lang="en-US" altLang="zh-CN" sz="2400" dirty="0">
              <a:solidFill>
                <a:schemeClr val="bg1"/>
              </a:solidFill>
              <a:latin typeface="微软雅黑" pitchFamily="34" charset="-122"/>
              <a:ea typeface="微软雅黑" pitchFamily="34" charset="-122"/>
            </a:endParaRPr>
          </a:p>
        </p:txBody>
      </p:sp>
      <p:sp>
        <p:nvSpPr>
          <p:cNvPr id="3" name="矩形 2"/>
          <p:cNvSpPr>
            <a:spLocks noChangeAspect="1"/>
          </p:cNvSpPr>
          <p:nvPr/>
        </p:nvSpPr>
        <p:spPr>
          <a:xfrm>
            <a:off x="0" y="-1"/>
            <a:ext cx="24384000" cy="13716001"/>
          </a:xfrm>
          <a:prstGeom prst="rect">
            <a:avLst/>
          </a:prstGeom>
          <a:blipFill dpi="0" rotWithShape="1">
            <a:blip r:embed="rId3"/>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 name="文本框 3"/>
          <p:cNvSpPr txBox="1"/>
          <p:nvPr/>
        </p:nvSpPr>
        <p:spPr>
          <a:xfrm>
            <a:off x="349806" y="10039832"/>
            <a:ext cx="8779920" cy="21339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4400" dirty="0">
                <a:solidFill>
                  <a:schemeClr val="bg1"/>
                </a:solidFill>
                <a:latin typeface="OPPOSans B" panose="00020600040101010101" pitchFamily="18" charset="-122"/>
                <a:ea typeface="OPPOSans B" panose="00020600040101010101" pitchFamily="18" charset="-122"/>
              </a:rPr>
              <a:t>备件护航 服务创不凡</a:t>
            </a:r>
            <a:endParaRPr lang="en-US" altLang="zh-CN" sz="4400" dirty="0">
              <a:solidFill>
                <a:schemeClr val="bg1"/>
              </a:solidFill>
              <a:latin typeface="OPPOSans B" panose="00020600040101010101" pitchFamily="18" charset="-122"/>
              <a:ea typeface="OPPOSans B" panose="00020600040101010101" pitchFamily="18" charset="-122"/>
            </a:endParaRPr>
          </a:p>
          <a:p>
            <a:pPr marL="0" marR="0" indent="0" defTabSz="825500" rtl="0" fontAlgn="auto" latinLnBrk="0" hangingPunct="0">
              <a:lnSpc>
                <a:spcPct val="100000"/>
              </a:lnSpc>
              <a:spcBef>
                <a:spcPts val="0"/>
              </a:spcBef>
              <a:spcAft>
                <a:spcPts val="0"/>
              </a:spcAft>
              <a:buClrTx/>
              <a:buSzTx/>
              <a:buFontTx/>
              <a:buNone/>
            </a:pPr>
            <a:r>
              <a:rPr kumimoji="0" lang="en-US" altLang="zh-CN" sz="4400" b="1" i="0" u="none" strike="noStrike" cap="none" spc="0" normalizeH="0" baseline="0" dirty="0">
                <a:ln>
                  <a:noFill/>
                </a:ln>
                <a:solidFill>
                  <a:schemeClr val="bg1"/>
                </a:solidFill>
                <a:effectLst/>
                <a:uFillTx/>
                <a:latin typeface="OPPOSans B" panose="00020600040101010101" pitchFamily="18" charset="-122"/>
                <a:ea typeface="OPPOSans B" panose="00020600040101010101" pitchFamily="18" charset="-122"/>
                <a:sym typeface="Helvetica Neue"/>
              </a:rPr>
              <a:t>Spare Parts</a:t>
            </a:r>
            <a:r>
              <a:rPr kumimoji="0" lang="en-US" altLang="zh-CN" sz="4400" b="1" i="0" u="none" strike="noStrike" cap="none" spc="0" normalizeH="0" dirty="0">
                <a:ln>
                  <a:noFill/>
                </a:ln>
                <a:solidFill>
                  <a:schemeClr val="bg1"/>
                </a:solidFill>
                <a:effectLst/>
                <a:uFillTx/>
                <a:latin typeface="OPPOSans B" panose="00020600040101010101" pitchFamily="18" charset="-122"/>
                <a:ea typeface="OPPOSans B" panose="00020600040101010101" pitchFamily="18" charset="-122"/>
                <a:sym typeface="Helvetica Neue"/>
              </a:rPr>
              <a:t> Supporting</a:t>
            </a:r>
          </a:p>
          <a:p>
            <a:pPr marL="0" marR="0" indent="0" defTabSz="825500" rtl="0" fontAlgn="auto" latinLnBrk="0" hangingPunct="0">
              <a:lnSpc>
                <a:spcPct val="100000"/>
              </a:lnSpc>
              <a:spcBef>
                <a:spcPts val="0"/>
              </a:spcBef>
              <a:spcAft>
                <a:spcPts val="0"/>
              </a:spcAft>
              <a:buClrTx/>
              <a:buSzTx/>
              <a:buFontTx/>
              <a:buNone/>
            </a:pPr>
            <a:r>
              <a:rPr lang="en-US" altLang="zh-CN" sz="4400" baseline="0" dirty="0">
                <a:solidFill>
                  <a:schemeClr val="bg1"/>
                </a:solidFill>
                <a:latin typeface="OPPOSans B" panose="00020600040101010101" pitchFamily="18" charset="-122"/>
                <a:ea typeface="OPPOSans B" panose="00020600040101010101" pitchFamily="18" charset="-122"/>
              </a:rPr>
              <a:t>Service</a:t>
            </a:r>
            <a:r>
              <a:rPr lang="en-US" altLang="zh-CN" sz="4400" dirty="0">
                <a:solidFill>
                  <a:schemeClr val="bg1"/>
                </a:solidFill>
                <a:latin typeface="OPPOSans B" panose="00020600040101010101" pitchFamily="18" charset="-122"/>
                <a:ea typeface="OPPOSans B" panose="00020600040101010101" pitchFamily="18" charset="-122"/>
              </a:rPr>
              <a:t> Soaring</a:t>
            </a:r>
            <a:endParaRPr kumimoji="0" lang="zh-CN" altLang="en-US" sz="4400" b="1" i="0" u="none" strike="noStrike" cap="none" spc="0" normalizeH="0" baseline="0" dirty="0">
              <a:ln>
                <a:noFill/>
              </a:ln>
              <a:solidFill>
                <a:schemeClr val="bg1"/>
              </a:solidFill>
              <a:effectLst/>
              <a:uFillTx/>
              <a:latin typeface="OPPOSans B" panose="00020600040101010101" pitchFamily="18" charset="-122"/>
              <a:ea typeface="OPPOSans B" panose="00020600040101010101" pitchFamily="18" charset="-122"/>
              <a:sym typeface="Helvetica Neue"/>
            </a:endParaRPr>
          </a:p>
        </p:txBody>
      </p:sp>
      <p:sp>
        <p:nvSpPr>
          <p:cNvPr id="5" name="文本框 4"/>
          <p:cNvSpPr txBox="1"/>
          <p:nvPr/>
        </p:nvSpPr>
        <p:spPr>
          <a:xfrm>
            <a:off x="349806" y="1009353"/>
            <a:ext cx="23684387" cy="19492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en-US" altLang="zh-CN" sz="6000" b="1" i="0" u="none" strike="noStrike" cap="none" spc="0" normalizeH="0" baseline="0" dirty="0">
                <a:ln>
                  <a:noFill/>
                </a:ln>
                <a:solidFill>
                  <a:schemeClr val="bg1"/>
                </a:solidFill>
                <a:effectLst/>
                <a:uFillTx/>
                <a:latin typeface="OPPOSans B" panose="00020600040101010101" pitchFamily="18" charset="-122"/>
                <a:ea typeface="OPPOSans B" panose="00020600040101010101" pitchFamily="18" charset="-122"/>
                <a:sym typeface="Helvetica Neue"/>
              </a:rPr>
              <a:t>2020</a:t>
            </a:r>
            <a:r>
              <a:rPr kumimoji="0" lang="zh-CN" altLang="en-US" sz="6000" b="1" i="0" u="none" strike="noStrike" cap="none" spc="0" normalizeH="0" baseline="0" dirty="0">
                <a:ln>
                  <a:noFill/>
                </a:ln>
                <a:solidFill>
                  <a:schemeClr val="bg1"/>
                </a:solidFill>
                <a:effectLst/>
                <a:uFillTx/>
                <a:latin typeface="OPPOSans B" panose="00020600040101010101" pitchFamily="18" charset="-122"/>
                <a:ea typeface="OPPOSans B" panose="00020600040101010101" pitchFamily="18" charset="-122"/>
                <a:sym typeface="Helvetica Neue"/>
              </a:rPr>
              <a:t>年海外</a:t>
            </a:r>
            <a:r>
              <a:rPr lang="zh-CN" altLang="en-US" sz="6000" dirty="0">
                <a:solidFill>
                  <a:schemeClr val="bg1"/>
                </a:solidFill>
                <a:latin typeface="OPPOSans B" panose="00020600040101010101" pitchFamily="18" charset="-122"/>
                <a:ea typeface="OPPOSans B" panose="00020600040101010101" pitchFamily="18" charset="-122"/>
              </a:rPr>
              <a:t>备件</a:t>
            </a:r>
            <a:r>
              <a:rPr kumimoji="0" lang="zh-CN" altLang="en-US" sz="6000" b="1" i="0" u="none" strike="noStrike" cap="none" spc="0" normalizeH="0" baseline="0" dirty="0">
                <a:ln>
                  <a:noFill/>
                </a:ln>
                <a:solidFill>
                  <a:schemeClr val="bg1"/>
                </a:solidFill>
                <a:effectLst/>
                <a:uFillTx/>
                <a:latin typeface="OPPOSans B" panose="00020600040101010101" pitchFamily="18" charset="-122"/>
                <a:ea typeface="OPPOSans B" panose="00020600040101010101" pitchFamily="18" charset="-122"/>
                <a:sym typeface="Helvetica Neue"/>
              </a:rPr>
              <a:t>管理培训</a:t>
            </a:r>
            <a:endParaRPr kumimoji="0" lang="en-US" altLang="zh-CN" sz="6000" b="1" i="0" u="none" strike="noStrike" cap="none" spc="0" normalizeH="0" baseline="0" dirty="0">
              <a:ln>
                <a:noFill/>
              </a:ln>
              <a:solidFill>
                <a:schemeClr val="bg1"/>
              </a:solidFill>
              <a:effectLst/>
              <a:uFillTx/>
              <a:latin typeface="OPPOSans B" panose="00020600040101010101" pitchFamily="18" charset="-122"/>
              <a:ea typeface="OPPOSans B" panose="00020600040101010101" pitchFamily="18" charset="-122"/>
              <a:sym typeface="Helvetica Neue"/>
            </a:endParaRPr>
          </a:p>
          <a:p>
            <a:pPr marL="0" marR="0" indent="0" algn="l" defTabSz="825500" rtl="0" fontAlgn="auto" latinLnBrk="0" hangingPunct="0">
              <a:lnSpc>
                <a:spcPct val="100000"/>
              </a:lnSpc>
              <a:spcBef>
                <a:spcPts val="0"/>
              </a:spcBef>
              <a:spcAft>
                <a:spcPts val="0"/>
              </a:spcAft>
              <a:buClrTx/>
              <a:buSzTx/>
              <a:buFontTx/>
              <a:buNone/>
            </a:pPr>
            <a:r>
              <a:rPr lang="en-US" altLang="zh-CN" sz="6000" dirty="0">
                <a:solidFill>
                  <a:schemeClr val="bg1"/>
                </a:solidFill>
                <a:latin typeface="OPPOSans B" panose="00020600040101010101" pitchFamily="18" charset="-122"/>
                <a:ea typeface="OPPOSans B" panose="00020600040101010101" pitchFamily="18" charset="-122"/>
              </a:rPr>
              <a:t>2020 Overseas Spare Parts Management Training</a:t>
            </a:r>
            <a:endParaRPr kumimoji="0" lang="zh-CN" altLang="en-US" sz="6000" b="1" i="0" u="none" strike="noStrike" cap="none" spc="0" normalizeH="0" baseline="0" dirty="0">
              <a:ln>
                <a:noFill/>
              </a:ln>
              <a:solidFill>
                <a:schemeClr val="bg1"/>
              </a:solidFill>
              <a:effectLst/>
              <a:uFillTx/>
              <a:latin typeface="OPPOSans B" panose="00020600040101010101" pitchFamily="18" charset="-122"/>
              <a:ea typeface="OPPOSans B" panose="00020600040101010101" pitchFamily="18" charset="-122"/>
              <a:sym typeface="Helvetica Neue"/>
            </a:endParaRPr>
          </a:p>
        </p:txBody>
      </p:sp>
    </p:spTree>
    <p:custDataLst>
      <p:tags r:id="rId1"/>
    </p:custDataLst>
    <p:extLst>
      <p:ext uri="{BB962C8B-B14F-4D97-AF65-F5344CB8AC3E}">
        <p14:creationId xmlns:p14="http://schemas.microsoft.com/office/powerpoint/2010/main" val="1027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right)">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kumimoji="1" lang="en-US" altLang="zh-CN" dirty="0"/>
              <a:t>1. </a:t>
            </a:r>
            <a:r>
              <a:rPr kumimoji="1" lang="zh-CN" altLang="en-US" dirty="0"/>
              <a:t>订单处理全流程</a:t>
            </a:r>
            <a:r>
              <a:rPr kumimoji="1" lang="en-US" altLang="zh-CN" dirty="0"/>
              <a:t>-Order Processing </a:t>
            </a:r>
            <a:endParaRPr kumimoji="1" lang="zh-CN" altLang="en-US" dirty="0"/>
          </a:p>
        </p:txBody>
      </p:sp>
      <p:sp>
        <p:nvSpPr>
          <p:cNvPr id="49" name="矩形 48">
            <a:extLst>
              <a:ext uri="{FF2B5EF4-FFF2-40B4-BE49-F238E27FC236}">
                <a16:creationId xmlns="" xmlns:a16="http://schemas.microsoft.com/office/drawing/2014/main" id="{20F9614F-E97E-4AD7-AF25-913E7FFC39E9}"/>
              </a:ext>
            </a:extLst>
          </p:cNvPr>
          <p:cNvSpPr/>
          <p:nvPr/>
        </p:nvSpPr>
        <p:spPr>
          <a:xfrm>
            <a:off x="1589601" y="2126495"/>
            <a:ext cx="7895057" cy="1268449"/>
          </a:xfrm>
          <a:prstGeom prst="rect">
            <a:avLst/>
          </a:prstGeom>
        </p:spPr>
        <p:txBody>
          <a:bodyPr wrap="none" lIns="0" tIns="0" rIns="0" bIns="0">
            <a:normAutofit/>
          </a:bodyPr>
          <a:lstStyle/>
          <a:p>
            <a:pPr algn="l"/>
            <a:r>
              <a:rPr lang="zh-CN" altLang="en-US" sz="3200" dirty="0">
                <a:solidFill>
                  <a:schemeClr val="accent1"/>
                </a:solidFill>
                <a:latin typeface="OPPOSans R" panose="00020600040101010101" pitchFamily="18" charset="-122"/>
                <a:ea typeface="OPPOSans R" panose="00020600040101010101" pitchFamily="18" charset="-122"/>
                <a:cs typeface="+mn-ea"/>
                <a:sym typeface="+mn-lt"/>
              </a:rPr>
              <a:t>采购订单的初审 </a:t>
            </a:r>
            <a:endParaRPr lang="en-US" altLang="zh-CN" sz="3200" dirty="0">
              <a:solidFill>
                <a:schemeClr val="accent1"/>
              </a:solidFill>
              <a:latin typeface="OPPOSans R" panose="00020600040101010101" pitchFamily="18" charset="-122"/>
              <a:ea typeface="OPPOSans R" panose="00020600040101010101" pitchFamily="18" charset="-122"/>
              <a:cs typeface="+mn-ea"/>
              <a:sym typeface="+mn-lt"/>
            </a:endParaRPr>
          </a:p>
          <a:p>
            <a:pPr algn="l"/>
            <a:r>
              <a:rPr lang="en-US" altLang="zh-CN" sz="3200" dirty="0">
                <a:solidFill>
                  <a:schemeClr val="accent1"/>
                </a:solidFill>
                <a:latin typeface="OPPOSans R" panose="00020600040101010101" pitchFamily="18" charset="-122"/>
                <a:ea typeface="OPPOSans R" panose="00020600040101010101" pitchFamily="18" charset="-122"/>
                <a:cs typeface="+mn-ea"/>
                <a:sym typeface="+mn-lt"/>
              </a:rPr>
              <a:t>First review of spare parts order</a:t>
            </a:r>
            <a:endParaRPr lang="zh-CN" altLang="en-US" sz="3200" dirty="0">
              <a:solidFill>
                <a:schemeClr val="accent1"/>
              </a:solidFill>
              <a:latin typeface="OPPOSans R" panose="00020600040101010101" pitchFamily="18" charset="-122"/>
              <a:ea typeface="OPPOSans R" panose="00020600040101010101" pitchFamily="18" charset="-122"/>
              <a:cs typeface="+mn-ea"/>
              <a:sym typeface="+mn-lt"/>
            </a:endParaRPr>
          </a:p>
        </p:txBody>
      </p:sp>
      <p:sp>
        <p:nvSpPr>
          <p:cNvPr id="91" name="íŝľîḓe">
            <a:extLst>
              <a:ext uri="{FF2B5EF4-FFF2-40B4-BE49-F238E27FC236}">
                <a16:creationId xmlns="" xmlns:a16="http://schemas.microsoft.com/office/drawing/2014/main" id="{D728F216-36F6-4A71-8B8C-FC3EA0903FB5}"/>
              </a:ext>
            </a:extLst>
          </p:cNvPr>
          <p:cNvSpPr/>
          <p:nvPr/>
        </p:nvSpPr>
        <p:spPr bwMode="auto">
          <a:xfrm>
            <a:off x="3472027" y="3991374"/>
            <a:ext cx="19298325" cy="131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93600" rIns="180000" bIns="936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2400" b="0" dirty="0">
                <a:latin typeface="OPPOSans R" panose="00020600040101010101" pitchFamily="18" charset="-122"/>
                <a:ea typeface="OPPOSans R" panose="00020600040101010101" pitchFamily="18" charset="-122"/>
              </a:rPr>
              <a:t>备件组接收订单</a:t>
            </a:r>
            <a:r>
              <a:rPr lang="zh-CN" altLang="zh-CN" sz="2400" b="0" dirty="0">
                <a:latin typeface="OPPOSans R" panose="00020600040101010101" pitchFamily="18" charset="-122"/>
                <a:ea typeface="OPPOSans R" panose="00020600040101010101" pitchFamily="18" charset="-122"/>
              </a:rPr>
              <a:t>对订单进行初审，</a:t>
            </a:r>
            <a:r>
              <a:rPr lang="zh-CN" altLang="en-US" sz="2400" b="0" dirty="0">
                <a:latin typeface="OPPOSans R" panose="00020600040101010101" pitchFamily="18" charset="-122"/>
                <a:ea typeface="OPPOSans R" panose="00020600040101010101" pitchFamily="18" charset="-122"/>
              </a:rPr>
              <a:t>查看代码是否有误以及根据区域库存和消耗数据</a:t>
            </a:r>
            <a:r>
              <a:rPr lang="zh-CN" altLang="zh-CN" sz="2400" b="0" dirty="0">
                <a:latin typeface="OPPOSans R" panose="00020600040101010101" pitchFamily="18" charset="-122"/>
                <a:ea typeface="OPPOSans R" panose="00020600040101010101" pitchFamily="18" charset="-122"/>
              </a:rPr>
              <a:t>评估申请数量</a:t>
            </a:r>
            <a:r>
              <a:rPr lang="zh-CN" altLang="en-US" sz="2400" b="0" dirty="0">
                <a:latin typeface="OPPOSans R" panose="00020600040101010101" pitchFamily="18" charset="-122"/>
                <a:ea typeface="OPPOSans R" panose="00020600040101010101" pitchFamily="18" charset="-122"/>
              </a:rPr>
              <a:t>的合理性；</a:t>
            </a:r>
            <a:endParaRPr lang="en-US" altLang="zh-CN" sz="2400" b="0" dirty="0">
              <a:latin typeface="OPPOSans R" panose="00020600040101010101" pitchFamily="18" charset="-122"/>
              <a:ea typeface="OPPOSans R" panose="00020600040101010101" pitchFamily="18" charset="-122"/>
            </a:endParaRPr>
          </a:p>
          <a:p>
            <a:r>
              <a:rPr lang="en-US" altLang="zh-CN" sz="2200" b="0" dirty="0">
                <a:latin typeface="OPPOSans R" panose="00020600040101010101" pitchFamily="18" charset="-122"/>
                <a:ea typeface="OPPOSans R" panose="00020600040101010101" pitchFamily="18" charset="-122"/>
              </a:rPr>
              <a:t>Spare parts team will review order first to see whether codes are correct and will evaluate rationality based on current stock and consumption data of region. </a:t>
            </a:r>
          </a:p>
        </p:txBody>
      </p:sp>
      <p:sp>
        <p:nvSpPr>
          <p:cNvPr id="87" name="î$ļiḋé">
            <a:extLst>
              <a:ext uri="{FF2B5EF4-FFF2-40B4-BE49-F238E27FC236}">
                <a16:creationId xmlns="" xmlns:a16="http://schemas.microsoft.com/office/drawing/2014/main" id="{F4572D32-383B-4F54-9ADE-C1AD3674093A}"/>
              </a:ext>
            </a:extLst>
          </p:cNvPr>
          <p:cNvSpPr/>
          <p:nvPr/>
        </p:nvSpPr>
        <p:spPr bwMode="auto">
          <a:xfrm>
            <a:off x="3472027" y="6025332"/>
            <a:ext cx="18276349" cy="131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93600" rIns="180000" bIns="936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2400" b="0" dirty="0">
                <a:latin typeface="OPPOSans R" panose="00020600040101010101" pitchFamily="18" charset="-122"/>
                <a:ea typeface="OPPOSans R" panose="00020600040101010101" pitchFamily="18" charset="-122"/>
              </a:rPr>
              <a:t>若审核有异常</a:t>
            </a:r>
            <a:r>
              <a:rPr lang="zh-CN" altLang="zh-CN" sz="2400" b="0" dirty="0">
                <a:latin typeface="OPPOSans R" panose="00020600040101010101" pitchFamily="18" charset="-122"/>
                <a:ea typeface="OPPOSans R" panose="00020600040101010101" pitchFamily="18" charset="-122"/>
              </a:rPr>
              <a:t>，备件</a:t>
            </a:r>
            <a:r>
              <a:rPr lang="zh-CN" altLang="en-US" sz="2400" b="0" dirty="0">
                <a:latin typeface="OPPOSans R" panose="00020600040101010101" pitchFamily="18" charset="-122"/>
                <a:ea typeface="OPPOSans R" panose="00020600040101010101" pitchFamily="18" charset="-122"/>
              </a:rPr>
              <a:t>组</a:t>
            </a:r>
            <a:r>
              <a:rPr lang="zh-CN" altLang="zh-CN" sz="2400" b="0" dirty="0">
                <a:latin typeface="OPPOSans R" panose="00020600040101010101" pitchFamily="18" charset="-122"/>
                <a:ea typeface="OPPOSans R" panose="00020600040101010101" pitchFamily="18" charset="-122"/>
              </a:rPr>
              <a:t>会在接收订单后的</a:t>
            </a:r>
            <a:r>
              <a:rPr lang="en-US" altLang="zh-CN" sz="2400" b="0" dirty="0">
                <a:latin typeface="OPPOSans R" panose="00020600040101010101" pitchFamily="18" charset="-122"/>
                <a:ea typeface="OPPOSans R" panose="00020600040101010101" pitchFamily="18" charset="-122"/>
              </a:rPr>
              <a:t>1</a:t>
            </a:r>
            <a:r>
              <a:rPr lang="zh-CN" altLang="zh-CN" sz="2400" b="0" dirty="0">
                <a:latin typeface="OPPOSans R" panose="00020600040101010101" pitchFamily="18" charset="-122"/>
                <a:ea typeface="OPPOSans R" panose="00020600040101010101" pitchFamily="18" charset="-122"/>
              </a:rPr>
              <a:t>个工作日内给出修改意见</a:t>
            </a:r>
            <a:r>
              <a:rPr lang="zh-CN" altLang="en-US" sz="2400" b="0" dirty="0">
                <a:latin typeface="OPPOSans R" panose="00020600040101010101" pitchFamily="18" charset="-122"/>
                <a:ea typeface="OPPOSans R" panose="00020600040101010101" pitchFamily="18" charset="-122"/>
              </a:rPr>
              <a:t>（邮件</a:t>
            </a:r>
            <a:r>
              <a:rPr lang="en-US" altLang="zh-CN" sz="2400" b="0" dirty="0">
                <a:latin typeface="OPPOSans R" panose="00020600040101010101" pitchFamily="18" charset="-122"/>
                <a:ea typeface="OPPOSans R" panose="00020600040101010101" pitchFamily="18" charset="-122"/>
              </a:rPr>
              <a:t>/</a:t>
            </a:r>
            <a:r>
              <a:rPr lang="zh-CN" altLang="en-US" sz="2400" b="0" dirty="0">
                <a:latin typeface="OPPOSans R" panose="00020600040101010101" pitchFamily="18" charset="-122"/>
                <a:ea typeface="OPPOSans R" panose="00020600040101010101" pitchFamily="18" charset="-122"/>
              </a:rPr>
              <a:t>微信知会库管）；</a:t>
            </a:r>
            <a:endParaRPr lang="en-US" altLang="zh-CN" sz="2400" b="0" dirty="0">
              <a:latin typeface="OPPOSans R" panose="00020600040101010101" pitchFamily="18" charset="-122"/>
              <a:ea typeface="OPPOSans R" panose="00020600040101010101" pitchFamily="18" charset="-122"/>
            </a:endParaRPr>
          </a:p>
          <a:p>
            <a:pPr>
              <a:lnSpc>
                <a:spcPct val="150000"/>
              </a:lnSpc>
              <a:spcBef>
                <a:spcPct val="0"/>
              </a:spcBef>
            </a:pPr>
            <a:r>
              <a:rPr lang="en-US" altLang="zh-CN" sz="2200" b="0" dirty="0">
                <a:latin typeface="OPPOSans R" panose="00020600040101010101" pitchFamily="18" charset="-122"/>
                <a:ea typeface="OPPOSans R" panose="00020600040101010101" pitchFamily="18" charset="-122"/>
              </a:rPr>
              <a:t>If disagreement occurs, spare parts team will give feedback </a:t>
            </a:r>
            <a:r>
              <a:rPr lang="en-US" altLang="zh-CN" sz="2200" b="0" dirty="0" smtClean="0">
                <a:latin typeface="OPPOSans R" panose="00020600040101010101" pitchFamily="18" charset="-122"/>
                <a:ea typeface="OPPOSans R" panose="00020600040101010101" pitchFamily="18" charset="-122"/>
              </a:rPr>
              <a:t>one </a:t>
            </a:r>
            <a:r>
              <a:rPr lang="en-US" altLang="zh-CN" sz="2200" b="0" dirty="0">
                <a:latin typeface="OPPOSans R" panose="00020600040101010101" pitchFamily="18" charset="-122"/>
                <a:ea typeface="OPPOSans R" panose="00020600040101010101" pitchFamily="18" charset="-122"/>
              </a:rPr>
              <a:t>working day after receives it by email or </a:t>
            </a:r>
            <a:r>
              <a:rPr lang="en-US" altLang="zh-CN" sz="2200" b="0" dirty="0" err="1" smtClean="0">
                <a:latin typeface="OPPOSans R" panose="00020600040101010101" pitchFamily="18" charset="-122"/>
                <a:ea typeface="OPPOSans R" panose="00020600040101010101" pitchFamily="18" charset="-122"/>
              </a:rPr>
              <a:t>WeChat</a:t>
            </a:r>
            <a:r>
              <a:rPr lang="en-US" altLang="zh-CN" sz="2200" b="0" dirty="0" smtClean="0">
                <a:latin typeface="OPPOSans R" panose="00020600040101010101" pitchFamily="18" charset="-122"/>
                <a:ea typeface="OPPOSans R" panose="00020600040101010101" pitchFamily="18" charset="-122"/>
              </a:rPr>
              <a:t>. </a:t>
            </a:r>
            <a:endParaRPr lang="en-US" altLang="zh-CN" sz="2200" b="0" dirty="0">
              <a:latin typeface="OPPOSans R" panose="00020600040101010101" pitchFamily="18" charset="-122"/>
              <a:ea typeface="OPPOSans R" panose="00020600040101010101" pitchFamily="18" charset="-122"/>
            </a:endParaRPr>
          </a:p>
        </p:txBody>
      </p:sp>
      <p:sp>
        <p:nvSpPr>
          <p:cNvPr id="83" name="íṩḷïde">
            <a:extLst>
              <a:ext uri="{FF2B5EF4-FFF2-40B4-BE49-F238E27FC236}">
                <a16:creationId xmlns="" xmlns:a16="http://schemas.microsoft.com/office/drawing/2014/main" id="{43FFDF42-C957-4286-9687-CEBE2E5EB469}"/>
              </a:ext>
            </a:extLst>
          </p:cNvPr>
          <p:cNvSpPr/>
          <p:nvPr/>
        </p:nvSpPr>
        <p:spPr bwMode="auto">
          <a:xfrm>
            <a:off x="3333139" y="8059290"/>
            <a:ext cx="17728502" cy="157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93600" rIns="180000" bIns="936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zh-CN" sz="2400" b="0" dirty="0">
                <a:latin typeface="OPPOSans R" panose="00020600040101010101" pitchFamily="18" charset="-122"/>
                <a:ea typeface="OPPOSans R" panose="00020600040101010101" pitchFamily="18" charset="-122"/>
              </a:rPr>
              <a:t>海外</a:t>
            </a:r>
            <a:r>
              <a:rPr lang="zh-CN" altLang="en-US" sz="2400" b="0" dirty="0">
                <a:latin typeface="OPPOSans R" panose="00020600040101010101" pitchFamily="18" charset="-122"/>
                <a:ea typeface="OPPOSans R" panose="00020600040101010101" pitchFamily="18" charset="-122"/>
              </a:rPr>
              <a:t>代理（库管）</a:t>
            </a:r>
            <a:r>
              <a:rPr lang="zh-CN" altLang="zh-CN" sz="2400" b="0" dirty="0">
                <a:latin typeface="OPPOSans R" panose="00020600040101010101" pitchFamily="18" charset="-122"/>
                <a:ea typeface="OPPOSans R" panose="00020600040101010101" pitchFamily="18" charset="-122"/>
              </a:rPr>
              <a:t>参照备件</a:t>
            </a:r>
            <a:r>
              <a:rPr lang="zh-CN" altLang="en-US" sz="2400" b="0" dirty="0">
                <a:latin typeface="OPPOSans R" panose="00020600040101010101" pitchFamily="18" charset="-122"/>
                <a:ea typeface="OPPOSans R" panose="00020600040101010101" pitchFamily="18" charset="-122"/>
              </a:rPr>
              <a:t>组</a:t>
            </a:r>
            <a:r>
              <a:rPr lang="zh-CN" altLang="zh-CN" sz="2400" b="0" dirty="0">
                <a:latin typeface="OPPOSans R" panose="00020600040101010101" pitchFamily="18" charset="-122"/>
                <a:ea typeface="OPPOSans R" panose="00020600040101010101" pitchFamily="18" charset="-122"/>
              </a:rPr>
              <a:t>给出的订单初审意见</a:t>
            </a:r>
            <a:r>
              <a:rPr lang="zh-CN" altLang="en-US" sz="2400" b="0" dirty="0">
                <a:latin typeface="OPPOSans R" panose="00020600040101010101" pitchFamily="18" charset="-122"/>
                <a:ea typeface="OPPOSans R" panose="00020600040101010101" pitchFamily="18" charset="-122"/>
              </a:rPr>
              <a:t>进行</a:t>
            </a:r>
            <a:r>
              <a:rPr lang="zh-CN" altLang="zh-CN" sz="2400" b="0" dirty="0">
                <a:latin typeface="OPPOSans R" panose="00020600040101010101" pitchFamily="18" charset="-122"/>
                <a:ea typeface="OPPOSans R" panose="00020600040101010101" pitchFamily="18" charset="-122"/>
              </a:rPr>
              <a:t>修改，</a:t>
            </a:r>
            <a:r>
              <a:rPr lang="zh-CN" altLang="en-US" sz="2400" b="0" dirty="0">
                <a:latin typeface="OPPOSans R" panose="00020600040101010101" pitchFamily="18" charset="-122"/>
                <a:ea typeface="OPPOSans R" panose="00020600040101010101" pitchFamily="18" charset="-122"/>
              </a:rPr>
              <a:t>并结合本地实际需求情况与备件组沟通，在双方达成一致情况下提交备件组订单</a:t>
            </a:r>
            <a:r>
              <a:rPr lang="zh-CN" altLang="en-US" sz="2400" b="0" dirty="0" smtClean="0">
                <a:latin typeface="OPPOSans R" panose="00020600040101010101" pitchFamily="18" charset="-122"/>
                <a:ea typeface="OPPOSans R" panose="00020600040101010101" pitchFamily="18" charset="-122"/>
              </a:rPr>
              <a:t>审核；</a:t>
            </a:r>
            <a:endParaRPr lang="en-US" altLang="zh-CN" sz="2400" b="0" dirty="0">
              <a:latin typeface="OPPOSans R" panose="00020600040101010101" pitchFamily="18" charset="-122"/>
              <a:ea typeface="OPPOSans R" panose="00020600040101010101" pitchFamily="18" charset="-122"/>
            </a:endParaRPr>
          </a:p>
          <a:p>
            <a:r>
              <a:rPr lang="en-US" altLang="zh-CN" sz="2200" b="0" dirty="0" smtClean="0">
                <a:latin typeface="OPPOSans R" panose="00020600040101010101" pitchFamily="18" charset="-122"/>
                <a:ea typeface="OPPOSans R" panose="00020600040101010101" pitchFamily="18" charset="-122"/>
              </a:rPr>
              <a:t>You(spare </a:t>
            </a:r>
            <a:r>
              <a:rPr lang="en-US" altLang="zh-CN" sz="2200" b="0" dirty="0">
                <a:latin typeface="OPPOSans R" panose="00020600040101010101" pitchFamily="18" charset="-122"/>
                <a:ea typeface="OPPOSans R" panose="00020600040101010101" pitchFamily="18" charset="-122"/>
              </a:rPr>
              <a:t>parts administrator) could modify based on feedback from spare parts team and local demand, and could re-submit orders with mutual consensus. </a:t>
            </a:r>
            <a:endParaRPr lang="zh-CN" altLang="en-US" sz="2200" b="0" dirty="0">
              <a:latin typeface="OPPOSans R" panose="00020600040101010101" pitchFamily="18" charset="-122"/>
              <a:ea typeface="OPPOSans R" panose="00020600040101010101" pitchFamily="18" charset="-122"/>
            </a:endParaRPr>
          </a:p>
        </p:txBody>
      </p:sp>
      <p:sp>
        <p:nvSpPr>
          <p:cNvPr id="106" name="íṩḷïde">
            <a:extLst>
              <a:ext uri="{FF2B5EF4-FFF2-40B4-BE49-F238E27FC236}">
                <a16:creationId xmlns="" xmlns:a16="http://schemas.microsoft.com/office/drawing/2014/main" id="{43FFDF42-C957-4286-9687-CEBE2E5EB469}"/>
              </a:ext>
            </a:extLst>
          </p:cNvPr>
          <p:cNvSpPr/>
          <p:nvPr/>
        </p:nvSpPr>
        <p:spPr bwMode="auto">
          <a:xfrm>
            <a:off x="3472028" y="10315954"/>
            <a:ext cx="15031125" cy="97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93600" rIns="180000" bIns="936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2400" b="0" dirty="0">
                <a:latin typeface="OPPOSans R" panose="00020600040101010101" pitchFamily="18" charset="-122"/>
                <a:ea typeface="OPPOSans R" panose="00020600040101010101" pitchFamily="18" charset="-122"/>
              </a:rPr>
              <a:t>若</a:t>
            </a:r>
            <a:r>
              <a:rPr lang="zh-CN" altLang="zh-CN" sz="2400" b="0" dirty="0">
                <a:latin typeface="OPPOSans R" panose="00020600040101010101" pitchFamily="18" charset="-122"/>
                <a:ea typeface="OPPOSans R" panose="00020600040101010101" pitchFamily="18" charset="-122"/>
              </a:rPr>
              <a:t>初审通过，备件</a:t>
            </a:r>
            <a:r>
              <a:rPr lang="zh-CN" altLang="en-US" sz="2400" b="0" dirty="0">
                <a:latin typeface="OPPOSans R" panose="00020600040101010101" pitchFamily="18" charset="-122"/>
                <a:ea typeface="OPPOSans R" panose="00020600040101010101" pitchFamily="18" charset="-122"/>
              </a:rPr>
              <a:t>组会</a:t>
            </a:r>
            <a:r>
              <a:rPr lang="zh-CN" altLang="zh-CN" sz="2400" b="0" dirty="0">
                <a:latin typeface="OPPOSans R" panose="00020600040101010101" pitchFamily="18" charset="-122"/>
                <a:ea typeface="OPPOSans R" panose="00020600040101010101" pitchFamily="18" charset="-122"/>
              </a:rPr>
              <a:t>向</a:t>
            </a:r>
            <a:r>
              <a:rPr lang="zh-CN" altLang="en-US" sz="2400" b="0" dirty="0">
                <a:latin typeface="OPPOSans R" panose="00020600040101010101" pitchFamily="18" charset="-122"/>
                <a:ea typeface="OPPOSans R" panose="00020600040101010101" pitchFamily="18" charset="-122"/>
              </a:rPr>
              <a:t>工厂下达</a:t>
            </a:r>
            <a:r>
              <a:rPr lang="zh-CN" altLang="zh-CN" sz="2400" b="0" dirty="0">
                <a:latin typeface="OPPOSans R" panose="00020600040101010101" pitchFamily="18" charset="-122"/>
                <a:ea typeface="OPPOSans R" panose="00020600040101010101" pitchFamily="18" charset="-122"/>
              </a:rPr>
              <a:t>物料</a:t>
            </a:r>
            <a:r>
              <a:rPr lang="zh-CN" altLang="en-US" sz="2400" b="0" dirty="0">
                <a:latin typeface="OPPOSans R" panose="00020600040101010101" pitchFamily="18" charset="-122"/>
                <a:ea typeface="OPPOSans R" panose="00020600040101010101" pitchFamily="18" charset="-122"/>
              </a:rPr>
              <a:t>采购单。</a:t>
            </a:r>
            <a:endParaRPr lang="en-US" altLang="zh-CN" sz="2400" b="0" dirty="0">
              <a:latin typeface="OPPOSans R" panose="00020600040101010101" pitchFamily="18" charset="-122"/>
              <a:ea typeface="OPPOSans R" panose="00020600040101010101" pitchFamily="18" charset="-122"/>
            </a:endParaRPr>
          </a:p>
          <a:p>
            <a:r>
              <a:rPr lang="en-US" altLang="zh-CN" sz="2200" b="0" dirty="0">
                <a:latin typeface="OPPOSans R" panose="00020600040101010101" pitchFamily="18" charset="-122"/>
                <a:ea typeface="OPPOSans R" panose="00020600040101010101" pitchFamily="18" charset="-122"/>
              </a:rPr>
              <a:t>If first review is acceptable by spare parts team, order will be processed in factory internally.  </a:t>
            </a:r>
          </a:p>
        </p:txBody>
      </p:sp>
      <p:sp>
        <p:nvSpPr>
          <p:cNvPr id="108" name="išḷïdè">
            <a:extLst>
              <a:ext uri="{FF2B5EF4-FFF2-40B4-BE49-F238E27FC236}">
                <a16:creationId xmlns="" xmlns:a16="http://schemas.microsoft.com/office/drawing/2014/main" id="{FBFA99B0-6CDD-43CF-89EC-5F7A8B3D9A4D}"/>
              </a:ext>
            </a:extLst>
          </p:cNvPr>
          <p:cNvSpPr/>
          <p:nvPr/>
        </p:nvSpPr>
        <p:spPr bwMode="auto">
          <a:xfrm>
            <a:off x="2048554" y="4021797"/>
            <a:ext cx="677598" cy="624709"/>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rgbClr val="046A38"/>
          </a:solidFill>
          <a:ln>
            <a:noFill/>
          </a:ln>
        </p:spPr>
        <p:txBody>
          <a:bodyPr wrap="square" lIns="91440" tIns="45720" rIns="91440" bIns="45720">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endParaRPr>
          </a:p>
        </p:txBody>
      </p:sp>
      <p:sp>
        <p:nvSpPr>
          <p:cNvPr id="109" name="íşļïḓè">
            <a:extLst>
              <a:ext uri="{FF2B5EF4-FFF2-40B4-BE49-F238E27FC236}">
                <a16:creationId xmlns="" xmlns:a16="http://schemas.microsoft.com/office/drawing/2014/main" id="{57E32240-8616-4BE6-9802-A7BAF3626895}"/>
              </a:ext>
            </a:extLst>
          </p:cNvPr>
          <p:cNvSpPr/>
          <p:nvPr/>
        </p:nvSpPr>
        <p:spPr>
          <a:xfrm>
            <a:off x="5427375" y="1351358"/>
            <a:ext cx="1319754" cy="1319755"/>
          </a:xfrm>
          <a:prstGeom prst="ellipse">
            <a:avLst/>
          </a:prstGeom>
          <a:solidFill>
            <a:srgbClr val="FFFFFF"/>
          </a:solidFill>
          <a:ln w="12700" cap="flat">
            <a:noFill/>
            <a:miter lim="400000"/>
          </a:ln>
          <a:effectLst/>
        </p:spPr>
        <p:txBody>
          <a:bodyPr wrap="square" lIns="91440" tIns="45720" rIns="91440" bIns="45720" numCol="1" anchor="ctr">
            <a:normAutofit/>
          </a:bodyPr>
          <a:lstStyle/>
          <a:p>
            <a:pPr algn="ctr">
              <a:defRPr sz="3200" cap="none">
                <a:solidFill>
                  <a:srgbClr val="FFFFFF"/>
                </a:solidFill>
              </a:defRPr>
            </a:pPr>
            <a:endParaRPr/>
          </a:p>
        </p:txBody>
      </p:sp>
      <p:sp>
        <p:nvSpPr>
          <p:cNvPr id="110" name="ísliďé">
            <a:extLst>
              <a:ext uri="{FF2B5EF4-FFF2-40B4-BE49-F238E27FC236}">
                <a16:creationId xmlns="" xmlns:a16="http://schemas.microsoft.com/office/drawing/2014/main" id="{39A248D0-ACC0-4614-89B9-7719C747D989}"/>
              </a:ext>
            </a:extLst>
          </p:cNvPr>
          <p:cNvSpPr/>
          <p:nvPr/>
        </p:nvSpPr>
        <p:spPr>
          <a:xfrm>
            <a:off x="2048554" y="6161667"/>
            <a:ext cx="677598" cy="594568"/>
          </a:xfrm>
          <a:custGeom>
            <a:avLst/>
            <a:gdLst>
              <a:gd name="T0" fmla="*/ 7830 w 8541"/>
              <a:gd name="T1" fmla="*/ 7703 h 7703"/>
              <a:gd name="T2" fmla="*/ 0 w 8541"/>
              <a:gd name="T3" fmla="*/ 7703 h 7703"/>
              <a:gd name="T4" fmla="*/ 0 w 8541"/>
              <a:gd name="T5" fmla="*/ 0 h 7703"/>
              <a:gd name="T6" fmla="*/ 632 w 8541"/>
              <a:gd name="T7" fmla="*/ 0 h 7703"/>
              <a:gd name="T8" fmla="*/ 632 w 8541"/>
              <a:gd name="T9" fmla="*/ 4272 h 7703"/>
              <a:gd name="T10" fmla="*/ 4513 w 8541"/>
              <a:gd name="T11" fmla="*/ 1449 h 7703"/>
              <a:gd name="T12" fmla="*/ 5841 w 8541"/>
              <a:gd name="T13" fmla="*/ 2017 h 7703"/>
              <a:gd name="T14" fmla="*/ 7667 w 8541"/>
              <a:gd name="T15" fmla="*/ 357 h 7703"/>
              <a:gd name="T16" fmla="*/ 7305 w 8541"/>
              <a:gd name="T17" fmla="*/ 0 h 7703"/>
              <a:gd name="T18" fmla="*/ 8541 w 8541"/>
              <a:gd name="T19" fmla="*/ 0 h 7703"/>
              <a:gd name="T20" fmla="*/ 8541 w 8541"/>
              <a:gd name="T21" fmla="*/ 1235 h 7703"/>
              <a:gd name="T22" fmla="*/ 8116 w 8541"/>
              <a:gd name="T23" fmla="*/ 806 h 7703"/>
              <a:gd name="T24" fmla="*/ 5965 w 8541"/>
              <a:gd name="T25" fmla="*/ 2756 h 7703"/>
              <a:gd name="T26" fmla="*/ 4593 w 8541"/>
              <a:gd name="T27" fmla="*/ 2172 h 7703"/>
              <a:gd name="T28" fmla="*/ 632 w 8541"/>
              <a:gd name="T29" fmla="*/ 5054 h 7703"/>
              <a:gd name="T30" fmla="*/ 632 w 8541"/>
              <a:gd name="T31" fmla="*/ 7072 h 7703"/>
              <a:gd name="T32" fmla="*/ 1348 w 8541"/>
              <a:gd name="T33" fmla="*/ 7072 h 7703"/>
              <a:gd name="T34" fmla="*/ 1348 w 8541"/>
              <a:gd name="T35" fmla="*/ 5289 h 7703"/>
              <a:gd name="T36" fmla="*/ 1980 w 8541"/>
              <a:gd name="T37" fmla="*/ 5289 h 7703"/>
              <a:gd name="T38" fmla="*/ 1980 w 8541"/>
              <a:gd name="T39" fmla="*/ 7072 h 7703"/>
              <a:gd name="T40" fmla="*/ 2517 w 8541"/>
              <a:gd name="T41" fmla="*/ 7072 h 7703"/>
              <a:gd name="T42" fmla="*/ 2517 w 8541"/>
              <a:gd name="T43" fmla="*/ 4558 h 7703"/>
              <a:gd name="T44" fmla="*/ 3149 w 8541"/>
              <a:gd name="T45" fmla="*/ 4558 h 7703"/>
              <a:gd name="T46" fmla="*/ 3149 w 8541"/>
              <a:gd name="T47" fmla="*/ 7072 h 7703"/>
              <a:gd name="T48" fmla="*/ 3686 w 8541"/>
              <a:gd name="T49" fmla="*/ 7072 h 7703"/>
              <a:gd name="T50" fmla="*/ 3686 w 8541"/>
              <a:gd name="T51" fmla="*/ 3824 h 7703"/>
              <a:gd name="T52" fmla="*/ 4318 w 8541"/>
              <a:gd name="T53" fmla="*/ 3824 h 7703"/>
              <a:gd name="T54" fmla="*/ 4318 w 8541"/>
              <a:gd name="T55" fmla="*/ 7072 h 7703"/>
              <a:gd name="T56" fmla="*/ 4855 w 8541"/>
              <a:gd name="T57" fmla="*/ 7072 h 7703"/>
              <a:gd name="T58" fmla="*/ 4855 w 8541"/>
              <a:gd name="T59" fmla="*/ 3458 h 7703"/>
              <a:gd name="T60" fmla="*/ 5491 w 8541"/>
              <a:gd name="T61" fmla="*/ 3458 h 7703"/>
              <a:gd name="T62" fmla="*/ 5491 w 8541"/>
              <a:gd name="T63" fmla="*/ 7072 h 7703"/>
              <a:gd name="T64" fmla="*/ 6028 w 8541"/>
              <a:gd name="T65" fmla="*/ 7072 h 7703"/>
              <a:gd name="T66" fmla="*/ 6028 w 8541"/>
              <a:gd name="T67" fmla="*/ 4193 h 7703"/>
              <a:gd name="T68" fmla="*/ 6660 w 8541"/>
              <a:gd name="T69" fmla="*/ 4193 h 7703"/>
              <a:gd name="T70" fmla="*/ 6660 w 8541"/>
              <a:gd name="T71" fmla="*/ 7072 h 7703"/>
              <a:gd name="T72" fmla="*/ 7197 w 8541"/>
              <a:gd name="T73" fmla="*/ 7072 h 7703"/>
              <a:gd name="T74" fmla="*/ 7197 w 8541"/>
              <a:gd name="T75" fmla="*/ 2728 h 7703"/>
              <a:gd name="T76" fmla="*/ 7830 w 8541"/>
              <a:gd name="T77" fmla="*/ 2728 h 7703"/>
              <a:gd name="T78" fmla="*/ 7830 w 8541"/>
              <a:gd name="T79" fmla="*/ 7703 h 7703"/>
              <a:gd name="T80" fmla="*/ 7830 w 8541"/>
              <a:gd name="T81" fmla="*/ 7703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41" h="7703">
                <a:moveTo>
                  <a:pt x="7830" y="7703"/>
                </a:moveTo>
                <a:lnTo>
                  <a:pt x="0" y="7703"/>
                </a:lnTo>
                <a:lnTo>
                  <a:pt x="0" y="0"/>
                </a:lnTo>
                <a:lnTo>
                  <a:pt x="632" y="0"/>
                </a:lnTo>
                <a:lnTo>
                  <a:pt x="632" y="4272"/>
                </a:lnTo>
                <a:lnTo>
                  <a:pt x="4513" y="1449"/>
                </a:lnTo>
                <a:lnTo>
                  <a:pt x="5841" y="2017"/>
                </a:lnTo>
                <a:lnTo>
                  <a:pt x="7667" y="357"/>
                </a:lnTo>
                <a:lnTo>
                  <a:pt x="7305" y="0"/>
                </a:lnTo>
                <a:lnTo>
                  <a:pt x="8541" y="0"/>
                </a:lnTo>
                <a:lnTo>
                  <a:pt x="8541" y="1235"/>
                </a:lnTo>
                <a:lnTo>
                  <a:pt x="8116" y="806"/>
                </a:lnTo>
                <a:lnTo>
                  <a:pt x="5965" y="2756"/>
                </a:lnTo>
                <a:lnTo>
                  <a:pt x="4593" y="2172"/>
                </a:lnTo>
                <a:lnTo>
                  <a:pt x="632" y="5054"/>
                </a:lnTo>
                <a:lnTo>
                  <a:pt x="632" y="7072"/>
                </a:lnTo>
                <a:lnTo>
                  <a:pt x="1348" y="7072"/>
                </a:lnTo>
                <a:lnTo>
                  <a:pt x="1348" y="5289"/>
                </a:lnTo>
                <a:lnTo>
                  <a:pt x="1980" y="5289"/>
                </a:lnTo>
                <a:lnTo>
                  <a:pt x="1980" y="7072"/>
                </a:lnTo>
                <a:lnTo>
                  <a:pt x="2517" y="7072"/>
                </a:lnTo>
                <a:lnTo>
                  <a:pt x="2517" y="4558"/>
                </a:lnTo>
                <a:lnTo>
                  <a:pt x="3149" y="4558"/>
                </a:lnTo>
                <a:lnTo>
                  <a:pt x="3149" y="7072"/>
                </a:lnTo>
                <a:lnTo>
                  <a:pt x="3686" y="7072"/>
                </a:lnTo>
                <a:lnTo>
                  <a:pt x="3686" y="3824"/>
                </a:lnTo>
                <a:lnTo>
                  <a:pt x="4318" y="3824"/>
                </a:lnTo>
                <a:lnTo>
                  <a:pt x="4318" y="7072"/>
                </a:lnTo>
                <a:lnTo>
                  <a:pt x="4855" y="7072"/>
                </a:lnTo>
                <a:lnTo>
                  <a:pt x="4855" y="3458"/>
                </a:lnTo>
                <a:lnTo>
                  <a:pt x="5491" y="3458"/>
                </a:lnTo>
                <a:lnTo>
                  <a:pt x="5491" y="7072"/>
                </a:lnTo>
                <a:lnTo>
                  <a:pt x="6028" y="7072"/>
                </a:lnTo>
                <a:lnTo>
                  <a:pt x="6028" y="4193"/>
                </a:lnTo>
                <a:lnTo>
                  <a:pt x="6660" y="4193"/>
                </a:lnTo>
                <a:lnTo>
                  <a:pt x="6660" y="7072"/>
                </a:lnTo>
                <a:lnTo>
                  <a:pt x="7197" y="7072"/>
                </a:lnTo>
                <a:lnTo>
                  <a:pt x="7197" y="2728"/>
                </a:lnTo>
                <a:lnTo>
                  <a:pt x="7830" y="2728"/>
                </a:lnTo>
                <a:lnTo>
                  <a:pt x="7830" y="7703"/>
                </a:lnTo>
                <a:lnTo>
                  <a:pt x="7830" y="7703"/>
                </a:lnTo>
                <a:close/>
              </a:path>
            </a:pathLst>
          </a:custGeom>
          <a:solidFill>
            <a:srgbClr val="046A38"/>
          </a:solidFill>
          <a:ln w="12700" cap="flat">
            <a:noFill/>
            <a:miter lim="400000"/>
          </a:ln>
          <a:effectLst/>
        </p:spPr>
        <p:txBody>
          <a:bodyPr wrap="square" lIns="91440" tIns="45720" rIns="91440" bIns="4572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sz="3200" cap="none">
                <a:solidFill>
                  <a:srgbClr val="FFFFFF"/>
                </a:solidFill>
              </a:defRPr>
            </a:pPr>
            <a:endParaRPr>
              <a:solidFill>
                <a:schemeClr val="bg1"/>
              </a:solidFill>
            </a:endParaRPr>
          </a:p>
        </p:txBody>
      </p:sp>
      <p:sp>
        <p:nvSpPr>
          <p:cNvPr id="111" name="íŝḷîḑê">
            <a:extLst>
              <a:ext uri="{FF2B5EF4-FFF2-40B4-BE49-F238E27FC236}">
                <a16:creationId xmlns="" xmlns:a16="http://schemas.microsoft.com/office/drawing/2014/main" id="{57C92822-3907-40E0-AFC8-7AFCD4511055}"/>
              </a:ext>
            </a:extLst>
          </p:cNvPr>
          <p:cNvSpPr/>
          <p:nvPr/>
        </p:nvSpPr>
        <p:spPr>
          <a:xfrm>
            <a:off x="2048554" y="8226505"/>
            <a:ext cx="677598" cy="707661"/>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accent1"/>
          </a:solidFill>
          <a:ln w="12700" cap="flat">
            <a:noFill/>
            <a:miter lim="400000"/>
          </a:ln>
          <a:effectLst/>
        </p:spPr>
        <p:txBody>
          <a:bodyPr wrap="square" lIns="91440" tIns="45720" rIns="91440" bIns="4572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sz="3200" cap="none">
                <a:solidFill>
                  <a:srgbClr val="FFFFFF"/>
                </a:solidFill>
              </a:defRPr>
            </a:pPr>
            <a:endParaRPr/>
          </a:p>
        </p:txBody>
      </p:sp>
      <p:sp>
        <p:nvSpPr>
          <p:cNvPr id="112" name="ïṧlïde">
            <a:extLst>
              <a:ext uri="{FF2B5EF4-FFF2-40B4-BE49-F238E27FC236}">
                <a16:creationId xmlns="" xmlns:a16="http://schemas.microsoft.com/office/drawing/2014/main" id="{37EED4FA-620C-49F4-8DF6-AE5AB9730A34}"/>
              </a:ext>
            </a:extLst>
          </p:cNvPr>
          <p:cNvSpPr/>
          <p:nvPr/>
        </p:nvSpPr>
        <p:spPr>
          <a:xfrm>
            <a:off x="2048555" y="10315954"/>
            <a:ext cx="746698" cy="676006"/>
          </a:xfrm>
          <a:custGeom>
            <a:avLst/>
            <a:gdLst>
              <a:gd name="connsiteX0" fmla="*/ 31765 w 608226"/>
              <a:gd name="connsiteY0" fmla="*/ 449854 h 564241"/>
              <a:gd name="connsiteX1" fmla="*/ 247309 w 608226"/>
              <a:gd name="connsiteY1" fmla="*/ 449854 h 564241"/>
              <a:gd name="connsiteX2" fmla="*/ 252786 w 608226"/>
              <a:gd name="connsiteY2" fmla="*/ 464263 h 564241"/>
              <a:gd name="connsiteX3" fmla="*/ 294551 w 608226"/>
              <a:gd name="connsiteY3" fmla="*/ 526133 h 564241"/>
              <a:gd name="connsiteX4" fmla="*/ 299409 w 608226"/>
              <a:gd name="connsiteY4" fmla="*/ 530793 h 564241"/>
              <a:gd name="connsiteX5" fmla="*/ 31765 w 608226"/>
              <a:gd name="connsiteY5" fmla="*/ 530793 h 564241"/>
              <a:gd name="connsiteX6" fmla="*/ 0 w 608226"/>
              <a:gd name="connsiteY6" fmla="*/ 499074 h 564241"/>
              <a:gd name="connsiteX7" fmla="*/ 0 w 608226"/>
              <a:gd name="connsiteY7" fmla="*/ 481573 h 564241"/>
              <a:gd name="connsiteX8" fmla="*/ 31765 w 608226"/>
              <a:gd name="connsiteY8" fmla="*/ 449854 h 564241"/>
              <a:gd name="connsiteX9" fmla="*/ 82493 w 608226"/>
              <a:gd name="connsiteY9" fmla="*/ 336385 h 564241"/>
              <a:gd name="connsiteX10" fmla="*/ 244510 w 608226"/>
              <a:gd name="connsiteY10" fmla="*/ 336385 h 564241"/>
              <a:gd name="connsiteX11" fmla="*/ 237464 w 608226"/>
              <a:gd name="connsiteY11" fmla="*/ 388490 h 564241"/>
              <a:gd name="connsiteX12" fmla="*/ 239558 w 608226"/>
              <a:gd name="connsiteY12" fmla="*/ 417253 h 564241"/>
              <a:gd name="connsiteX13" fmla="*/ 82493 w 608226"/>
              <a:gd name="connsiteY13" fmla="*/ 417253 h 564241"/>
              <a:gd name="connsiteX14" fmla="*/ 50737 w 608226"/>
              <a:gd name="connsiteY14" fmla="*/ 385543 h 564241"/>
              <a:gd name="connsiteX15" fmla="*/ 50737 w 608226"/>
              <a:gd name="connsiteY15" fmla="*/ 368048 h 564241"/>
              <a:gd name="connsiteX16" fmla="*/ 82493 w 608226"/>
              <a:gd name="connsiteY16" fmla="*/ 336385 h 564241"/>
              <a:gd name="connsiteX17" fmla="*/ 490359 w 608226"/>
              <a:gd name="connsiteY17" fmla="*/ 289450 h 564241"/>
              <a:gd name="connsiteX18" fmla="*/ 480406 w 608226"/>
              <a:gd name="connsiteY18" fmla="*/ 296423 h 564241"/>
              <a:gd name="connsiteX19" fmla="*/ 442689 w 608226"/>
              <a:gd name="connsiteY19" fmla="*/ 355436 h 564241"/>
              <a:gd name="connsiteX20" fmla="*/ 432402 w 608226"/>
              <a:gd name="connsiteY20" fmla="*/ 371557 h 564241"/>
              <a:gd name="connsiteX21" fmla="*/ 409924 w 608226"/>
              <a:gd name="connsiteY21" fmla="*/ 336367 h 564241"/>
              <a:gd name="connsiteX22" fmla="*/ 384779 w 608226"/>
              <a:gd name="connsiteY22" fmla="*/ 296994 h 564241"/>
              <a:gd name="connsiteX23" fmla="*/ 384398 w 608226"/>
              <a:gd name="connsiteY23" fmla="*/ 296423 h 564241"/>
              <a:gd name="connsiteX24" fmla="*/ 362492 w 608226"/>
              <a:gd name="connsiteY24" fmla="*/ 291573 h 564241"/>
              <a:gd name="connsiteX25" fmla="*/ 355205 w 608226"/>
              <a:gd name="connsiteY25" fmla="*/ 305791 h 564241"/>
              <a:gd name="connsiteX26" fmla="*/ 357682 w 608226"/>
              <a:gd name="connsiteY26" fmla="*/ 313447 h 564241"/>
              <a:gd name="connsiteX27" fmla="*/ 372254 w 608226"/>
              <a:gd name="connsiteY27" fmla="*/ 336367 h 564241"/>
              <a:gd name="connsiteX28" fmla="*/ 405162 w 608226"/>
              <a:gd name="connsiteY28" fmla="*/ 387725 h 564241"/>
              <a:gd name="connsiteX29" fmla="*/ 389208 w 608226"/>
              <a:gd name="connsiteY29" fmla="*/ 387725 h 564241"/>
              <a:gd name="connsiteX30" fmla="*/ 373350 w 608226"/>
              <a:gd name="connsiteY30" fmla="*/ 403560 h 564241"/>
              <a:gd name="connsiteX31" fmla="*/ 381303 w 608226"/>
              <a:gd name="connsiteY31" fmla="*/ 417255 h 564241"/>
              <a:gd name="connsiteX32" fmla="*/ 389208 w 608226"/>
              <a:gd name="connsiteY32" fmla="*/ 419395 h 564241"/>
              <a:gd name="connsiteX33" fmla="*/ 416591 w 608226"/>
              <a:gd name="connsiteY33" fmla="*/ 419395 h 564241"/>
              <a:gd name="connsiteX34" fmla="*/ 416591 w 608226"/>
              <a:gd name="connsiteY34" fmla="*/ 430522 h 564241"/>
              <a:gd name="connsiteX35" fmla="*/ 389208 w 608226"/>
              <a:gd name="connsiteY35" fmla="*/ 430522 h 564241"/>
              <a:gd name="connsiteX36" fmla="*/ 373350 w 608226"/>
              <a:gd name="connsiteY36" fmla="*/ 446357 h 564241"/>
              <a:gd name="connsiteX37" fmla="*/ 374350 w 608226"/>
              <a:gd name="connsiteY37" fmla="*/ 451921 h 564241"/>
              <a:gd name="connsiteX38" fmla="*/ 388065 w 608226"/>
              <a:gd name="connsiteY38" fmla="*/ 462145 h 564241"/>
              <a:gd name="connsiteX39" fmla="*/ 389208 w 608226"/>
              <a:gd name="connsiteY39" fmla="*/ 462192 h 564241"/>
              <a:gd name="connsiteX40" fmla="*/ 416591 w 608226"/>
              <a:gd name="connsiteY40" fmla="*/ 462192 h 564241"/>
              <a:gd name="connsiteX41" fmla="*/ 416591 w 608226"/>
              <a:gd name="connsiteY41" fmla="*/ 484352 h 564241"/>
              <a:gd name="connsiteX42" fmla="*/ 432450 w 608226"/>
              <a:gd name="connsiteY42" fmla="*/ 500187 h 564241"/>
              <a:gd name="connsiteX43" fmla="*/ 448356 w 608226"/>
              <a:gd name="connsiteY43" fmla="*/ 484352 h 564241"/>
              <a:gd name="connsiteX44" fmla="*/ 448356 w 608226"/>
              <a:gd name="connsiteY44" fmla="*/ 462192 h 564241"/>
              <a:gd name="connsiteX45" fmla="*/ 475692 w 608226"/>
              <a:gd name="connsiteY45" fmla="*/ 462192 h 564241"/>
              <a:gd name="connsiteX46" fmla="*/ 491598 w 608226"/>
              <a:gd name="connsiteY46" fmla="*/ 446357 h 564241"/>
              <a:gd name="connsiteX47" fmla="*/ 475692 w 608226"/>
              <a:gd name="connsiteY47" fmla="*/ 430522 h 564241"/>
              <a:gd name="connsiteX48" fmla="*/ 448356 w 608226"/>
              <a:gd name="connsiteY48" fmla="*/ 430522 h 564241"/>
              <a:gd name="connsiteX49" fmla="*/ 448356 w 608226"/>
              <a:gd name="connsiteY49" fmla="*/ 419347 h 564241"/>
              <a:gd name="connsiteX50" fmla="*/ 475692 w 608226"/>
              <a:gd name="connsiteY50" fmla="*/ 419347 h 564241"/>
              <a:gd name="connsiteX51" fmla="*/ 491598 w 608226"/>
              <a:gd name="connsiteY51" fmla="*/ 403512 h 564241"/>
              <a:gd name="connsiteX52" fmla="*/ 475692 w 608226"/>
              <a:gd name="connsiteY52" fmla="*/ 387629 h 564241"/>
              <a:gd name="connsiteX53" fmla="*/ 459785 w 608226"/>
              <a:gd name="connsiteY53" fmla="*/ 387629 h 564241"/>
              <a:gd name="connsiteX54" fmla="*/ 507123 w 608226"/>
              <a:gd name="connsiteY54" fmla="*/ 313447 h 564241"/>
              <a:gd name="connsiteX55" fmla="*/ 502313 w 608226"/>
              <a:gd name="connsiteY55" fmla="*/ 291573 h 564241"/>
              <a:gd name="connsiteX56" fmla="*/ 490359 w 608226"/>
              <a:gd name="connsiteY56" fmla="*/ 289450 h 564241"/>
              <a:gd name="connsiteX57" fmla="*/ 31765 w 608226"/>
              <a:gd name="connsiteY57" fmla="*/ 224963 h 564241"/>
              <a:gd name="connsiteX58" fmla="*/ 326647 w 608226"/>
              <a:gd name="connsiteY58" fmla="*/ 224963 h 564241"/>
              <a:gd name="connsiteX59" fmla="*/ 294549 w 608226"/>
              <a:gd name="connsiteY59" fmla="*/ 250826 h 564241"/>
              <a:gd name="connsiteX60" fmla="*/ 255879 w 608226"/>
              <a:gd name="connsiteY60" fmla="*/ 305831 h 564241"/>
              <a:gd name="connsiteX61" fmla="*/ 31765 w 608226"/>
              <a:gd name="connsiteY61" fmla="*/ 305831 h 564241"/>
              <a:gd name="connsiteX62" fmla="*/ 0 w 608226"/>
              <a:gd name="connsiteY62" fmla="*/ 274168 h 564241"/>
              <a:gd name="connsiteX63" fmla="*/ 0 w 608226"/>
              <a:gd name="connsiteY63" fmla="*/ 256673 h 564241"/>
              <a:gd name="connsiteX64" fmla="*/ 31765 w 608226"/>
              <a:gd name="connsiteY64" fmla="*/ 224963 h 564241"/>
              <a:gd name="connsiteX65" fmla="*/ 432402 w 608226"/>
              <a:gd name="connsiteY65" fmla="*/ 212825 h 564241"/>
              <a:gd name="connsiteX66" fmla="*/ 608226 w 608226"/>
              <a:gd name="connsiteY66" fmla="*/ 388581 h 564241"/>
              <a:gd name="connsiteX67" fmla="*/ 432355 w 608226"/>
              <a:gd name="connsiteY67" fmla="*/ 564241 h 564241"/>
              <a:gd name="connsiteX68" fmla="*/ 329155 w 608226"/>
              <a:gd name="connsiteY68" fmla="*/ 530811 h 564241"/>
              <a:gd name="connsiteX69" fmla="*/ 267484 w 608226"/>
              <a:gd name="connsiteY69" fmla="*/ 449924 h 564241"/>
              <a:gd name="connsiteX70" fmla="*/ 258816 w 608226"/>
              <a:gd name="connsiteY70" fmla="*/ 417303 h 564241"/>
              <a:gd name="connsiteX71" fmla="*/ 256435 w 608226"/>
              <a:gd name="connsiteY71" fmla="*/ 388533 h 564241"/>
              <a:gd name="connsiteX72" fmla="*/ 264340 w 608226"/>
              <a:gd name="connsiteY72" fmla="*/ 336415 h 564241"/>
              <a:gd name="connsiteX73" fmla="*/ 277151 w 608226"/>
              <a:gd name="connsiteY73" fmla="*/ 305838 h 564241"/>
              <a:gd name="connsiteX74" fmla="*/ 367301 w 608226"/>
              <a:gd name="connsiteY74" fmla="*/ 225284 h 564241"/>
              <a:gd name="connsiteX75" fmla="*/ 432402 w 608226"/>
              <a:gd name="connsiteY75" fmla="*/ 212825 h 564241"/>
              <a:gd name="connsiteX76" fmla="*/ 31760 w 608226"/>
              <a:gd name="connsiteY76" fmla="*/ 113540 h 564241"/>
              <a:gd name="connsiteX77" fmla="*/ 362842 w 608226"/>
              <a:gd name="connsiteY77" fmla="*/ 113540 h 564241"/>
              <a:gd name="connsiteX78" fmla="*/ 394602 w 608226"/>
              <a:gd name="connsiteY78" fmla="*/ 145250 h 564241"/>
              <a:gd name="connsiteX79" fmla="*/ 394602 w 608226"/>
              <a:gd name="connsiteY79" fmla="*/ 162745 h 564241"/>
              <a:gd name="connsiteX80" fmla="*/ 362794 w 608226"/>
              <a:gd name="connsiteY80" fmla="*/ 194408 h 564241"/>
              <a:gd name="connsiteX81" fmla="*/ 31760 w 608226"/>
              <a:gd name="connsiteY81" fmla="*/ 194408 h 564241"/>
              <a:gd name="connsiteX82" fmla="*/ 0 w 608226"/>
              <a:gd name="connsiteY82" fmla="*/ 162745 h 564241"/>
              <a:gd name="connsiteX83" fmla="*/ 0 w 608226"/>
              <a:gd name="connsiteY83" fmla="*/ 145250 h 564241"/>
              <a:gd name="connsiteX84" fmla="*/ 31760 w 608226"/>
              <a:gd name="connsiteY84" fmla="*/ 113540 h 564241"/>
              <a:gd name="connsiteX85" fmla="*/ 82496 w 608226"/>
              <a:gd name="connsiteY85" fmla="*/ 0 h 564241"/>
              <a:gd name="connsiteX86" fmla="*/ 413509 w 608226"/>
              <a:gd name="connsiteY86" fmla="*/ 0 h 564241"/>
              <a:gd name="connsiteX87" fmla="*/ 445268 w 608226"/>
              <a:gd name="connsiteY87" fmla="*/ 31719 h 564241"/>
              <a:gd name="connsiteX88" fmla="*/ 445268 w 608226"/>
              <a:gd name="connsiteY88" fmla="*/ 49220 h 564241"/>
              <a:gd name="connsiteX89" fmla="*/ 413509 w 608226"/>
              <a:gd name="connsiteY89" fmla="*/ 80939 h 564241"/>
              <a:gd name="connsiteX90" fmla="*/ 82496 w 608226"/>
              <a:gd name="connsiteY90" fmla="*/ 80939 h 564241"/>
              <a:gd name="connsiteX91" fmla="*/ 50737 w 608226"/>
              <a:gd name="connsiteY91" fmla="*/ 49220 h 564241"/>
              <a:gd name="connsiteX92" fmla="*/ 50737 w 608226"/>
              <a:gd name="connsiteY92" fmla="*/ 31719 h 564241"/>
              <a:gd name="connsiteX93" fmla="*/ 82496 w 608226"/>
              <a:gd name="connsiteY93" fmla="*/ 0 h 56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226" h="564241">
                <a:moveTo>
                  <a:pt x="31765" y="449854"/>
                </a:moveTo>
                <a:lnTo>
                  <a:pt x="247309" y="449854"/>
                </a:lnTo>
                <a:cubicBezTo>
                  <a:pt x="248976" y="454705"/>
                  <a:pt x="250738" y="459508"/>
                  <a:pt x="252786" y="464263"/>
                </a:cubicBezTo>
                <a:cubicBezTo>
                  <a:pt x="262644" y="487470"/>
                  <a:pt x="276645" y="508252"/>
                  <a:pt x="294551" y="526133"/>
                </a:cubicBezTo>
                <a:cubicBezTo>
                  <a:pt x="296171" y="527749"/>
                  <a:pt x="297790" y="529271"/>
                  <a:pt x="299409" y="530793"/>
                </a:cubicBezTo>
                <a:lnTo>
                  <a:pt x="31765" y="530793"/>
                </a:lnTo>
                <a:cubicBezTo>
                  <a:pt x="14239" y="530793"/>
                  <a:pt x="0" y="516574"/>
                  <a:pt x="0" y="499074"/>
                </a:cubicBezTo>
                <a:lnTo>
                  <a:pt x="0" y="481573"/>
                </a:lnTo>
                <a:cubicBezTo>
                  <a:pt x="0" y="464073"/>
                  <a:pt x="14239" y="449854"/>
                  <a:pt x="31765" y="449854"/>
                </a:cubicBezTo>
                <a:close/>
                <a:moveTo>
                  <a:pt x="82493" y="336385"/>
                </a:moveTo>
                <a:lnTo>
                  <a:pt x="244510" y="336385"/>
                </a:lnTo>
                <a:cubicBezTo>
                  <a:pt x="239797" y="353215"/>
                  <a:pt x="237464" y="370662"/>
                  <a:pt x="237464" y="388490"/>
                </a:cubicBezTo>
                <a:cubicBezTo>
                  <a:pt x="237464" y="398189"/>
                  <a:pt x="238130" y="407792"/>
                  <a:pt x="239558" y="417253"/>
                </a:cubicBezTo>
                <a:lnTo>
                  <a:pt x="82493" y="417253"/>
                </a:lnTo>
                <a:cubicBezTo>
                  <a:pt x="64972" y="417253"/>
                  <a:pt x="50737" y="403038"/>
                  <a:pt x="50737" y="385543"/>
                </a:cubicBezTo>
                <a:lnTo>
                  <a:pt x="50737" y="368048"/>
                </a:lnTo>
                <a:cubicBezTo>
                  <a:pt x="50737" y="350552"/>
                  <a:pt x="64972" y="336385"/>
                  <a:pt x="82493" y="336385"/>
                </a:cubicBezTo>
                <a:close/>
                <a:moveTo>
                  <a:pt x="490359" y="289450"/>
                </a:moveTo>
                <a:cubicBezTo>
                  <a:pt x="486395" y="290336"/>
                  <a:pt x="482764" y="292738"/>
                  <a:pt x="480406" y="296423"/>
                </a:cubicBezTo>
                <a:lnTo>
                  <a:pt x="442689" y="355436"/>
                </a:lnTo>
                <a:lnTo>
                  <a:pt x="432402" y="371557"/>
                </a:lnTo>
                <a:lnTo>
                  <a:pt x="409924" y="336367"/>
                </a:lnTo>
                <a:lnTo>
                  <a:pt x="384779" y="296994"/>
                </a:lnTo>
                <a:lnTo>
                  <a:pt x="384398" y="296423"/>
                </a:lnTo>
                <a:cubicBezTo>
                  <a:pt x="379683" y="289052"/>
                  <a:pt x="369873" y="286912"/>
                  <a:pt x="362492" y="291573"/>
                </a:cubicBezTo>
                <a:cubicBezTo>
                  <a:pt x="357491" y="294759"/>
                  <a:pt x="354872" y="300275"/>
                  <a:pt x="355205" y="305791"/>
                </a:cubicBezTo>
                <a:cubicBezTo>
                  <a:pt x="355300" y="308454"/>
                  <a:pt x="356158" y="311069"/>
                  <a:pt x="357682" y="313447"/>
                </a:cubicBezTo>
                <a:lnTo>
                  <a:pt x="372254" y="336367"/>
                </a:lnTo>
                <a:lnTo>
                  <a:pt x="405162" y="387725"/>
                </a:lnTo>
                <a:lnTo>
                  <a:pt x="389208" y="387725"/>
                </a:lnTo>
                <a:cubicBezTo>
                  <a:pt x="380445" y="387725"/>
                  <a:pt x="373350" y="394810"/>
                  <a:pt x="373350" y="403560"/>
                </a:cubicBezTo>
                <a:cubicBezTo>
                  <a:pt x="373350" y="409409"/>
                  <a:pt x="376588" y="414544"/>
                  <a:pt x="381303" y="417255"/>
                </a:cubicBezTo>
                <a:cubicBezTo>
                  <a:pt x="383589" y="418634"/>
                  <a:pt x="386303" y="419395"/>
                  <a:pt x="389208" y="419395"/>
                </a:cubicBezTo>
                <a:lnTo>
                  <a:pt x="416591" y="419395"/>
                </a:lnTo>
                <a:lnTo>
                  <a:pt x="416591" y="430522"/>
                </a:lnTo>
                <a:lnTo>
                  <a:pt x="389208" y="430522"/>
                </a:lnTo>
                <a:cubicBezTo>
                  <a:pt x="380445" y="430522"/>
                  <a:pt x="373350" y="437608"/>
                  <a:pt x="373350" y="446357"/>
                </a:cubicBezTo>
                <a:cubicBezTo>
                  <a:pt x="373350" y="448307"/>
                  <a:pt x="373731" y="450209"/>
                  <a:pt x="374350" y="451921"/>
                </a:cubicBezTo>
                <a:cubicBezTo>
                  <a:pt x="376540" y="457580"/>
                  <a:pt x="381779" y="461717"/>
                  <a:pt x="388065" y="462145"/>
                </a:cubicBezTo>
                <a:cubicBezTo>
                  <a:pt x="388446" y="462192"/>
                  <a:pt x="388827" y="462192"/>
                  <a:pt x="389208" y="462192"/>
                </a:cubicBezTo>
                <a:lnTo>
                  <a:pt x="416591" y="462192"/>
                </a:lnTo>
                <a:lnTo>
                  <a:pt x="416591" y="484352"/>
                </a:lnTo>
                <a:cubicBezTo>
                  <a:pt x="416591" y="493102"/>
                  <a:pt x="423687" y="500187"/>
                  <a:pt x="432450" y="500187"/>
                </a:cubicBezTo>
                <a:cubicBezTo>
                  <a:pt x="441212" y="500187"/>
                  <a:pt x="448356" y="493102"/>
                  <a:pt x="448356" y="484352"/>
                </a:cubicBezTo>
                <a:lnTo>
                  <a:pt x="448356" y="462192"/>
                </a:lnTo>
                <a:lnTo>
                  <a:pt x="475692" y="462192"/>
                </a:lnTo>
                <a:cubicBezTo>
                  <a:pt x="484454" y="462192"/>
                  <a:pt x="491598" y="455107"/>
                  <a:pt x="491598" y="446357"/>
                </a:cubicBezTo>
                <a:cubicBezTo>
                  <a:pt x="491598" y="437608"/>
                  <a:pt x="484454" y="430522"/>
                  <a:pt x="475692" y="430522"/>
                </a:cubicBezTo>
                <a:lnTo>
                  <a:pt x="448356" y="430522"/>
                </a:lnTo>
                <a:lnTo>
                  <a:pt x="448356" y="419347"/>
                </a:lnTo>
                <a:lnTo>
                  <a:pt x="475692" y="419347"/>
                </a:lnTo>
                <a:cubicBezTo>
                  <a:pt x="484454" y="419347"/>
                  <a:pt x="491598" y="412262"/>
                  <a:pt x="491598" y="403512"/>
                </a:cubicBezTo>
                <a:cubicBezTo>
                  <a:pt x="491598" y="394762"/>
                  <a:pt x="484454" y="387629"/>
                  <a:pt x="475692" y="387629"/>
                </a:cubicBezTo>
                <a:lnTo>
                  <a:pt x="459785" y="387629"/>
                </a:lnTo>
                <a:lnTo>
                  <a:pt x="507123" y="313447"/>
                </a:lnTo>
                <a:cubicBezTo>
                  <a:pt x="511837" y="306124"/>
                  <a:pt x="509694" y="296280"/>
                  <a:pt x="502313" y="291573"/>
                </a:cubicBezTo>
                <a:cubicBezTo>
                  <a:pt x="498622" y="289195"/>
                  <a:pt x="494324" y="288565"/>
                  <a:pt x="490359" y="289450"/>
                </a:cubicBezTo>
                <a:close/>
                <a:moveTo>
                  <a:pt x="31765" y="224963"/>
                </a:moveTo>
                <a:lnTo>
                  <a:pt x="326647" y="224963"/>
                </a:lnTo>
                <a:cubicBezTo>
                  <a:pt x="315122" y="232379"/>
                  <a:pt x="304407" y="240984"/>
                  <a:pt x="294549" y="250826"/>
                </a:cubicBezTo>
                <a:cubicBezTo>
                  <a:pt x="278500" y="266942"/>
                  <a:pt x="265499" y="285388"/>
                  <a:pt x="255879" y="305831"/>
                </a:cubicBezTo>
                <a:lnTo>
                  <a:pt x="31765" y="305831"/>
                </a:lnTo>
                <a:cubicBezTo>
                  <a:pt x="14239" y="305831"/>
                  <a:pt x="0" y="291664"/>
                  <a:pt x="0" y="274168"/>
                </a:cubicBezTo>
                <a:lnTo>
                  <a:pt x="0" y="256673"/>
                </a:lnTo>
                <a:cubicBezTo>
                  <a:pt x="0" y="239178"/>
                  <a:pt x="14239" y="224963"/>
                  <a:pt x="31765" y="224963"/>
                </a:cubicBezTo>
                <a:close/>
                <a:moveTo>
                  <a:pt x="432402" y="212825"/>
                </a:moveTo>
                <a:cubicBezTo>
                  <a:pt x="529553" y="212825"/>
                  <a:pt x="608274" y="291478"/>
                  <a:pt x="608226" y="388581"/>
                </a:cubicBezTo>
                <a:cubicBezTo>
                  <a:pt x="608226" y="485589"/>
                  <a:pt x="529506" y="564241"/>
                  <a:pt x="432355" y="564241"/>
                </a:cubicBezTo>
                <a:cubicBezTo>
                  <a:pt x="393780" y="564241"/>
                  <a:pt x="358110" y="551782"/>
                  <a:pt x="329155" y="530811"/>
                </a:cubicBezTo>
                <a:cubicBezTo>
                  <a:pt x="301391" y="510649"/>
                  <a:pt x="279675" y="482545"/>
                  <a:pt x="267484" y="449924"/>
                </a:cubicBezTo>
                <a:cubicBezTo>
                  <a:pt x="263579" y="439510"/>
                  <a:pt x="260626" y="428620"/>
                  <a:pt x="258816" y="417303"/>
                </a:cubicBezTo>
                <a:cubicBezTo>
                  <a:pt x="257292" y="407935"/>
                  <a:pt x="256435" y="398376"/>
                  <a:pt x="256435" y="388533"/>
                </a:cubicBezTo>
                <a:cubicBezTo>
                  <a:pt x="256435" y="370415"/>
                  <a:pt x="259197" y="352916"/>
                  <a:pt x="264340" y="336415"/>
                </a:cubicBezTo>
                <a:cubicBezTo>
                  <a:pt x="267674" y="325763"/>
                  <a:pt x="271960" y="315539"/>
                  <a:pt x="277151" y="305838"/>
                </a:cubicBezTo>
                <a:cubicBezTo>
                  <a:pt x="296629" y="269413"/>
                  <a:pt x="328584" y="240691"/>
                  <a:pt x="367301" y="225284"/>
                </a:cubicBezTo>
                <a:cubicBezTo>
                  <a:pt x="387446" y="217295"/>
                  <a:pt x="409400" y="212825"/>
                  <a:pt x="432402" y="212825"/>
                </a:cubicBezTo>
                <a:close/>
                <a:moveTo>
                  <a:pt x="31760" y="113540"/>
                </a:moveTo>
                <a:lnTo>
                  <a:pt x="362842" y="113540"/>
                </a:lnTo>
                <a:cubicBezTo>
                  <a:pt x="380365" y="113540"/>
                  <a:pt x="394602" y="127755"/>
                  <a:pt x="394602" y="145250"/>
                </a:cubicBezTo>
                <a:lnTo>
                  <a:pt x="394602" y="162745"/>
                </a:lnTo>
                <a:cubicBezTo>
                  <a:pt x="394602" y="180241"/>
                  <a:pt x="380365" y="194408"/>
                  <a:pt x="362794" y="194408"/>
                </a:cubicBezTo>
                <a:lnTo>
                  <a:pt x="31760" y="194408"/>
                </a:lnTo>
                <a:cubicBezTo>
                  <a:pt x="14237" y="194408"/>
                  <a:pt x="0" y="180241"/>
                  <a:pt x="0" y="162745"/>
                </a:cubicBezTo>
                <a:lnTo>
                  <a:pt x="0" y="145250"/>
                </a:lnTo>
                <a:cubicBezTo>
                  <a:pt x="0" y="127755"/>
                  <a:pt x="14237" y="113540"/>
                  <a:pt x="31760" y="113540"/>
                </a:cubicBezTo>
                <a:close/>
                <a:moveTo>
                  <a:pt x="82496" y="0"/>
                </a:moveTo>
                <a:lnTo>
                  <a:pt x="413509" y="0"/>
                </a:lnTo>
                <a:cubicBezTo>
                  <a:pt x="431031" y="0"/>
                  <a:pt x="445268" y="14219"/>
                  <a:pt x="445268" y="31719"/>
                </a:cubicBezTo>
                <a:lnTo>
                  <a:pt x="445268" y="49220"/>
                </a:lnTo>
                <a:cubicBezTo>
                  <a:pt x="445268" y="66720"/>
                  <a:pt x="431031" y="80939"/>
                  <a:pt x="413509" y="80939"/>
                </a:cubicBezTo>
                <a:lnTo>
                  <a:pt x="82496" y="80939"/>
                </a:lnTo>
                <a:cubicBezTo>
                  <a:pt x="64974" y="80939"/>
                  <a:pt x="50737" y="66720"/>
                  <a:pt x="50737" y="49220"/>
                </a:cubicBezTo>
                <a:lnTo>
                  <a:pt x="50737" y="31719"/>
                </a:lnTo>
                <a:cubicBezTo>
                  <a:pt x="50737" y="14219"/>
                  <a:pt x="64974" y="0"/>
                  <a:pt x="82496" y="0"/>
                </a:cubicBezTo>
                <a:close/>
              </a:path>
            </a:pathLst>
          </a:custGeom>
          <a:solidFill>
            <a:schemeClr val="accent1"/>
          </a:solidFill>
          <a:ln w="12700" cap="flat">
            <a:noFill/>
            <a:miter lim="400000"/>
          </a:ln>
          <a:effectLst/>
        </p:spPr>
        <p:txBody>
          <a:bodyPr wrap="square" lIns="91440" tIns="45720" rIns="91440" bIns="4572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sz="3200" cap="none">
                <a:solidFill>
                  <a:srgbClr val="FFFFFF"/>
                </a:solidFill>
              </a:defRPr>
            </a:pPr>
            <a:endParaRPr/>
          </a:p>
        </p:txBody>
      </p:sp>
    </p:spTree>
    <p:extLst>
      <p:ext uri="{BB962C8B-B14F-4D97-AF65-F5344CB8AC3E}">
        <p14:creationId xmlns:p14="http://schemas.microsoft.com/office/powerpoint/2010/main" val="1912115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776505" y="375355"/>
            <a:ext cx="22841775" cy="1073683"/>
          </a:xfrm>
        </p:spPr>
        <p:txBody>
          <a:bodyPr/>
          <a:lstStyle/>
          <a:p>
            <a:r>
              <a:rPr kumimoji="1" lang="en-US" altLang="zh-CN" dirty="0"/>
              <a:t>1. </a:t>
            </a:r>
            <a:r>
              <a:rPr kumimoji="1" lang="zh-CN" altLang="en-US" dirty="0"/>
              <a:t>订单处理全流程</a:t>
            </a:r>
            <a:r>
              <a:rPr kumimoji="1" lang="en-US" altLang="zh-CN" dirty="0"/>
              <a:t>-Order Processing </a:t>
            </a:r>
            <a:endParaRPr kumimoji="1" lang="zh-CN" altLang="en-US" dirty="0"/>
          </a:p>
        </p:txBody>
      </p:sp>
      <p:sp>
        <p:nvSpPr>
          <p:cNvPr id="49" name="矩形 48">
            <a:extLst>
              <a:ext uri="{FF2B5EF4-FFF2-40B4-BE49-F238E27FC236}">
                <a16:creationId xmlns="" xmlns:a16="http://schemas.microsoft.com/office/drawing/2014/main" id="{20F9614F-E97E-4AD7-AF25-913E7FFC39E9}"/>
              </a:ext>
            </a:extLst>
          </p:cNvPr>
          <p:cNvSpPr/>
          <p:nvPr/>
        </p:nvSpPr>
        <p:spPr>
          <a:xfrm>
            <a:off x="1589602" y="2126495"/>
            <a:ext cx="8565216" cy="1103455"/>
          </a:xfrm>
          <a:prstGeom prst="rect">
            <a:avLst/>
          </a:prstGeom>
        </p:spPr>
        <p:txBody>
          <a:bodyPr wrap="none" lIns="0" tIns="0" rIns="0" bIns="0">
            <a:normAutofit/>
          </a:bodyPr>
          <a:lstStyle/>
          <a:p>
            <a:pPr algn="l"/>
            <a:r>
              <a:rPr lang="zh-CN" altLang="en-US" sz="3200" dirty="0">
                <a:solidFill>
                  <a:schemeClr val="accent1"/>
                </a:solidFill>
                <a:latin typeface="OPPOSans R" panose="00020600040101010101" pitchFamily="18" charset="-122"/>
                <a:ea typeface="OPPOSans R" panose="00020600040101010101" pitchFamily="18" charset="-122"/>
                <a:cs typeface="+mn-ea"/>
                <a:sym typeface="+mn-lt"/>
              </a:rPr>
              <a:t>工厂安排物流发货</a:t>
            </a:r>
            <a:endParaRPr lang="en-US" altLang="zh-CN" sz="3200" dirty="0">
              <a:solidFill>
                <a:schemeClr val="accent1"/>
              </a:solidFill>
              <a:latin typeface="OPPOSans R" panose="00020600040101010101" pitchFamily="18" charset="-122"/>
              <a:ea typeface="OPPOSans R" panose="00020600040101010101" pitchFamily="18" charset="-122"/>
              <a:cs typeface="+mn-ea"/>
              <a:sym typeface="+mn-lt"/>
            </a:endParaRPr>
          </a:p>
          <a:p>
            <a:pPr algn="l"/>
            <a:r>
              <a:rPr lang="en-US" altLang="zh-CN" sz="3200" dirty="0">
                <a:solidFill>
                  <a:schemeClr val="accent1"/>
                </a:solidFill>
                <a:latin typeface="OPPOSans R" panose="00020600040101010101" pitchFamily="18" charset="-122"/>
                <a:ea typeface="OPPOSans R" panose="00020600040101010101" pitchFamily="18" charset="-122"/>
                <a:cs typeface="+mn-ea"/>
                <a:sym typeface="+mn-lt"/>
              </a:rPr>
              <a:t>Shipping arrangement </a:t>
            </a:r>
            <a:endParaRPr lang="zh-CN" altLang="en-US" sz="3200" dirty="0">
              <a:solidFill>
                <a:schemeClr val="accent1"/>
              </a:solidFill>
              <a:latin typeface="OPPOSans R" panose="00020600040101010101" pitchFamily="18" charset="-122"/>
              <a:ea typeface="OPPOSans R" panose="00020600040101010101" pitchFamily="18" charset="-122"/>
              <a:cs typeface="+mn-ea"/>
              <a:sym typeface="+mn-lt"/>
            </a:endParaRPr>
          </a:p>
        </p:txBody>
      </p:sp>
      <p:sp>
        <p:nvSpPr>
          <p:cNvPr id="109" name="íşļïḓè">
            <a:extLst>
              <a:ext uri="{FF2B5EF4-FFF2-40B4-BE49-F238E27FC236}">
                <a16:creationId xmlns="" xmlns:a16="http://schemas.microsoft.com/office/drawing/2014/main" id="{57E32240-8616-4BE6-9802-A7BAF3626895}"/>
              </a:ext>
            </a:extLst>
          </p:cNvPr>
          <p:cNvSpPr/>
          <p:nvPr/>
        </p:nvSpPr>
        <p:spPr>
          <a:xfrm>
            <a:off x="5427375" y="1351358"/>
            <a:ext cx="1319754" cy="1319755"/>
          </a:xfrm>
          <a:prstGeom prst="ellipse">
            <a:avLst/>
          </a:prstGeom>
          <a:solidFill>
            <a:srgbClr val="FFFFFF"/>
          </a:solidFill>
          <a:ln w="12700" cap="flat">
            <a:noFill/>
            <a:miter lim="400000"/>
          </a:ln>
          <a:effectLst/>
        </p:spPr>
        <p:txBody>
          <a:bodyPr wrap="square" lIns="91440" tIns="45720" rIns="91440" bIns="45720" numCol="1" anchor="ctr">
            <a:normAutofit/>
          </a:bodyPr>
          <a:lstStyle/>
          <a:p>
            <a:pPr algn="ctr">
              <a:defRPr sz="3200" cap="none">
                <a:solidFill>
                  <a:srgbClr val="FFFFFF"/>
                </a:solidFill>
              </a:defRPr>
            </a:pPr>
            <a:endParaRPr/>
          </a:p>
        </p:txBody>
      </p:sp>
      <p:graphicFrame>
        <p:nvGraphicFramePr>
          <p:cNvPr id="11" name="表格 10"/>
          <p:cNvGraphicFramePr>
            <a:graphicFrameLocks noGrp="1"/>
          </p:cNvGraphicFramePr>
          <p:nvPr>
            <p:extLst>
              <p:ext uri="{D42A27DB-BD31-4B8C-83A1-F6EECF244321}">
                <p14:modId xmlns:p14="http://schemas.microsoft.com/office/powerpoint/2010/main" val="2964193332"/>
              </p:ext>
            </p:extLst>
          </p:nvPr>
        </p:nvGraphicFramePr>
        <p:xfrm>
          <a:off x="1589602" y="3684245"/>
          <a:ext cx="22028678" cy="8524687"/>
        </p:xfrm>
        <a:graphic>
          <a:graphicData uri="http://schemas.openxmlformats.org/drawingml/2006/table">
            <a:tbl>
              <a:tblPr/>
              <a:tblGrid>
                <a:gridCol w="5008168">
                  <a:extLst>
                    <a:ext uri="{9D8B030D-6E8A-4147-A177-3AD203B41FA5}">
                      <a16:colId xmlns="" xmlns:a16="http://schemas.microsoft.com/office/drawing/2014/main" val="20000"/>
                    </a:ext>
                  </a:extLst>
                </a:gridCol>
                <a:gridCol w="9907461">
                  <a:extLst>
                    <a:ext uri="{9D8B030D-6E8A-4147-A177-3AD203B41FA5}">
                      <a16:colId xmlns="" xmlns:a16="http://schemas.microsoft.com/office/drawing/2014/main" val="20001"/>
                    </a:ext>
                  </a:extLst>
                </a:gridCol>
                <a:gridCol w="7113049">
                  <a:extLst>
                    <a:ext uri="{9D8B030D-6E8A-4147-A177-3AD203B41FA5}">
                      <a16:colId xmlns="" xmlns:a16="http://schemas.microsoft.com/office/drawing/2014/main" val="20002"/>
                    </a:ext>
                  </a:extLst>
                </a:gridCol>
              </a:tblGrid>
              <a:tr h="1776165">
                <a:tc>
                  <a:txBody>
                    <a:bodyPr/>
                    <a:lstStyle/>
                    <a:p>
                      <a:pPr algn="ctr" fontAlgn="ctr"/>
                      <a:r>
                        <a:rPr lang="zh-CN" altLang="en-US" sz="2400" b="1" i="0" u="none" strike="noStrike" dirty="0">
                          <a:solidFill>
                            <a:schemeClr val="tx1"/>
                          </a:solidFill>
                          <a:effectLst/>
                          <a:latin typeface="OPPOSans R" panose="00020600040101010101" pitchFamily="18" charset="-122"/>
                          <a:ea typeface="OPPOSans R" panose="00020600040101010101" pitchFamily="18" charset="-122"/>
                        </a:rPr>
                        <a:t>运输过程中产生的问题 </a:t>
                      </a:r>
                      <a:endParaRPr lang="en-US" altLang="zh-CN" sz="2400" b="1" i="0" u="none" strike="noStrike" dirty="0" smtClean="0">
                        <a:solidFill>
                          <a:schemeClr val="tx1"/>
                        </a:solidFill>
                        <a:effectLst/>
                        <a:latin typeface="OPPOSans R" panose="00020600040101010101" pitchFamily="18" charset="-122"/>
                        <a:ea typeface="OPPOSans R" panose="00020600040101010101" pitchFamily="18" charset="-122"/>
                      </a:endParaRPr>
                    </a:p>
                    <a:p>
                      <a:pPr algn="ctr" fontAlgn="ctr"/>
                      <a:r>
                        <a:rPr lang="en-US" altLang="zh-CN" sz="2000" b="1" i="0" u="none" strike="noStrike" dirty="0" smtClean="0">
                          <a:solidFill>
                            <a:schemeClr val="tx1"/>
                          </a:solidFill>
                          <a:effectLst/>
                          <a:latin typeface="OPPOSans R" panose="00020600040101010101" pitchFamily="18" charset="-122"/>
                          <a:ea typeface="OPPOSans R" panose="00020600040101010101" pitchFamily="18" charset="-122"/>
                        </a:rPr>
                        <a:t>Item</a:t>
                      </a:r>
                      <a:endParaRPr lang="zh-CN" altLang="en-US" sz="2000" b="1"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solidFill>
                      <a:srgbClr val="00B050"/>
                    </a:solidFill>
                  </a:tcPr>
                </a:tc>
                <a:tc>
                  <a:txBody>
                    <a:bodyPr/>
                    <a:lstStyle/>
                    <a:p>
                      <a:pPr algn="ctr" fontAlgn="ctr"/>
                      <a:r>
                        <a:rPr lang="zh-CN" altLang="en-US" sz="2400" b="1" i="0" u="none" strike="noStrike" dirty="0">
                          <a:solidFill>
                            <a:schemeClr val="tx1"/>
                          </a:solidFill>
                          <a:effectLst/>
                          <a:latin typeface="OPPOSans R" panose="00020600040101010101" pitchFamily="18" charset="-122"/>
                          <a:ea typeface="OPPOSans R" panose="00020600040101010101" pitchFamily="18" charset="-122"/>
                        </a:rPr>
                        <a:t>工厂到货代（香港</a:t>
                      </a:r>
                      <a:r>
                        <a:rPr lang="en-US" altLang="zh-CN" sz="2400" b="1" i="0" u="none" strike="noStrike" dirty="0">
                          <a:solidFill>
                            <a:schemeClr val="tx1"/>
                          </a:solidFill>
                          <a:effectLst/>
                          <a:latin typeface="OPPOSans R" panose="00020600040101010101" pitchFamily="18" charset="-122"/>
                          <a:ea typeface="OPPOSans R" panose="00020600040101010101" pitchFamily="18" charset="-122"/>
                        </a:rPr>
                        <a:t>/</a:t>
                      </a:r>
                      <a:r>
                        <a:rPr lang="zh-CN" altLang="en-US" sz="2400" b="1" i="0" u="none" strike="noStrike" dirty="0">
                          <a:solidFill>
                            <a:schemeClr val="tx1"/>
                          </a:solidFill>
                          <a:effectLst/>
                          <a:latin typeface="OPPOSans R" panose="00020600040101010101" pitchFamily="18" charset="-122"/>
                          <a:ea typeface="OPPOSans R" panose="00020600040101010101" pitchFamily="18" charset="-122"/>
                        </a:rPr>
                        <a:t>深圳</a:t>
                      </a:r>
                      <a:r>
                        <a:rPr lang="en-US" altLang="zh-CN" sz="2400" b="1" i="0" u="none" strike="noStrike" dirty="0">
                          <a:solidFill>
                            <a:schemeClr val="tx1"/>
                          </a:solidFill>
                          <a:effectLst/>
                          <a:latin typeface="OPPOSans R" panose="00020600040101010101" pitchFamily="18" charset="-122"/>
                          <a:ea typeface="OPPOSans R" panose="00020600040101010101" pitchFamily="18" charset="-122"/>
                        </a:rPr>
                        <a:t>/</a:t>
                      </a:r>
                      <a:r>
                        <a:rPr lang="zh-CN" altLang="en-US" sz="2400" b="1" i="0" u="none" strike="noStrike" dirty="0">
                          <a:solidFill>
                            <a:schemeClr val="tx1"/>
                          </a:solidFill>
                          <a:effectLst/>
                          <a:latin typeface="OPPOSans R" panose="00020600040101010101" pitchFamily="18" charset="-122"/>
                          <a:ea typeface="OPPOSans R" panose="00020600040101010101" pitchFamily="18" charset="-122"/>
                        </a:rPr>
                        <a:t>广州</a:t>
                      </a:r>
                      <a:r>
                        <a:rPr lang="en-US" altLang="zh-CN" sz="2400" b="1" i="0" u="none" strike="noStrike" dirty="0">
                          <a:solidFill>
                            <a:schemeClr val="tx1"/>
                          </a:solidFill>
                          <a:effectLst/>
                          <a:latin typeface="OPPOSans R" panose="00020600040101010101" pitchFamily="18" charset="-122"/>
                          <a:ea typeface="OPPOSans R" panose="00020600040101010101" pitchFamily="18" charset="-122"/>
                        </a:rPr>
                        <a:t>/</a:t>
                      </a:r>
                      <a:r>
                        <a:rPr lang="zh-CN" altLang="en-US" sz="2400" b="1" i="0" u="none" strike="noStrike" dirty="0">
                          <a:solidFill>
                            <a:schemeClr val="tx1"/>
                          </a:solidFill>
                          <a:effectLst/>
                          <a:latin typeface="OPPOSans R" panose="00020600040101010101" pitchFamily="18" charset="-122"/>
                          <a:ea typeface="OPPOSans R" panose="00020600040101010101" pitchFamily="18" charset="-122"/>
                        </a:rPr>
                        <a:t>国内其他地方）</a:t>
                      </a:r>
                      <a:endParaRPr lang="en-US" altLang="zh-CN" sz="2400" b="1" i="0" u="none" strike="noStrike" dirty="0">
                        <a:solidFill>
                          <a:schemeClr val="tx1"/>
                        </a:solidFill>
                        <a:effectLst/>
                        <a:latin typeface="OPPOSans R" panose="00020600040101010101" pitchFamily="18" charset="-122"/>
                        <a:ea typeface="OPPOSans R" panose="00020600040101010101" pitchFamily="18" charset="-122"/>
                      </a:endParaRPr>
                    </a:p>
                    <a:p>
                      <a:pPr algn="ctr" fontAlgn="ctr"/>
                      <a:r>
                        <a:rPr lang="en-US" altLang="zh-CN" sz="2000" b="1" i="0" u="none" strike="noStrike" dirty="0">
                          <a:solidFill>
                            <a:schemeClr val="tx1"/>
                          </a:solidFill>
                          <a:effectLst/>
                          <a:latin typeface="OPPOSans R" panose="00020600040101010101" pitchFamily="18" charset="-122"/>
                          <a:ea typeface="OPPOSans R" panose="00020600040101010101" pitchFamily="18" charset="-122"/>
                        </a:rPr>
                        <a:t>From HQ to Forwarder (HK/Shenzhen/Guangzhou/other places domestically)</a:t>
                      </a:r>
                      <a:endParaRPr lang="zh-CN" altLang="en-US" sz="2000" b="1"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solidFill>
                      <a:srgbClr val="00B050"/>
                    </a:solidFill>
                  </a:tcPr>
                </a:tc>
                <a:tc>
                  <a:txBody>
                    <a:bodyPr/>
                    <a:lstStyle/>
                    <a:p>
                      <a:pPr algn="ctr" fontAlgn="ctr"/>
                      <a:r>
                        <a:rPr lang="zh-CN" altLang="en-US" sz="2400" b="1" i="0" u="none" strike="noStrike" dirty="0">
                          <a:solidFill>
                            <a:schemeClr val="tx1"/>
                          </a:solidFill>
                          <a:effectLst/>
                          <a:latin typeface="OPPOSans R" panose="00020600040101010101" pitchFamily="18" charset="-122"/>
                          <a:ea typeface="OPPOSans R" panose="00020600040101010101" pitchFamily="18" charset="-122"/>
                        </a:rPr>
                        <a:t>货代到海外各区域代理收货地</a:t>
                      </a:r>
                      <a:endParaRPr lang="en-US" altLang="zh-CN" sz="2400" b="1" i="0" u="none" strike="noStrike" dirty="0">
                        <a:solidFill>
                          <a:schemeClr val="tx1"/>
                        </a:solidFill>
                        <a:effectLst/>
                        <a:latin typeface="OPPOSans R" panose="00020600040101010101" pitchFamily="18" charset="-122"/>
                        <a:ea typeface="OPPOSans R" panose="00020600040101010101" pitchFamily="18" charset="-122"/>
                      </a:endParaRPr>
                    </a:p>
                    <a:p>
                      <a:pPr algn="ctr" fontAlgn="ctr"/>
                      <a:r>
                        <a:rPr lang="en-US" altLang="zh-CN" sz="2000" b="1" i="0" u="none" strike="noStrike" dirty="0">
                          <a:solidFill>
                            <a:schemeClr val="tx1"/>
                          </a:solidFill>
                          <a:effectLst/>
                          <a:latin typeface="OPPOSans R" panose="00020600040101010101" pitchFamily="18" charset="-122"/>
                          <a:ea typeface="OPPOSans R" panose="00020600040101010101" pitchFamily="18" charset="-122"/>
                        </a:rPr>
                        <a:t>From Forwarder to Warehouse of All Regions Overseas</a:t>
                      </a:r>
                      <a:endParaRPr lang="zh-CN" altLang="en-US" sz="2000" b="1"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solidFill>
                      <a:srgbClr val="00B050"/>
                    </a:solidFill>
                  </a:tcPr>
                </a:tc>
                <a:extLst>
                  <a:ext uri="{0D108BD9-81ED-4DB2-BD59-A6C34878D82A}">
                    <a16:rowId xmlns="" xmlns:a16="http://schemas.microsoft.com/office/drawing/2014/main" val="10000"/>
                  </a:ext>
                </a:extLst>
              </a:tr>
              <a:tr h="1649801">
                <a:tc>
                  <a:txBody>
                    <a:bodyPr/>
                    <a:lstStyle/>
                    <a:p>
                      <a:pPr algn="ctr" fontAlgn="ctr"/>
                      <a:r>
                        <a:rPr lang="zh-CN" altLang="en-US" sz="2000" b="0" i="0" u="none" strike="noStrike" dirty="0">
                          <a:solidFill>
                            <a:schemeClr val="tx1"/>
                          </a:solidFill>
                          <a:effectLst/>
                          <a:latin typeface="OPPOSans R" panose="00020600040101010101" pitchFamily="18" charset="-122"/>
                          <a:ea typeface="OPPOSans R" panose="00020600040101010101" pitchFamily="18" charset="-122"/>
                        </a:rPr>
                        <a:t>运费 </a:t>
                      </a:r>
                      <a:r>
                        <a:rPr lang="en-US" altLang="zh-CN" sz="2000" b="0" i="0" u="none" strike="noStrike" dirty="0">
                          <a:solidFill>
                            <a:schemeClr val="tx1"/>
                          </a:solidFill>
                          <a:effectLst/>
                          <a:latin typeface="OPPOSans R" panose="00020600040101010101" pitchFamily="18" charset="-122"/>
                          <a:ea typeface="OPPOSans R" panose="00020600040101010101" pitchFamily="18" charset="-122"/>
                        </a:rPr>
                        <a:t>Transportation cost</a:t>
                      </a:r>
                      <a:endParaRPr lang="zh-CN" altLang="en-US" sz="2000" b="0"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tcPr>
                </a:tc>
                <a:tc rowSpan="3">
                  <a:txBody>
                    <a:bodyPr/>
                    <a:lstStyle/>
                    <a:p>
                      <a:pPr algn="ctr" fontAlgn="ctr"/>
                      <a:r>
                        <a:rPr lang="zh-CN" altLang="en-US" sz="2000" b="0" i="0" u="none" strike="noStrike" dirty="0">
                          <a:solidFill>
                            <a:schemeClr val="tx1"/>
                          </a:solidFill>
                          <a:effectLst/>
                          <a:latin typeface="OPPOSans R" panose="00020600040101010101" pitchFamily="18" charset="-122"/>
                          <a:ea typeface="OPPOSans R" panose="00020600040101010101" pitchFamily="18" charset="-122"/>
                        </a:rPr>
                        <a:t>工厂承担</a:t>
                      </a:r>
                      <a:endParaRPr lang="en-US" altLang="zh-CN" sz="2000" b="0" i="0" u="none" strike="noStrike" dirty="0">
                        <a:solidFill>
                          <a:schemeClr val="tx1"/>
                        </a:solidFill>
                        <a:effectLst/>
                        <a:latin typeface="OPPOSans R" panose="00020600040101010101" pitchFamily="18" charset="-122"/>
                        <a:ea typeface="OPPOSans R" panose="00020600040101010101" pitchFamily="18" charset="-122"/>
                      </a:endParaRPr>
                    </a:p>
                    <a:p>
                      <a:pPr algn="ctr" fontAlgn="ctr"/>
                      <a:r>
                        <a:rPr lang="en-US" altLang="zh-CN" sz="2000" b="0" i="0" u="none" strike="noStrike" dirty="0">
                          <a:solidFill>
                            <a:schemeClr val="tx1"/>
                          </a:solidFill>
                          <a:effectLst/>
                          <a:latin typeface="OPPOSans R" panose="00020600040101010101" pitchFamily="18" charset="-122"/>
                          <a:ea typeface="OPPOSans R" panose="00020600040101010101" pitchFamily="18" charset="-122"/>
                        </a:rPr>
                        <a:t>Undertaken by HQ</a:t>
                      </a:r>
                      <a:endParaRPr lang="zh-CN" altLang="en-US" sz="2000" b="0"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tcPr>
                </a:tc>
                <a:tc rowSpan="3">
                  <a:txBody>
                    <a:bodyPr/>
                    <a:lstStyle/>
                    <a:p>
                      <a:pPr algn="ctr" fontAlgn="ctr"/>
                      <a:r>
                        <a:rPr lang="zh-CN" altLang="en-US" sz="2000" b="0" i="0" u="none" strike="noStrike" dirty="0">
                          <a:solidFill>
                            <a:schemeClr val="tx1"/>
                          </a:solidFill>
                          <a:effectLst/>
                          <a:latin typeface="OPPOSans R" panose="00020600040101010101" pitchFamily="18" charset="-122"/>
                          <a:ea typeface="OPPOSans R" panose="00020600040101010101" pitchFamily="18" charset="-122"/>
                        </a:rPr>
                        <a:t>代理承担（可与货代沟通解决），工厂在中间起协助作用</a:t>
                      </a:r>
                      <a:br>
                        <a:rPr lang="zh-CN" altLang="en-US" sz="2000" b="0" i="0" u="none" strike="noStrike" dirty="0">
                          <a:solidFill>
                            <a:schemeClr val="tx1"/>
                          </a:solidFill>
                          <a:effectLst/>
                          <a:latin typeface="OPPOSans R" panose="00020600040101010101" pitchFamily="18" charset="-122"/>
                          <a:ea typeface="OPPOSans R" panose="00020600040101010101" pitchFamily="18" charset="-122"/>
                        </a:rPr>
                      </a:br>
                      <a:r>
                        <a:rPr lang="en-US" altLang="zh-CN" sz="2000" b="0" i="0" u="none" strike="noStrike" dirty="0">
                          <a:solidFill>
                            <a:schemeClr val="tx1"/>
                          </a:solidFill>
                          <a:effectLst/>
                          <a:latin typeface="OPPOSans R" panose="00020600040101010101" pitchFamily="18" charset="-122"/>
                          <a:ea typeface="OPPOSans R" panose="00020600040101010101" pitchFamily="18" charset="-122"/>
                        </a:rPr>
                        <a:t>Undertaken by Agents </a:t>
                      </a:r>
                    </a:p>
                    <a:p>
                      <a:pPr algn="ctr" fontAlgn="ctr"/>
                      <a:r>
                        <a:rPr lang="en-US" altLang="zh-CN" sz="2000" b="0" i="0" u="none" strike="noStrike" dirty="0">
                          <a:solidFill>
                            <a:schemeClr val="tx1"/>
                          </a:solidFill>
                          <a:effectLst/>
                          <a:latin typeface="OPPOSans R" panose="00020600040101010101" pitchFamily="18" charset="-122"/>
                          <a:ea typeface="OPPOSans R" panose="00020600040101010101" pitchFamily="18" charset="-122"/>
                        </a:rPr>
                        <a:t>(could communicate with forwarder and HQ could help to coordinate)</a:t>
                      </a:r>
                      <a:endParaRPr lang="zh-CN" altLang="en-US" sz="2000" b="0"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tcPr>
                </a:tc>
                <a:extLst>
                  <a:ext uri="{0D108BD9-81ED-4DB2-BD59-A6C34878D82A}">
                    <a16:rowId xmlns="" xmlns:a16="http://schemas.microsoft.com/office/drawing/2014/main" val="10001"/>
                  </a:ext>
                </a:extLst>
              </a:tr>
              <a:tr h="1649801">
                <a:tc>
                  <a:txBody>
                    <a:bodyPr/>
                    <a:lstStyle/>
                    <a:p>
                      <a:pPr algn="ctr" fontAlgn="ctr"/>
                      <a:r>
                        <a:rPr lang="zh-CN" altLang="en-US" sz="2000" b="0" i="0" u="none" strike="noStrike" dirty="0">
                          <a:solidFill>
                            <a:schemeClr val="tx1"/>
                          </a:solidFill>
                          <a:effectLst/>
                          <a:latin typeface="OPPOSans R" panose="00020600040101010101" pitchFamily="18" charset="-122"/>
                          <a:ea typeface="OPPOSans R" panose="00020600040101010101" pitchFamily="18" charset="-122"/>
                        </a:rPr>
                        <a:t>风险 </a:t>
                      </a:r>
                      <a:r>
                        <a:rPr lang="en-US" altLang="zh-CN" sz="2000" b="0" i="0" u="none" strike="noStrike" dirty="0">
                          <a:solidFill>
                            <a:schemeClr val="tx1"/>
                          </a:solidFill>
                          <a:effectLst/>
                          <a:latin typeface="OPPOSans R" panose="00020600040101010101" pitchFamily="18" charset="-122"/>
                          <a:ea typeface="OPPOSans R" panose="00020600040101010101" pitchFamily="18" charset="-122"/>
                        </a:rPr>
                        <a:t>Risk</a:t>
                      </a:r>
                      <a:endParaRPr lang="zh-CN" altLang="en-US" sz="2000" b="0"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2"/>
                  </a:ext>
                </a:extLst>
              </a:tr>
              <a:tr h="1799119">
                <a:tc>
                  <a:txBody>
                    <a:bodyPr/>
                    <a:lstStyle/>
                    <a:p>
                      <a:pPr algn="ctr" fontAlgn="ctr"/>
                      <a:r>
                        <a:rPr lang="zh-CN" altLang="en-US" sz="2000" b="0" i="0" u="none" strike="noStrike" dirty="0">
                          <a:solidFill>
                            <a:schemeClr val="tx1"/>
                          </a:solidFill>
                          <a:effectLst/>
                          <a:latin typeface="OPPOSans R" panose="00020600040101010101" pitchFamily="18" charset="-122"/>
                          <a:ea typeface="OPPOSans R" panose="00020600040101010101" pitchFamily="18" charset="-122"/>
                        </a:rPr>
                        <a:t>物流跟踪 </a:t>
                      </a:r>
                      <a:r>
                        <a:rPr lang="en-US" altLang="zh-CN" sz="2000" b="0" i="0" u="none" strike="noStrike" dirty="0">
                          <a:solidFill>
                            <a:schemeClr val="tx1"/>
                          </a:solidFill>
                          <a:effectLst/>
                          <a:latin typeface="OPPOSans R" panose="00020600040101010101" pitchFamily="18" charset="-122"/>
                          <a:ea typeface="OPPOSans R" panose="00020600040101010101" pitchFamily="18" charset="-122"/>
                        </a:rPr>
                        <a:t>Order tracking</a:t>
                      </a:r>
                      <a:endParaRPr lang="zh-CN" altLang="en-US" sz="2000" b="0" i="0" u="none" strike="noStrike" dirty="0">
                        <a:solidFill>
                          <a:schemeClr val="tx1"/>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3"/>
                  </a:ext>
                </a:extLst>
              </a:tr>
              <a:tr h="1649801">
                <a:tc gridSpan="3">
                  <a:txBody>
                    <a:bodyPr/>
                    <a:lstStyle/>
                    <a:p>
                      <a:pPr algn="ctr" fontAlgn="ctr"/>
                      <a:endParaRPr lang="zh-CN" altLang="en-US" sz="2000" b="1" i="0" u="none" strike="noStrike" dirty="0">
                        <a:solidFill>
                          <a:srgbClr val="000000"/>
                        </a:solidFill>
                        <a:effectLst/>
                        <a:latin typeface="OPPOSans R" panose="00020600040101010101" pitchFamily="18" charset="-122"/>
                        <a:ea typeface="OPPOSans R" panose="00020600040101010101" pitchFamily="18" charset="-122"/>
                      </a:endParaRP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bl>
          </a:graphicData>
        </a:graphic>
      </p:graphicFrame>
      <p:sp>
        <p:nvSpPr>
          <p:cNvPr id="2" name="文本框 1"/>
          <p:cNvSpPr txBox="1"/>
          <p:nvPr/>
        </p:nvSpPr>
        <p:spPr>
          <a:xfrm>
            <a:off x="3708400" y="11244680"/>
            <a:ext cx="17945613" cy="130292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fontAlgn="ctr"/>
            <a:r>
              <a:rPr lang="zh-CN" altLang="en-US" sz="2400" dirty="0">
                <a:latin typeface="OPPOSans R" panose="00020600040101010101" pitchFamily="18" charset="-122"/>
                <a:ea typeface="OPPOSans R" panose="00020600040101010101" pitchFamily="18" charset="-122"/>
              </a:rPr>
              <a:t>★☆★注意：紧急单产生的快递费用，以及运输过程中的风险由海外代理承担！</a:t>
            </a:r>
            <a:endParaRPr lang="en-US" altLang="zh-CN" sz="2400" dirty="0">
              <a:latin typeface="OPPOSans R" panose="00020600040101010101" pitchFamily="18" charset="-122"/>
              <a:ea typeface="OPPOSans R" panose="00020600040101010101" pitchFamily="18" charset="-122"/>
            </a:endParaRPr>
          </a:p>
          <a:p>
            <a:pPr fontAlgn="ctr"/>
            <a:r>
              <a:rPr lang="en-US" altLang="zh-CN" sz="2400" dirty="0">
                <a:latin typeface="OPPOSans R" panose="00020600040101010101" pitchFamily="18" charset="-122"/>
                <a:ea typeface="OPPOSans R" panose="00020600040101010101" pitchFamily="18" charset="-122"/>
              </a:rPr>
              <a:t>Remark: express cost and risk during transportation caused by urgent orders should be undertaken by </a:t>
            </a:r>
            <a:r>
              <a:rPr lang="en-US" altLang="zh-CN" sz="2400" dirty="0" smtClean="0">
                <a:latin typeface="OPPOSans R" panose="00020600040101010101" pitchFamily="18" charset="-122"/>
                <a:ea typeface="OPPOSans R" panose="00020600040101010101" pitchFamily="18" charset="-122"/>
              </a:rPr>
              <a:t>yours</a:t>
            </a:r>
            <a:r>
              <a:rPr lang="en-US" altLang="zh-CN" sz="2400" dirty="0">
                <a:latin typeface="OPPOSans R" panose="00020600040101010101" pitchFamily="18" charset="-122"/>
                <a:ea typeface="OPPOSans R" panose="00020600040101010101" pitchFamily="18" charset="-122"/>
              </a:rPr>
              <a:t>!  </a:t>
            </a:r>
            <a:endParaRPr lang="zh-CN" altLang="en-US" sz="2400" dirty="0">
              <a:latin typeface="OPPOSans R" panose="00020600040101010101" pitchFamily="18" charset="-122"/>
              <a:ea typeface="OPPOSans R" panose="00020600040101010101" pitchFamily="18" charset="-122"/>
            </a:endParaRPr>
          </a:p>
          <a:p>
            <a:pPr marL="0" marR="0" indent="0" algn="ctr" defTabSz="825500" rtl="0" fontAlgn="auto" latinLnBrk="0" hangingPunct="0">
              <a:lnSpc>
                <a:spcPct val="100000"/>
              </a:lnSpc>
              <a:spcBef>
                <a:spcPts val="0"/>
              </a:spcBef>
              <a:spcAft>
                <a:spcPts val="0"/>
              </a:spcAft>
              <a:buClrTx/>
              <a:buSzTx/>
              <a:buFontTx/>
              <a:buNone/>
            </a:pPr>
            <a:endParaRPr kumimoji="0" lang="zh-CN" alt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7696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kumimoji="1" lang="en-US" altLang="zh-CN" dirty="0"/>
              <a:t>1. </a:t>
            </a:r>
            <a:r>
              <a:rPr kumimoji="1" lang="zh-CN" altLang="en-US" dirty="0"/>
              <a:t>订单处理全流程</a:t>
            </a:r>
            <a:r>
              <a:rPr kumimoji="1" lang="en-US" altLang="zh-CN" dirty="0"/>
              <a:t>-Order </a:t>
            </a:r>
            <a:r>
              <a:rPr kumimoji="1" lang="en-US" altLang="zh-CN" dirty="0" smtClean="0"/>
              <a:t>Processing---</a:t>
            </a:r>
            <a:r>
              <a:rPr lang="zh-CN" altLang="en-US" sz="3600" dirty="0">
                <a:solidFill>
                  <a:schemeClr val="accent1"/>
                </a:solidFill>
                <a:latin typeface="OPPOSans R" panose="00020600040101010101" pitchFamily="18" charset="-122"/>
                <a:ea typeface="OPPOSans R" panose="00020600040101010101" pitchFamily="18" charset="-122"/>
                <a:cs typeface="+mn-ea"/>
                <a:sym typeface="+mn-lt"/>
              </a:rPr>
              <a:t>海外接收</a:t>
            </a:r>
            <a:r>
              <a:rPr lang="zh-CN" altLang="en-US" sz="3600" dirty="0" smtClean="0">
                <a:solidFill>
                  <a:schemeClr val="accent1"/>
                </a:solidFill>
                <a:latin typeface="OPPOSans R" panose="00020600040101010101" pitchFamily="18" charset="-122"/>
                <a:ea typeface="OPPOSans R" panose="00020600040101010101" pitchFamily="18" charset="-122"/>
                <a:cs typeface="+mn-ea"/>
                <a:sym typeface="+mn-lt"/>
              </a:rPr>
              <a:t>备件</a:t>
            </a:r>
            <a:r>
              <a:rPr lang="en-US" altLang="zh-CN" sz="3600" dirty="0" smtClean="0">
                <a:solidFill>
                  <a:schemeClr val="accent1"/>
                </a:solidFill>
                <a:latin typeface="OPPOSans R" panose="00020600040101010101" pitchFamily="18" charset="-122"/>
                <a:ea typeface="OPPOSans R" panose="00020600040101010101" pitchFamily="18" charset="-122"/>
                <a:cs typeface="+mn-ea"/>
                <a:sym typeface="+mn-lt"/>
              </a:rPr>
              <a:t>Order receiving</a:t>
            </a:r>
            <a:endParaRPr kumimoji="1" lang="zh-CN" altLang="en-US" dirty="0"/>
          </a:p>
        </p:txBody>
      </p:sp>
      <p:sp>
        <p:nvSpPr>
          <p:cNvPr id="49" name="矩形 48">
            <a:extLst>
              <a:ext uri="{FF2B5EF4-FFF2-40B4-BE49-F238E27FC236}">
                <a16:creationId xmlns="" xmlns:a16="http://schemas.microsoft.com/office/drawing/2014/main" id="{20F9614F-E97E-4AD7-AF25-913E7FFC39E9}"/>
              </a:ext>
            </a:extLst>
          </p:cNvPr>
          <p:cNvSpPr/>
          <p:nvPr/>
        </p:nvSpPr>
        <p:spPr>
          <a:xfrm>
            <a:off x="2370070" y="1997368"/>
            <a:ext cx="10757170" cy="1474571"/>
          </a:xfrm>
          <a:prstGeom prst="rect">
            <a:avLst/>
          </a:prstGeom>
        </p:spPr>
        <p:txBody>
          <a:bodyPr wrap="none" lIns="0" tIns="0" rIns="0" bIns="0">
            <a:normAutofit/>
          </a:bodyPr>
          <a:lstStyle/>
          <a:p>
            <a:pPr algn="l"/>
            <a:endParaRPr lang="zh-CN" altLang="en-US" sz="3200" dirty="0">
              <a:solidFill>
                <a:schemeClr val="accent1"/>
              </a:solidFill>
              <a:latin typeface="OPPOSans R" panose="00020600040101010101" pitchFamily="18" charset="-122"/>
              <a:ea typeface="OPPOSans R" panose="00020600040101010101" pitchFamily="18" charset="-122"/>
              <a:cs typeface="+mn-ea"/>
              <a:sym typeface="+mn-lt"/>
            </a:endParaRPr>
          </a:p>
        </p:txBody>
      </p:sp>
      <p:sp>
        <p:nvSpPr>
          <p:cNvPr id="109" name="íşļïḓè">
            <a:extLst>
              <a:ext uri="{FF2B5EF4-FFF2-40B4-BE49-F238E27FC236}">
                <a16:creationId xmlns="" xmlns:a16="http://schemas.microsoft.com/office/drawing/2014/main" id="{57E32240-8616-4BE6-9802-A7BAF3626895}"/>
              </a:ext>
            </a:extLst>
          </p:cNvPr>
          <p:cNvSpPr/>
          <p:nvPr/>
        </p:nvSpPr>
        <p:spPr>
          <a:xfrm>
            <a:off x="5427375" y="1351358"/>
            <a:ext cx="1319754" cy="1319755"/>
          </a:xfrm>
          <a:prstGeom prst="ellipse">
            <a:avLst/>
          </a:prstGeom>
          <a:solidFill>
            <a:srgbClr val="FFFFFF"/>
          </a:solidFill>
          <a:ln w="12700" cap="flat">
            <a:noFill/>
            <a:miter lim="400000"/>
          </a:ln>
          <a:effectLst/>
        </p:spPr>
        <p:txBody>
          <a:bodyPr wrap="square" lIns="91440" tIns="45720" rIns="91440" bIns="45720" numCol="1" anchor="ctr">
            <a:normAutofit/>
          </a:bodyPr>
          <a:lstStyle/>
          <a:p>
            <a:pPr algn="ctr">
              <a:defRPr sz="3200" cap="none">
                <a:solidFill>
                  <a:srgbClr val="FFFFFF"/>
                </a:solidFill>
              </a:defRPr>
            </a:pPr>
            <a:endParaRPr/>
          </a:p>
        </p:txBody>
      </p:sp>
      <p:cxnSp>
        <p:nvCxnSpPr>
          <p:cNvPr id="52" name="直接连接符 51">
            <a:extLst>
              <a:ext uri="{FF2B5EF4-FFF2-40B4-BE49-F238E27FC236}">
                <a16:creationId xmlns="" xmlns:a16="http://schemas.microsoft.com/office/drawing/2014/main" id="{742A11C1-B3AB-4E81-948D-F5624B5121A3}"/>
              </a:ext>
            </a:extLst>
          </p:cNvPr>
          <p:cNvCxnSpPr/>
          <p:nvPr/>
        </p:nvCxnSpPr>
        <p:spPr>
          <a:xfrm>
            <a:off x="11546798" y="6604869"/>
            <a:ext cx="0" cy="35280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 xmlns:a16="http://schemas.microsoft.com/office/drawing/2014/main" id="{075D3B9A-8455-4693-9725-74656F9F716C}"/>
              </a:ext>
            </a:extLst>
          </p:cNvPr>
          <p:cNvCxnSpPr>
            <a:stCxn id="72" idx="6"/>
          </p:cNvCxnSpPr>
          <p:nvPr/>
        </p:nvCxnSpPr>
        <p:spPr>
          <a:xfrm>
            <a:off x="2856114" y="4586191"/>
            <a:ext cx="17098698" cy="2792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nvGrpSpPr>
          <p:cNvPr id="54" name="işļiḍè">
            <a:extLst>
              <a:ext uri="{FF2B5EF4-FFF2-40B4-BE49-F238E27FC236}">
                <a16:creationId xmlns="" xmlns:a16="http://schemas.microsoft.com/office/drawing/2014/main" id="{B9CF4034-4A56-450D-95AA-DDB09A79F8B5}"/>
              </a:ext>
            </a:extLst>
          </p:cNvPr>
          <p:cNvGrpSpPr/>
          <p:nvPr/>
        </p:nvGrpSpPr>
        <p:grpSpPr>
          <a:xfrm>
            <a:off x="9474559" y="2541877"/>
            <a:ext cx="4144478" cy="4144474"/>
            <a:chOff x="5103164" y="1459134"/>
            <a:chExt cx="2072239" cy="2072237"/>
          </a:xfrm>
        </p:grpSpPr>
        <p:sp>
          <p:nvSpPr>
            <p:cNvPr id="75" name="îṩļîdè">
              <a:extLst>
                <a:ext uri="{FF2B5EF4-FFF2-40B4-BE49-F238E27FC236}">
                  <a16:creationId xmlns="" xmlns:a16="http://schemas.microsoft.com/office/drawing/2014/main" id="{C0CED849-56B5-4DB1-8392-B5C21233B8BE}"/>
                </a:ext>
              </a:extLst>
            </p:cNvPr>
            <p:cNvSpPr/>
            <p:nvPr/>
          </p:nvSpPr>
          <p:spPr>
            <a:xfrm>
              <a:off x="5103164" y="1459134"/>
              <a:ext cx="2072239" cy="2072237"/>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6000"/>
            </a:p>
          </p:txBody>
        </p:sp>
        <p:sp>
          <p:nvSpPr>
            <p:cNvPr id="76" name="iṥḷîďé">
              <a:extLst>
                <a:ext uri="{FF2B5EF4-FFF2-40B4-BE49-F238E27FC236}">
                  <a16:creationId xmlns="" xmlns:a16="http://schemas.microsoft.com/office/drawing/2014/main" id="{0E13B0B6-4684-43A0-834E-9734A47F8034}"/>
                </a:ext>
              </a:extLst>
            </p:cNvPr>
            <p:cNvSpPr/>
            <p:nvPr/>
          </p:nvSpPr>
          <p:spPr>
            <a:xfrm>
              <a:off x="5143904" y="1499873"/>
              <a:ext cx="1990759" cy="1990757"/>
            </a:xfrm>
            <a:prstGeom prst="ellipse">
              <a:avLst/>
            </a:prstGeom>
            <a:solidFill>
              <a:schemeClr val="accent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6000"/>
            </a:p>
          </p:txBody>
        </p:sp>
      </p:grpSp>
      <p:sp>
        <p:nvSpPr>
          <p:cNvPr id="57" name="íšḻïdê">
            <a:extLst>
              <a:ext uri="{FF2B5EF4-FFF2-40B4-BE49-F238E27FC236}">
                <a16:creationId xmlns="" xmlns:a16="http://schemas.microsoft.com/office/drawing/2014/main" id="{D7F443BE-4430-46EB-A838-6A58DB0891ED}"/>
              </a:ext>
            </a:extLst>
          </p:cNvPr>
          <p:cNvSpPr txBox="1"/>
          <p:nvPr/>
        </p:nvSpPr>
        <p:spPr bwMode="auto">
          <a:xfrm>
            <a:off x="3200723" y="3412913"/>
            <a:ext cx="5443184" cy="969904"/>
          </a:xfrm>
          <a:prstGeom prst="rect">
            <a:avLst/>
          </a:prstGeom>
          <a:noFill/>
          <a:scene3d>
            <a:camera prst="orthographicFront">
              <a:rot lat="0" lon="0" rev="0"/>
            </a:camera>
            <a:lightRig rig="threePt" dir="t"/>
          </a:scene3d>
          <a:sp3d prstMaterial="matte">
            <a:bevelT w="1270" h="1270"/>
          </a:sp3d>
        </p:spPr>
        <p:txBody>
          <a:bodyPr wrap="none" lIns="180000" tIns="93600" rIns="180000" bIns="93600" anchor="t" anchorCtr="0">
            <a:normAutofit lnSpcReduction="10000"/>
            <a:sp3d/>
          </a:bodyPr>
          <a:lstStyle/>
          <a:p>
            <a:pPr algn="l"/>
            <a:r>
              <a:rPr lang="en-US" altLang="zh-CN" sz="2800" b="0" dirty="0">
                <a:latin typeface="OPPOSans R" panose="00020600040101010101" pitchFamily="18" charset="-122"/>
                <a:ea typeface="OPPOSans R" panose="00020600040101010101" pitchFamily="18" charset="-122"/>
              </a:rPr>
              <a:t>1.</a:t>
            </a:r>
            <a:r>
              <a:rPr lang="zh-CN" altLang="en-US" sz="2800" b="0" dirty="0">
                <a:latin typeface="OPPOSans R" panose="00020600040101010101" pitchFamily="18" charset="-122"/>
                <a:ea typeface="OPPOSans R" panose="00020600040101010101" pitchFamily="18" charset="-122"/>
              </a:rPr>
              <a:t>备件收货盘点</a:t>
            </a:r>
            <a:endParaRPr lang="en-US" altLang="zh-CN" sz="2800" b="0" dirty="0">
              <a:latin typeface="OPPOSans R" panose="00020600040101010101" pitchFamily="18" charset="-122"/>
              <a:ea typeface="OPPOSans R" panose="00020600040101010101" pitchFamily="18" charset="-122"/>
            </a:endParaRPr>
          </a:p>
          <a:p>
            <a:pPr algn="l"/>
            <a:r>
              <a:rPr lang="en-US" altLang="zh-CN" sz="2400" b="0" kern="1200" dirty="0">
                <a:solidFill>
                  <a:prstClr val="black"/>
                </a:solidFill>
                <a:latin typeface="OPPOSans R" panose="00020600040101010101" pitchFamily="18" charset="-122"/>
                <a:ea typeface="OPPOSans R" panose="00020600040101010101" pitchFamily="18" charset="-122"/>
              </a:rPr>
              <a:t>Stock-taking after receiving</a:t>
            </a:r>
            <a:endParaRPr lang="zh-CN" altLang="en-US" sz="2400" b="0" kern="1200" dirty="0">
              <a:solidFill>
                <a:prstClr val="black"/>
              </a:solidFill>
              <a:latin typeface="OPPOSans R" panose="00020600040101010101" pitchFamily="18" charset="-122"/>
              <a:ea typeface="OPPOSans R" panose="00020600040101010101" pitchFamily="18" charset="-122"/>
            </a:endParaRPr>
          </a:p>
        </p:txBody>
      </p:sp>
      <p:sp>
        <p:nvSpPr>
          <p:cNvPr id="60" name="išlîḋe">
            <a:extLst>
              <a:ext uri="{FF2B5EF4-FFF2-40B4-BE49-F238E27FC236}">
                <a16:creationId xmlns="" xmlns:a16="http://schemas.microsoft.com/office/drawing/2014/main" id="{B5CFD0E3-D090-4751-AB1A-AE871A69478A}"/>
              </a:ext>
            </a:extLst>
          </p:cNvPr>
          <p:cNvSpPr txBox="1"/>
          <p:nvPr/>
        </p:nvSpPr>
        <p:spPr bwMode="auto">
          <a:xfrm flipH="1">
            <a:off x="14197197" y="3378527"/>
            <a:ext cx="6436965" cy="1004290"/>
          </a:xfrm>
          <a:prstGeom prst="rect">
            <a:avLst/>
          </a:prstGeom>
          <a:noFill/>
          <a:scene3d>
            <a:camera prst="orthographicFront">
              <a:rot lat="0" lon="0" rev="0"/>
            </a:camera>
            <a:lightRig rig="threePt" dir="t"/>
          </a:scene3d>
          <a:sp3d prstMaterial="matte">
            <a:bevelT w="1270" h="1270"/>
          </a:sp3d>
        </p:spPr>
        <p:txBody>
          <a:bodyPr wrap="none" lIns="180000" tIns="93600" rIns="180000" bIns="93600" anchor="t" anchorCtr="0">
            <a:normAutofit/>
            <a:sp3d/>
          </a:bodyPr>
          <a:lstStyle/>
          <a:p>
            <a:pPr algn="l" latinLnBrk="0">
              <a:buClr>
                <a:prstClr val="white"/>
              </a:buClr>
              <a:defRPr/>
            </a:pPr>
            <a:r>
              <a:rPr lang="en-US" altLang="zh-CN" sz="2800" b="0" dirty="0">
                <a:latin typeface="OPPOSans R" panose="00020600040101010101" pitchFamily="18" charset="-122"/>
                <a:ea typeface="OPPOSans R" panose="00020600040101010101" pitchFamily="18" charset="-122"/>
              </a:rPr>
              <a:t>2.</a:t>
            </a:r>
            <a:r>
              <a:rPr lang="zh-CN" altLang="en-US" sz="2800" b="0" dirty="0">
                <a:latin typeface="OPPOSans R" panose="00020600040101010101" pitchFamily="18" charset="-122"/>
                <a:ea typeface="OPPOSans R" panose="00020600040101010101" pitchFamily="18" charset="-122"/>
              </a:rPr>
              <a:t>收货异常反馈</a:t>
            </a:r>
            <a:endParaRPr lang="en-US" altLang="zh-CN" sz="2800" b="0" dirty="0">
              <a:latin typeface="OPPOSans R" panose="00020600040101010101" pitchFamily="18" charset="-122"/>
              <a:ea typeface="OPPOSans R" panose="00020600040101010101" pitchFamily="18" charset="-122"/>
            </a:endParaRPr>
          </a:p>
          <a:p>
            <a:pPr algn="l" latinLnBrk="0">
              <a:buClr>
                <a:prstClr val="white"/>
              </a:buClr>
              <a:defRPr/>
            </a:pPr>
            <a:r>
              <a:rPr lang="en-US" altLang="zh-CN" sz="2400" b="0" dirty="0">
                <a:latin typeface="OPPOSans R" panose="00020600040101010101" pitchFamily="18" charset="-122"/>
                <a:ea typeface="OPPOSans R" panose="00020600040101010101" pitchFamily="18" charset="-122"/>
              </a:rPr>
              <a:t>Feedback for order discrepancy </a:t>
            </a:r>
            <a:endParaRPr lang="zh-CN" altLang="en-US" sz="2400" b="0" dirty="0">
              <a:latin typeface="OPPOSans R" panose="00020600040101010101" pitchFamily="18" charset="-122"/>
              <a:ea typeface="OPPOSans R" panose="00020600040101010101" pitchFamily="18" charset="-122"/>
            </a:endParaRPr>
          </a:p>
        </p:txBody>
      </p:sp>
      <p:grpSp>
        <p:nvGrpSpPr>
          <p:cNvPr id="61" name="îṩľïḑè">
            <a:extLst>
              <a:ext uri="{FF2B5EF4-FFF2-40B4-BE49-F238E27FC236}">
                <a16:creationId xmlns="" xmlns:a16="http://schemas.microsoft.com/office/drawing/2014/main" id="{42E3A5E0-68E6-4925-BA24-D5A7E6C78A11}"/>
              </a:ext>
            </a:extLst>
          </p:cNvPr>
          <p:cNvGrpSpPr/>
          <p:nvPr/>
        </p:nvGrpSpPr>
        <p:grpSpPr>
          <a:xfrm>
            <a:off x="787676" y="3551972"/>
            <a:ext cx="2068438" cy="2068438"/>
            <a:chOff x="1854620" y="1978142"/>
            <a:chExt cx="1034219" cy="1034219"/>
          </a:xfrm>
        </p:grpSpPr>
        <p:sp>
          <p:nvSpPr>
            <p:cNvPr id="72" name="ïṡľíḓê">
              <a:extLst>
                <a:ext uri="{FF2B5EF4-FFF2-40B4-BE49-F238E27FC236}">
                  <a16:creationId xmlns="" xmlns:a16="http://schemas.microsoft.com/office/drawing/2014/main" id="{93B5DDDE-D2A4-41A8-AB7B-53F276530BF8}"/>
                </a:ext>
              </a:extLst>
            </p:cNvPr>
            <p:cNvSpPr/>
            <p:nvPr/>
          </p:nvSpPr>
          <p:spPr>
            <a:xfrm>
              <a:off x="1854620" y="1978142"/>
              <a:ext cx="1034219" cy="1034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6000"/>
            </a:p>
          </p:txBody>
        </p:sp>
        <p:sp>
          <p:nvSpPr>
            <p:cNvPr id="74" name="íṥlídè">
              <a:extLst>
                <a:ext uri="{FF2B5EF4-FFF2-40B4-BE49-F238E27FC236}">
                  <a16:creationId xmlns="" xmlns:a16="http://schemas.microsoft.com/office/drawing/2014/main" id="{D06F1F28-A486-478C-BB28-5408F9A96B3E}"/>
                </a:ext>
              </a:extLst>
            </p:cNvPr>
            <p:cNvSpPr/>
            <p:nvPr/>
          </p:nvSpPr>
          <p:spPr bwMode="auto">
            <a:xfrm>
              <a:off x="2135861" y="2240273"/>
              <a:ext cx="509956" cy="5099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6000"/>
            </a:p>
          </p:txBody>
        </p:sp>
      </p:grpSp>
      <p:grpSp>
        <p:nvGrpSpPr>
          <p:cNvPr id="62" name="ïšľïḋè">
            <a:extLst>
              <a:ext uri="{FF2B5EF4-FFF2-40B4-BE49-F238E27FC236}">
                <a16:creationId xmlns="" xmlns:a16="http://schemas.microsoft.com/office/drawing/2014/main" id="{0EB706DB-B00B-410F-AE17-44CD65C358D2}"/>
              </a:ext>
            </a:extLst>
          </p:cNvPr>
          <p:cNvGrpSpPr/>
          <p:nvPr/>
        </p:nvGrpSpPr>
        <p:grpSpPr>
          <a:xfrm>
            <a:off x="20021614" y="3602363"/>
            <a:ext cx="2068438" cy="2068438"/>
            <a:chOff x="9389727" y="1978142"/>
            <a:chExt cx="1034219" cy="1034219"/>
          </a:xfrm>
        </p:grpSpPr>
        <p:sp>
          <p:nvSpPr>
            <p:cNvPr id="70" name="íṡľïḓé">
              <a:extLst>
                <a:ext uri="{FF2B5EF4-FFF2-40B4-BE49-F238E27FC236}">
                  <a16:creationId xmlns="" xmlns:a16="http://schemas.microsoft.com/office/drawing/2014/main" id="{7772D585-B1F6-433C-9424-BD3DF7D73C64}"/>
                </a:ext>
              </a:extLst>
            </p:cNvPr>
            <p:cNvSpPr/>
            <p:nvPr/>
          </p:nvSpPr>
          <p:spPr>
            <a:xfrm>
              <a:off x="9389727" y="1978142"/>
              <a:ext cx="1034219" cy="103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6000"/>
            </a:p>
          </p:txBody>
        </p:sp>
        <p:sp>
          <p:nvSpPr>
            <p:cNvPr id="71" name="ïṣľíďé">
              <a:extLst>
                <a:ext uri="{FF2B5EF4-FFF2-40B4-BE49-F238E27FC236}">
                  <a16:creationId xmlns="" xmlns:a16="http://schemas.microsoft.com/office/drawing/2014/main" id="{B9CCDA1F-F999-4DF0-9BD6-1F19EFEFC297}"/>
                </a:ext>
              </a:extLst>
            </p:cNvPr>
            <p:cNvSpPr/>
            <p:nvPr/>
          </p:nvSpPr>
          <p:spPr bwMode="auto">
            <a:xfrm>
              <a:off x="9656142" y="2232137"/>
              <a:ext cx="509956" cy="50995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6000"/>
            </a:p>
          </p:txBody>
        </p:sp>
      </p:grpSp>
      <p:sp>
        <p:nvSpPr>
          <p:cNvPr id="68" name="i$1îďé">
            <a:extLst>
              <a:ext uri="{FF2B5EF4-FFF2-40B4-BE49-F238E27FC236}">
                <a16:creationId xmlns="" xmlns:a16="http://schemas.microsoft.com/office/drawing/2014/main" id="{39340196-E1AA-4B49-976A-BF366BB2B662}"/>
              </a:ext>
            </a:extLst>
          </p:cNvPr>
          <p:cNvSpPr/>
          <p:nvPr/>
        </p:nvSpPr>
        <p:spPr bwMode="auto">
          <a:xfrm>
            <a:off x="9597518" y="4100148"/>
            <a:ext cx="3837634" cy="124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93600" rIns="180000" bIns="936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1">
              <a:lnSpc>
                <a:spcPct val="130000"/>
              </a:lnSpc>
            </a:pPr>
            <a:r>
              <a:rPr lang="zh-CN" altLang="en-US" sz="4000" dirty="0">
                <a:solidFill>
                  <a:schemeClr val="bg1"/>
                </a:solidFill>
                <a:latin typeface="OPPOSans R" panose="00020600040101010101" pitchFamily="18" charset="-122"/>
                <a:ea typeface="OPPOSans R" panose="00020600040101010101" pitchFamily="18" charset="-122"/>
              </a:rPr>
              <a:t>代理收货</a:t>
            </a:r>
            <a:endParaRPr lang="en-US" altLang="zh-CN" sz="4000" dirty="0">
              <a:solidFill>
                <a:schemeClr val="bg1"/>
              </a:solidFill>
              <a:latin typeface="OPPOSans R" panose="00020600040101010101" pitchFamily="18" charset="-122"/>
              <a:ea typeface="OPPOSans R" panose="00020600040101010101" pitchFamily="18" charset="-122"/>
            </a:endParaRPr>
          </a:p>
        </p:txBody>
      </p:sp>
      <p:sp>
        <p:nvSpPr>
          <p:cNvPr id="4" name="文本框 3"/>
          <p:cNvSpPr txBox="1"/>
          <p:nvPr/>
        </p:nvSpPr>
        <p:spPr>
          <a:xfrm>
            <a:off x="2869153" y="5379145"/>
            <a:ext cx="4205986" cy="87203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rPr>
              <a:t>清点箱数 </a:t>
            </a:r>
            <a:endParaRPr kumimoji="0" lang="en-US" altLang="zh-CN" sz="28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a:p>
            <a:r>
              <a:rPr lang="en-US" altLang="zh-CN" sz="2200" b="0" dirty="0">
                <a:latin typeface="OPPOSans R" panose="00020600040101010101" pitchFamily="18" charset="-122"/>
                <a:ea typeface="OPPOSans R" panose="00020600040101010101" pitchFamily="18" charset="-122"/>
              </a:rPr>
              <a:t>Count </a:t>
            </a:r>
            <a:r>
              <a:rPr lang="en-US" altLang="zh-CN" sz="2200" b="0" dirty="0" smtClean="0">
                <a:latin typeface="OPPOSans R" panose="00020600040101010101" pitchFamily="18" charset="-122"/>
                <a:ea typeface="OPPOSans R" panose="00020600040101010101" pitchFamily="18" charset="-122"/>
              </a:rPr>
              <a:t>of boxes</a:t>
            </a:r>
            <a:endParaRPr kumimoji="0" lang="zh-CN" altLang="en-US"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p:txBody>
      </p:sp>
      <p:sp>
        <p:nvSpPr>
          <p:cNvPr id="5" name="下箭头 4"/>
          <p:cNvSpPr/>
          <p:nvPr/>
        </p:nvSpPr>
        <p:spPr>
          <a:xfrm>
            <a:off x="4719252" y="6317396"/>
            <a:ext cx="466866" cy="920048"/>
          </a:xfrm>
          <a:prstGeom prst="downArrow">
            <a:avLst/>
          </a:prstGeom>
          <a:solidFill>
            <a:schemeClr val="accent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0" name="文本框 79"/>
          <p:cNvSpPr txBox="1"/>
          <p:nvPr/>
        </p:nvSpPr>
        <p:spPr>
          <a:xfrm>
            <a:off x="724708" y="7228274"/>
            <a:ext cx="9405333" cy="151836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rPr>
              <a:t>清点物料，检查货物外观 </a:t>
            </a:r>
            <a:r>
              <a:rPr kumimoji="0" lang="en-US" altLang="zh-CN" sz="2200" b="0" i="0" u="none" strike="noStrike" cap="none" spc="0" normalizeH="0" baseline="0" dirty="0" smtClean="0">
                <a:ln>
                  <a:noFill/>
                </a:ln>
                <a:solidFill>
                  <a:srgbClr val="000000"/>
                </a:solidFill>
                <a:effectLst/>
                <a:uFillTx/>
                <a:latin typeface="OPPOSans R" panose="00020600040101010101" pitchFamily="18" charset="-122"/>
                <a:ea typeface="OPPOSans R" panose="00020600040101010101" pitchFamily="18" charset="-122"/>
                <a:sym typeface="Helvetica Neue"/>
              </a:rPr>
              <a:t>Revie</a:t>
            </a:r>
            <a:r>
              <a:rPr lang="en-US" altLang="zh-CN" sz="2200" b="0" dirty="0" smtClean="0">
                <a:latin typeface="OPPOSans R" panose="00020600040101010101" pitchFamily="18" charset="-122"/>
                <a:ea typeface="OPPOSans R" panose="00020600040101010101" pitchFamily="18" charset="-122"/>
              </a:rPr>
              <a:t>w </a:t>
            </a:r>
            <a:r>
              <a:rPr lang="en-US" altLang="zh-CN" sz="2200" b="0" dirty="0" smtClean="0">
                <a:latin typeface="OPPOSans R" panose="00020600040101010101" pitchFamily="18" charset="-122"/>
                <a:ea typeface="OPPOSans R" panose="00020600040101010101" pitchFamily="18" charset="-122"/>
              </a:rPr>
              <a:t>quantity </a:t>
            </a:r>
            <a:r>
              <a:rPr lang="en-US" altLang="zh-CN" sz="2200" b="0" dirty="0">
                <a:latin typeface="OPPOSans R" panose="00020600040101010101" pitchFamily="18" charset="-122"/>
                <a:ea typeface="OPPOSans R" panose="00020600040101010101" pitchFamily="18" charset="-122"/>
              </a:rPr>
              <a:t>and inspect outer box</a:t>
            </a:r>
            <a:endParaRPr kumimoji="0" lang="en-US" altLang="zh-CN"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rPr>
              <a:t>（若纸箱有破损，需当场向送货人员或公司</a:t>
            </a:r>
            <a:r>
              <a:rPr kumimoji="0" lang="zh-CN" altLang="en-US" sz="2400" b="0" i="0" u="none" strike="noStrike" cap="none" spc="0" normalizeH="0" baseline="0" dirty="0" smtClean="0">
                <a:ln>
                  <a:noFill/>
                </a:ln>
                <a:solidFill>
                  <a:srgbClr val="000000"/>
                </a:solidFill>
                <a:effectLst/>
                <a:uFillTx/>
                <a:latin typeface="OPPOSans R" panose="00020600040101010101" pitchFamily="18" charset="-122"/>
                <a:ea typeface="OPPOSans R" panose="00020600040101010101" pitchFamily="18" charset="-122"/>
                <a:sym typeface="Helvetica Neue"/>
              </a:rPr>
              <a:t>反馈）</a:t>
            </a:r>
            <a:endParaRPr kumimoji="0" lang="en-US" altLang="zh-CN" sz="24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a:p>
            <a:pPr marL="0" marR="0" indent="0" algn="ctr" defTabSz="825500" rtl="0" fontAlgn="auto" latinLnBrk="0" hangingPunct="0">
              <a:lnSpc>
                <a:spcPct val="100000"/>
              </a:lnSpc>
              <a:spcBef>
                <a:spcPts val="0"/>
              </a:spcBef>
              <a:spcAft>
                <a:spcPts val="0"/>
              </a:spcAft>
              <a:buClrTx/>
              <a:buSzTx/>
              <a:buFontTx/>
              <a:buNone/>
            </a:pPr>
            <a:r>
              <a:rPr lang="en-US" altLang="zh-CN" sz="2200" b="0" dirty="0">
                <a:latin typeface="OPPOSans R" panose="00020600040101010101" pitchFamily="18" charset="-122"/>
                <a:ea typeface="OPPOSans R" panose="00020600040101010101" pitchFamily="18" charset="-122"/>
              </a:rPr>
              <a:t>(If there is any damaged box, please report to deliveryman on site and to HQ  asap</a:t>
            </a:r>
            <a:r>
              <a:rPr kumimoji="0" lang="zh-CN" altLang="en-US"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rPr>
              <a:t>）</a:t>
            </a:r>
          </a:p>
        </p:txBody>
      </p:sp>
      <p:sp>
        <p:nvSpPr>
          <p:cNvPr id="83" name="下箭头 82"/>
          <p:cNvSpPr/>
          <p:nvPr/>
        </p:nvSpPr>
        <p:spPr>
          <a:xfrm>
            <a:off x="4719252" y="8737468"/>
            <a:ext cx="466866" cy="920048"/>
          </a:xfrm>
          <a:prstGeom prst="downArrow">
            <a:avLst/>
          </a:prstGeom>
          <a:solidFill>
            <a:schemeClr val="accent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7" name="文本框 86"/>
          <p:cNvSpPr txBox="1"/>
          <p:nvPr/>
        </p:nvSpPr>
        <p:spPr>
          <a:xfrm>
            <a:off x="2166172" y="9752745"/>
            <a:ext cx="6069904" cy="81047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rPr>
              <a:t>确认无误，及时入库</a:t>
            </a:r>
            <a:endParaRPr kumimoji="0" lang="en-US" altLang="zh-CN" sz="24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a:p>
            <a:pPr marL="0" marR="0" indent="0" algn="ctr" defTabSz="825500" rtl="0" fontAlgn="auto" latinLnBrk="0" hangingPunct="0">
              <a:lnSpc>
                <a:spcPct val="100000"/>
              </a:lnSpc>
              <a:spcBef>
                <a:spcPts val="0"/>
              </a:spcBef>
              <a:spcAft>
                <a:spcPts val="0"/>
              </a:spcAft>
              <a:buClrTx/>
              <a:buSzTx/>
              <a:buFontTx/>
              <a:buNone/>
            </a:pPr>
            <a:r>
              <a:rPr kumimoji="0" lang="en-US" altLang="zh-CN"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rPr>
              <a:t>Put into stock after confirmation</a:t>
            </a:r>
            <a:endParaRPr kumimoji="0" lang="zh-CN" altLang="en-US"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p:txBody>
      </p:sp>
      <p:sp>
        <p:nvSpPr>
          <p:cNvPr id="91" name="íṥlídè">
            <a:extLst>
              <a:ext uri="{FF2B5EF4-FFF2-40B4-BE49-F238E27FC236}">
                <a16:creationId xmlns="" xmlns:a16="http://schemas.microsoft.com/office/drawing/2014/main" id="{D06F1F28-A486-478C-BB28-5408F9A96B3E}"/>
              </a:ext>
            </a:extLst>
          </p:cNvPr>
          <p:cNvSpPr/>
          <p:nvPr/>
        </p:nvSpPr>
        <p:spPr bwMode="auto">
          <a:xfrm>
            <a:off x="13619037" y="5887320"/>
            <a:ext cx="509956" cy="5099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046A38"/>
          </a:solidFill>
          <a:ln>
            <a:noFill/>
          </a:ln>
        </p:spPr>
        <p:txBody>
          <a:bodyPr anchor="ctr"/>
          <a:lstStyle/>
          <a:p>
            <a:pPr algn="ctr"/>
            <a:endParaRPr/>
          </a:p>
        </p:txBody>
      </p:sp>
      <p:sp>
        <p:nvSpPr>
          <p:cNvPr id="6" name="文本框 5"/>
          <p:cNvSpPr txBox="1"/>
          <p:nvPr/>
        </p:nvSpPr>
        <p:spPr>
          <a:xfrm>
            <a:off x="14211892" y="6291323"/>
            <a:ext cx="8009467" cy="293413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zh-CN" altLang="en-US" sz="2400" b="0" i="0" u="none" strike="noStrike" cap="none" spc="0" normalizeH="0" baseline="0" dirty="0" smtClean="0">
                <a:ln>
                  <a:noFill/>
                </a:ln>
                <a:solidFill>
                  <a:srgbClr val="000000"/>
                </a:solidFill>
                <a:effectLst/>
                <a:uFillTx/>
                <a:latin typeface="OPPOSans R" panose="00020600040101010101" pitchFamily="18" charset="-122"/>
                <a:ea typeface="OPPOSans R" panose="00020600040101010101" pitchFamily="18" charset="-122"/>
                <a:sym typeface="Helvetica Neue"/>
              </a:rPr>
              <a:t>少料</a:t>
            </a:r>
            <a:r>
              <a:rPr kumimoji="0" lang="en-US" altLang="zh-CN" sz="2400" b="0" i="0" u="none" strike="noStrike" cap="none" spc="0" normalizeH="0" baseline="0" dirty="0" smtClean="0">
                <a:ln>
                  <a:noFill/>
                </a:ln>
                <a:solidFill>
                  <a:srgbClr val="000000"/>
                </a:solidFill>
                <a:effectLst/>
                <a:uFillTx/>
                <a:latin typeface="OPPOSans R" panose="00020600040101010101" pitchFamily="18" charset="-122"/>
                <a:ea typeface="OPPOSans R" panose="00020600040101010101" pitchFamily="18" charset="-122"/>
                <a:sym typeface="Helvetica Neue"/>
              </a:rPr>
              <a:t>&amp;</a:t>
            </a:r>
            <a:r>
              <a:rPr kumimoji="0" lang="zh-CN" altLang="en-US" sz="2400" b="0" i="0" u="none" strike="noStrike" cap="none" spc="0" normalizeH="0" baseline="0" dirty="0" smtClean="0">
                <a:ln>
                  <a:noFill/>
                </a:ln>
                <a:solidFill>
                  <a:srgbClr val="000000"/>
                </a:solidFill>
                <a:effectLst/>
                <a:uFillTx/>
                <a:latin typeface="OPPOSans R" panose="00020600040101010101" pitchFamily="18" charset="-122"/>
                <a:ea typeface="OPPOSans R" panose="00020600040101010101" pitchFamily="18" charset="-122"/>
                <a:sym typeface="Helvetica Neue"/>
              </a:rPr>
              <a:t>外观损坏</a:t>
            </a:r>
            <a:r>
              <a:rPr kumimoji="0" lang="en-US" altLang="zh-CN" sz="2400" b="0" i="0" u="none" strike="noStrike" cap="none" spc="0" normalizeH="0" baseline="0" dirty="0" smtClean="0">
                <a:ln>
                  <a:noFill/>
                </a:ln>
                <a:solidFill>
                  <a:srgbClr val="000000"/>
                </a:solidFill>
                <a:effectLst/>
                <a:uFillTx/>
                <a:latin typeface="OPPOSans R" panose="00020600040101010101" pitchFamily="18" charset="-122"/>
                <a:ea typeface="OPPOSans R" panose="00020600040101010101" pitchFamily="18" charset="-122"/>
                <a:sym typeface="Helvetica Neue"/>
              </a:rPr>
              <a:t>&amp;</a:t>
            </a:r>
            <a:r>
              <a:rPr kumimoji="0" lang="zh-CN" altLang="en-US" sz="2400" b="0" i="0" u="none" strike="noStrike" cap="none" spc="0" normalizeH="0" baseline="0" dirty="0" smtClean="0">
                <a:ln>
                  <a:noFill/>
                </a:ln>
                <a:solidFill>
                  <a:srgbClr val="000000"/>
                </a:solidFill>
                <a:effectLst/>
                <a:uFillTx/>
                <a:latin typeface="OPPOSans R" panose="00020600040101010101" pitchFamily="18" charset="-122"/>
                <a:ea typeface="OPPOSans R" panose="00020600040101010101" pitchFamily="18" charset="-122"/>
                <a:sym typeface="Helvetica Neue"/>
              </a:rPr>
              <a:t>使用功能异常：</a:t>
            </a:r>
            <a:endParaRPr lang="en-US" altLang="zh-CN" sz="2400" b="0" dirty="0">
              <a:latin typeface="OPPOSans R" panose="00020600040101010101" pitchFamily="18" charset="-122"/>
              <a:ea typeface="OPPOSans R" panose="00020600040101010101" pitchFamily="18" charset="-122"/>
            </a:endParaRPr>
          </a:p>
          <a:p>
            <a:pPr algn="l"/>
            <a:r>
              <a:rPr lang="en-US" altLang="zh-CN" sz="2200" b="0" dirty="0">
                <a:latin typeface="OPPOSans R" panose="00020600040101010101" pitchFamily="18" charset="-122"/>
                <a:ea typeface="OPPOSans R" panose="00020600040101010101" pitchFamily="18" charset="-122"/>
              </a:rPr>
              <a:t>Missing </a:t>
            </a:r>
            <a:r>
              <a:rPr lang="en-US" altLang="zh-CN" sz="2200" b="0" dirty="0" smtClean="0">
                <a:latin typeface="OPPOSans R" panose="00020600040101010101" pitchFamily="18" charset="-122"/>
                <a:ea typeface="OPPOSans R" panose="00020600040101010101" pitchFamily="18" charset="-122"/>
              </a:rPr>
              <a:t>materials&amp;</a:t>
            </a:r>
            <a:r>
              <a:rPr lang="en-US" altLang="zh-CN" sz="2200" b="0" dirty="0">
                <a:latin typeface="OPPOSans R" panose="00020600040101010101" pitchFamily="18" charset="-122"/>
                <a:ea typeface="OPPOSans R" panose="00020600040101010101" pitchFamily="18" charset="-122"/>
              </a:rPr>
              <a:t> Damaged </a:t>
            </a:r>
            <a:r>
              <a:rPr lang="en-US" altLang="zh-CN" sz="2200" b="0" dirty="0" smtClean="0">
                <a:latin typeface="OPPOSans R" panose="00020600040101010101" pitchFamily="18" charset="-122"/>
                <a:ea typeface="OPPOSans R" panose="00020600040101010101" pitchFamily="18" charset="-122"/>
              </a:rPr>
              <a:t>box&amp;</a:t>
            </a:r>
            <a:r>
              <a:rPr lang="en-US" altLang="zh-CN" sz="2200" b="0" dirty="0">
                <a:latin typeface="OPPOSans R" panose="00020600040101010101" pitchFamily="18" charset="-122"/>
                <a:ea typeface="OPPOSans R" panose="00020600040101010101" pitchFamily="18" charset="-122"/>
              </a:rPr>
              <a:t> Defective incoming material </a:t>
            </a:r>
            <a:r>
              <a:rPr lang="zh-CN" altLang="en-US" sz="2200" b="0" dirty="0" smtClean="0">
                <a:latin typeface="OPPOSans R" panose="00020600040101010101" pitchFamily="18" charset="-122"/>
                <a:ea typeface="OPPOSans R" panose="00020600040101010101" pitchFamily="18" charset="-122"/>
              </a:rPr>
              <a:t>：</a:t>
            </a:r>
            <a:endParaRPr lang="en-US" altLang="zh-CN" sz="2200" b="0" dirty="0" smtClean="0">
              <a:latin typeface="OPPOSans R" panose="00020600040101010101" pitchFamily="18" charset="-122"/>
              <a:ea typeface="OPPOSans R" panose="00020600040101010101" pitchFamily="18" charset="-122"/>
            </a:endParaRPr>
          </a:p>
          <a:p>
            <a:pPr algn="l"/>
            <a:endParaRPr lang="en-US" altLang="zh-CN" sz="2400" b="0" dirty="0">
              <a:latin typeface="OPPOSans R" panose="00020600040101010101" pitchFamily="18" charset="-122"/>
              <a:ea typeface="OPPOSans R" panose="00020600040101010101" pitchFamily="18" charset="-122"/>
            </a:endParaRPr>
          </a:p>
          <a:p>
            <a:pPr algn="l"/>
            <a:r>
              <a:rPr lang="zh-CN" altLang="en-US" sz="2400" b="0" dirty="0">
                <a:latin typeface="OPPOSans R" panose="00020600040101010101" pitchFamily="18" charset="-122"/>
                <a:ea typeface="OPPOSans R" panose="00020600040101010101" pitchFamily="18" charset="-122"/>
              </a:rPr>
              <a:t>拍照！记录订单编号、</a:t>
            </a:r>
            <a:r>
              <a:rPr lang="en-US" altLang="zh-CN" sz="2400" b="0" dirty="0">
                <a:latin typeface="OPPOSans R" panose="00020600040101010101" pitchFamily="18" charset="-122"/>
                <a:ea typeface="OPPOSans R" panose="00020600040101010101" pitchFamily="18" charset="-122"/>
              </a:rPr>
              <a:t>PI </a:t>
            </a:r>
            <a:r>
              <a:rPr lang="zh-CN" altLang="en-US" sz="2400" b="0" dirty="0">
                <a:latin typeface="OPPOSans R" panose="00020600040101010101" pitchFamily="18" charset="-122"/>
                <a:ea typeface="OPPOSans R" panose="00020600040101010101" pitchFamily="18" charset="-122"/>
              </a:rPr>
              <a:t>编号、物料代码</a:t>
            </a:r>
            <a:r>
              <a:rPr lang="zh-CN" altLang="en-US" sz="2400" b="0" dirty="0" smtClean="0">
                <a:latin typeface="OPPOSans R" panose="00020600040101010101" pitchFamily="18" charset="-122"/>
                <a:ea typeface="OPPOSans R" panose="00020600040101010101" pitchFamily="18" charset="-122"/>
              </a:rPr>
              <a:t>及损坏</a:t>
            </a:r>
            <a:r>
              <a:rPr lang="zh-CN" altLang="en-US" sz="2400" b="0" dirty="0">
                <a:latin typeface="OPPOSans R" panose="00020600040101010101" pitchFamily="18" charset="-122"/>
                <a:ea typeface="OPPOSans R" panose="00020600040101010101" pitchFamily="18" charset="-122"/>
              </a:rPr>
              <a:t>数量，立刻反馈给备件组。</a:t>
            </a:r>
            <a:endParaRPr lang="en-US" altLang="zh-CN" sz="2400" b="0" dirty="0">
              <a:latin typeface="OPPOSans R" panose="00020600040101010101" pitchFamily="18" charset="-122"/>
              <a:ea typeface="OPPOSans R" panose="00020600040101010101" pitchFamily="18" charset="-122"/>
            </a:endParaRPr>
          </a:p>
          <a:p>
            <a:pPr algn="l"/>
            <a:r>
              <a:rPr lang="en-US" altLang="zh-CN" sz="2200" b="0" dirty="0">
                <a:latin typeface="OPPOSans R" panose="00020600040101010101" pitchFamily="18" charset="-122"/>
                <a:ea typeface="OPPOSans R" panose="00020600040101010101" pitchFamily="18" charset="-122"/>
              </a:rPr>
              <a:t>take photo! share order No., Pl No., material codes and damaged </a:t>
            </a:r>
            <a:r>
              <a:rPr lang="en-US" altLang="zh-CN" sz="2200" b="0" dirty="0" err="1">
                <a:latin typeface="OPPOSans R" panose="00020600040101010101" pitchFamily="18" charset="-122"/>
                <a:ea typeface="OPPOSans R" panose="00020600040101010101" pitchFamily="18" charset="-122"/>
              </a:rPr>
              <a:t>qty</a:t>
            </a:r>
            <a:r>
              <a:rPr lang="en-US" altLang="zh-CN" sz="2200" b="0" dirty="0">
                <a:latin typeface="OPPOSans R" panose="00020600040101010101" pitchFamily="18" charset="-122"/>
                <a:ea typeface="OPPOSans R" panose="00020600040101010101" pitchFamily="18" charset="-122"/>
              </a:rPr>
              <a:t> to spare parts </a:t>
            </a:r>
            <a:r>
              <a:rPr lang="en-US" altLang="zh-CN" sz="2200" b="0" dirty="0" smtClean="0">
                <a:latin typeface="OPPOSans R" panose="00020600040101010101" pitchFamily="18" charset="-122"/>
                <a:ea typeface="OPPOSans R" panose="00020600040101010101" pitchFamily="18" charset="-122"/>
              </a:rPr>
              <a:t>team timely</a:t>
            </a:r>
            <a:r>
              <a:rPr lang="en-US" altLang="zh-CN" sz="2200" b="0" dirty="0">
                <a:latin typeface="OPPOSans R" panose="00020600040101010101" pitchFamily="18" charset="-122"/>
                <a:ea typeface="OPPOSans R" panose="00020600040101010101" pitchFamily="18" charset="-122"/>
              </a:rPr>
              <a:t>.</a:t>
            </a:r>
            <a:endParaRPr lang="zh-CN" altLang="en-US" sz="2400" b="0" dirty="0">
              <a:latin typeface="OPPOSans R" panose="00020600040101010101" pitchFamily="18" charset="-122"/>
              <a:ea typeface="OPPOSans R" panose="00020600040101010101" pitchFamily="18" charset="-122"/>
            </a:endParaRPr>
          </a:p>
        </p:txBody>
      </p:sp>
      <p:sp>
        <p:nvSpPr>
          <p:cNvPr id="100" name="文本框 9"/>
          <p:cNvSpPr txBox="1"/>
          <p:nvPr/>
        </p:nvSpPr>
        <p:spPr>
          <a:xfrm>
            <a:off x="1350157" y="11085570"/>
            <a:ext cx="21560643" cy="1508105"/>
          </a:xfrm>
          <a:prstGeom prst="rect">
            <a:avLst/>
          </a:prstGeom>
          <a:noFill/>
        </p:spPr>
        <p:txBody>
          <a:bodyPr wrap="square" rtlCol="0">
            <a:spAutoFit/>
          </a:bodyPr>
          <a:lstStyle/>
          <a:p>
            <a:pPr algn="l"/>
            <a:r>
              <a:rPr lang="zh-CN" altLang="en-US" sz="2400" b="0" dirty="0">
                <a:solidFill>
                  <a:srgbClr val="FF0000"/>
                </a:solidFill>
                <a:latin typeface="OPPOSans R" panose="00020600040101010101" pitchFamily="18" charset="-122"/>
                <a:ea typeface="OPPOSans R" panose="00020600040101010101" pitchFamily="18" charset="-122"/>
              </a:rPr>
              <a:t>切记：</a:t>
            </a:r>
            <a:r>
              <a:rPr lang="zh-CN" altLang="en-US" sz="2400" b="0" dirty="0">
                <a:latin typeface="OPPOSans R" panose="00020600040101010101" pitchFamily="18" charset="-122"/>
                <a:ea typeface="OPPOSans R" panose="00020600040101010101" pitchFamily="18" charset="-122"/>
              </a:rPr>
              <a:t>收到物料一定要先看</a:t>
            </a:r>
            <a:r>
              <a:rPr lang="zh-CN" altLang="en-US" sz="2400" b="0" dirty="0">
                <a:solidFill>
                  <a:srgbClr val="FF0000"/>
                </a:solidFill>
                <a:latin typeface="OPPOSans R" panose="00020600040101010101" pitchFamily="18" charset="-122"/>
                <a:ea typeface="OPPOSans R" panose="00020600040101010101" pitchFamily="18" charset="-122"/>
              </a:rPr>
              <a:t>外箱是否破损</a:t>
            </a:r>
            <a:r>
              <a:rPr lang="zh-CN" altLang="en-US" sz="2400" b="0" dirty="0">
                <a:latin typeface="OPPOSans R" panose="00020600040101010101" pitchFamily="18" charset="-122"/>
                <a:ea typeface="OPPOSans R" panose="00020600040101010101" pitchFamily="18" charset="-122"/>
              </a:rPr>
              <a:t>，</a:t>
            </a:r>
            <a:r>
              <a:rPr lang="en-US" altLang="zh-CN" sz="2400" b="0" dirty="0">
                <a:solidFill>
                  <a:srgbClr val="FF0000"/>
                </a:solidFill>
                <a:latin typeface="OPPOSans R" panose="00020600040101010101" pitchFamily="18" charset="-122"/>
                <a:ea typeface="OPPOSans R" panose="00020600040101010101" pitchFamily="18" charset="-122"/>
              </a:rPr>
              <a:t>PASS</a:t>
            </a:r>
            <a:r>
              <a:rPr lang="zh-CN" altLang="en-US" sz="2400" b="0" dirty="0">
                <a:solidFill>
                  <a:srgbClr val="FF0000"/>
                </a:solidFill>
                <a:latin typeface="OPPOSans R" panose="00020600040101010101" pitchFamily="18" charset="-122"/>
                <a:ea typeface="OPPOSans R" panose="00020600040101010101" pitchFamily="18" charset="-122"/>
              </a:rPr>
              <a:t>贴是否损坏</a:t>
            </a:r>
            <a:r>
              <a:rPr lang="zh-CN" altLang="en-US" sz="2400" b="0" dirty="0">
                <a:latin typeface="OPPOSans R" panose="00020600040101010101" pitchFamily="18" charset="-122"/>
                <a:ea typeface="OPPOSans R" panose="00020600040101010101" pitchFamily="18" charset="-122"/>
              </a:rPr>
              <a:t>。若箱收到时有损坏，造成的少料及外观异常工厂不予承担</a:t>
            </a:r>
            <a:r>
              <a:rPr lang="zh-CN" altLang="en-US" sz="2400" b="0" dirty="0" smtClean="0">
                <a:latin typeface="OPPOSans R" panose="00020600040101010101" pitchFamily="18" charset="-122"/>
                <a:ea typeface="OPPOSans R" panose="00020600040101010101" pitchFamily="18" charset="-122"/>
              </a:rPr>
              <a:t>。</a:t>
            </a:r>
            <a:endParaRPr lang="en-US" altLang="zh-CN" sz="2400" b="0" dirty="0" smtClean="0">
              <a:latin typeface="OPPOSans R" panose="00020600040101010101" pitchFamily="18" charset="-122"/>
              <a:ea typeface="OPPOSans R" panose="00020600040101010101" pitchFamily="18" charset="-122"/>
            </a:endParaRPr>
          </a:p>
          <a:p>
            <a:pPr algn="l"/>
            <a:r>
              <a:rPr lang="zh-CN" altLang="en-US" sz="2400" b="0" dirty="0" smtClean="0">
                <a:latin typeface="OPPOSans R" panose="00020600040101010101" pitchFamily="18" charset="-122"/>
                <a:ea typeface="OPPOSans R" panose="00020600040101010101" pitchFamily="18" charset="-122"/>
              </a:rPr>
              <a:t>       （</a:t>
            </a:r>
            <a:r>
              <a:rPr lang="zh-CN" altLang="en-US" sz="2400" b="0" dirty="0">
                <a:latin typeface="OPPOSans R" panose="00020600040101010101" pitchFamily="18" charset="-122"/>
                <a:ea typeface="OPPOSans R" panose="00020600040101010101" pitchFamily="18" charset="-122"/>
              </a:rPr>
              <a:t>原因：基本属于货物在经过海关时被海关抽取丢失）</a:t>
            </a:r>
            <a:endParaRPr lang="en-US" altLang="zh-CN" sz="2400" b="0" dirty="0">
              <a:latin typeface="OPPOSans R" panose="00020600040101010101" pitchFamily="18" charset="-122"/>
              <a:ea typeface="OPPOSans R" panose="00020600040101010101" pitchFamily="18" charset="-122"/>
            </a:endParaRPr>
          </a:p>
          <a:p>
            <a:pPr algn="l"/>
            <a:r>
              <a:rPr lang="en-US" altLang="zh-CN" sz="2200" b="0" dirty="0">
                <a:solidFill>
                  <a:srgbClr val="FF0000"/>
                </a:solidFill>
                <a:latin typeface="OPPOSans R" panose="00020600040101010101" pitchFamily="18" charset="-122"/>
                <a:ea typeface="OPPOSans R" panose="00020600040101010101" pitchFamily="18" charset="-122"/>
              </a:rPr>
              <a:t>Keep in mind: </a:t>
            </a:r>
            <a:r>
              <a:rPr lang="en-US" altLang="zh-CN" sz="2200" b="0" dirty="0">
                <a:latin typeface="OPPOSans R" panose="00020600040101010101" pitchFamily="18" charset="-122"/>
                <a:ea typeface="OPPOSans R" panose="00020600040101010101" pitchFamily="18" charset="-122"/>
              </a:rPr>
              <a:t>please do check outer box and PASS sticker when you receive it. If it is damaged and loss of material when you receive it, HQ will not undertake responsibility. (Reason: lost basically caused by customs when they take samples. )</a:t>
            </a:r>
            <a:endParaRPr lang="zh-CN" altLang="en-US" sz="2200" b="0" dirty="0">
              <a:latin typeface="OPPOSans R" panose="00020600040101010101" pitchFamily="18" charset="-122"/>
              <a:ea typeface="OPPOSans R" panose="00020600040101010101" pitchFamily="18" charset="-122"/>
            </a:endParaRPr>
          </a:p>
        </p:txBody>
      </p:sp>
    </p:spTree>
    <p:extLst>
      <p:ext uri="{BB962C8B-B14F-4D97-AF65-F5344CB8AC3E}">
        <p14:creationId xmlns:p14="http://schemas.microsoft.com/office/powerpoint/2010/main" val="42028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4" grpId="0"/>
      <p:bldP spid="5" grpId="0" animBg="1"/>
      <p:bldP spid="80" grpId="0"/>
      <p:bldP spid="83" grpId="0" animBg="1"/>
      <p:bldP spid="87" grpId="0"/>
      <p:bldP spid="91" grpId="0" animBg="1"/>
      <p:bldP spid="6"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Contents </a:t>
            </a:r>
            <a:r>
              <a:rPr kumimoji="1" lang="zh-CN" altLang="en-US" dirty="0"/>
              <a:t>目录</a:t>
            </a:r>
          </a:p>
        </p:txBody>
      </p:sp>
      <p:sp>
        <p:nvSpPr>
          <p:cNvPr id="4" name="文本占位符 3"/>
          <p:cNvSpPr>
            <a:spLocks noGrp="1"/>
          </p:cNvSpPr>
          <p:nvPr>
            <p:ph type="body" sz="quarter" idx="10"/>
          </p:nvPr>
        </p:nvSpPr>
        <p:spPr/>
        <p:txBody>
          <a:bodyPr/>
          <a:lstStyle/>
          <a:p>
            <a:r>
              <a:rPr kumimoji="1" lang="en-US" altLang="zh-CN" dirty="0">
                <a:solidFill>
                  <a:schemeClr val="bg1">
                    <a:lumMod val="50000"/>
                  </a:schemeClr>
                </a:solidFill>
              </a:rPr>
              <a:t>Part 1  </a:t>
            </a:r>
            <a:r>
              <a:rPr kumimoji="1" lang="zh-CN" altLang="en-US" dirty="0">
                <a:solidFill>
                  <a:schemeClr val="bg1">
                    <a:lumMod val="50000"/>
                  </a:schemeClr>
                </a:solidFill>
              </a:rPr>
              <a:t>海外备件订单申请</a:t>
            </a:r>
            <a:r>
              <a:rPr kumimoji="1" lang="en-US" altLang="zh-CN" dirty="0">
                <a:solidFill>
                  <a:schemeClr val="bg1">
                    <a:lumMod val="50000"/>
                  </a:schemeClr>
                </a:solidFill>
              </a:rPr>
              <a:t>-Order Application</a:t>
            </a:r>
          </a:p>
          <a:p>
            <a:r>
              <a:rPr kumimoji="1" lang="en-US" altLang="zh-CN" dirty="0">
                <a:solidFill>
                  <a:schemeClr val="bg1">
                    <a:lumMod val="50000"/>
                  </a:schemeClr>
                </a:solidFill>
              </a:rPr>
              <a:t>Part 2  </a:t>
            </a:r>
            <a:r>
              <a:rPr kumimoji="1" lang="zh-CN" altLang="en-US" dirty="0">
                <a:solidFill>
                  <a:schemeClr val="bg1">
                    <a:lumMod val="50000"/>
                  </a:schemeClr>
                </a:solidFill>
              </a:rPr>
              <a:t>订单处理全流程</a:t>
            </a:r>
            <a:r>
              <a:rPr kumimoji="1" lang="en-US" altLang="zh-CN" dirty="0">
                <a:solidFill>
                  <a:schemeClr val="bg1">
                    <a:lumMod val="50000"/>
                  </a:schemeClr>
                </a:solidFill>
              </a:rPr>
              <a:t>-Order Processing</a:t>
            </a:r>
          </a:p>
          <a:p>
            <a:r>
              <a:rPr kumimoji="1" lang="en-US" altLang="zh-CN" dirty="0"/>
              <a:t>Part 3  </a:t>
            </a:r>
            <a:r>
              <a:rPr kumimoji="1" lang="zh-CN" altLang="en-US" dirty="0"/>
              <a:t>库存考核</a:t>
            </a:r>
            <a:r>
              <a:rPr kumimoji="1" lang="en-US" altLang="zh-CN" dirty="0"/>
              <a:t>-Inventory Assessment </a:t>
            </a:r>
          </a:p>
          <a:p>
            <a:r>
              <a:rPr kumimoji="1" lang="en-US" altLang="zh-CN" dirty="0">
                <a:solidFill>
                  <a:schemeClr val="bg1">
                    <a:lumMod val="50000"/>
                  </a:schemeClr>
                </a:solidFill>
              </a:rPr>
              <a:t>Part 4  </a:t>
            </a:r>
            <a:r>
              <a:rPr kumimoji="1" lang="zh-CN" altLang="en-US" dirty="0">
                <a:solidFill>
                  <a:schemeClr val="bg1">
                    <a:lumMod val="50000"/>
                  </a:schemeClr>
                </a:solidFill>
              </a:rPr>
              <a:t>数据分析</a:t>
            </a:r>
            <a:r>
              <a:rPr kumimoji="1" lang="en-US" altLang="zh-CN" dirty="0">
                <a:solidFill>
                  <a:schemeClr val="bg1">
                    <a:lumMod val="50000"/>
                  </a:schemeClr>
                </a:solidFill>
              </a:rPr>
              <a:t>-Data Analysis</a:t>
            </a:r>
          </a:p>
          <a:p>
            <a:endParaRPr kumimoji="1" lang="en-US" altLang="zh-CN" dirty="0">
              <a:solidFill>
                <a:schemeClr val="bg1">
                  <a:lumMod val="50000"/>
                </a:schemeClr>
              </a:solidFill>
            </a:endParaRPr>
          </a:p>
        </p:txBody>
      </p:sp>
    </p:spTree>
    <p:extLst>
      <p:ext uri="{BB962C8B-B14F-4D97-AF65-F5344CB8AC3E}">
        <p14:creationId xmlns:p14="http://schemas.microsoft.com/office/powerpoint/2010/main" val="1497625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kumimoji="1" lang="en-US" altLang="zh-CN" dirty="0"/>
              <a:t>3. </a:t>
            </a:r>
            <a:r>
              <a:rPr kumimoji="1" lang="zh-CN" altLang="en-US" dirty="0"/>
              <a:t>库存考核介绍</a:t>
            </a:r>
            <a:r>
              <a:rPr kumimoji="1" lang="en-US" altLang="zh-CN" dirty="0"/>
              <a:t>-Introduction of Inventory Assessment</a:t>
            </a:r>
            <a:endParaRPr kumimoji="1" lang="zh-CN" altLang="en-US" dirty="0"/>
          </a:p>
        </p:txBody>
      </p:sp>
      <p:sp>
        <p:nvSpPr>
          <p:cNvPr id="40" name="TextBox 53"/>
          <p:cNvSpPr txBox="1"/>
          <p:nvPr/>
        </p:nvSpPr>
        <p:spPr>
          <a:xfrm>
            <a:off x="1423729" y="7814819"/>
            <a:ext cx="4873030" cy="830997"/>
          </a:xfrm>
          <a:prstGeom prst="rect">
            <a:avLst/>
          </a:prstGeom>
          <a:noFill/>
        </p:spPr>
        <p:txBody>
          <a:bodyPr wrap="square" rtlCol="0">
            <a:spAutoFit/>
          </a:bodyPr>
          <a:lstStyle/>
          <a:p>
            <a:pPr algn="r"/>
            <a:r>
              <a:rPr lang="zh-CN" altLang="en-US" sz="2400" dirty="0">
                <a:solidFill>
                  <a:schemeClr val="bg1"/>
                </a:solidFill>
                <a:latin typeface="微软雅黑" pitchFamily="34" charset="-122"/>
                <a:ea typeface="微软雅黑" pitchFamily="34" charset="-122"/>
              </a:rPr>
              <a:t>点击输入具体内容点击输入简要文本内容，文字内容需概况精炼</a:t>
            </a:r>
            <a:endParaRPr lang="en-US" altLang="zh-CN" sz="2400" dirty="0">
              <a:solidFill>
                <a:schemeClr val="bg1"/>
              </a:solidFill>
              <a:latin typeface="微软雅黑" pitchFamily="34" charset="-122"/>
              <a:ea typeface="微软雅黑" pitchFamily="34" charset="-122"/>
            </a:endParaRPr>
          </a:p>
        </p:txBody>
      </p:sp>
      <p:sp>
        <p:nvSpPr>
          <p:cNvPr id="42" name="TextBox 55"/>
          <p:cNvSpPr txBox="1"/>
          <p:nvPr/>
        </p:nvSpPr>
        <p:spPr>
          <a:xfrm>
            <a:off x="1246785" y="3290625"/>
            <a:ext cx="4873030" cy="830997"/>
          </a:xfrm>
          <a:prstGeom prst="rect">
            <a:avLst/>
          </a:prstGeom>
          <a:noFill/>
        </p:spPr>
        <p:txBody>
          <a:bodyPr wrap="square" rtlCol="0">
            <a:spAutoFit/>
          </a:bodyPr>
          <a:lstStyle/>
          <a:p>
            <a:pPr algn="r"/>
            <a:r>
              <a:rPr lang="zh-CN" altLang="en-US" sz="2400" dirty="0">
                <a:solidFill>
                  <a:schemeClr val="bg1"/>
                </a:solidFill>
                <a:latin typeface="微软雅黑" pitchFamily="34" charset="-122"/>
                <a:ea typeface="微软雅黑" pitchFamily="34" charset="-122"/>
              </a:rPr>
              <a:t>点击输入具体内容点击输入简要文本内容，文字内容需概况精炼</a:t>
            </a:r>
            <a:endParaRPr lang="en-US" altLang="zh-CN" sz="2400" dirty="0">
              <a:solidFill>
                <a:schemeClr val="bg1"/>
              </a:solidFill>
              <a:latin typeface="微软雅黑" pitchFamily="34" charset="-122"/>
              <a:ea typeface="微软雅黑" pitchFamily="34" charset="-122"/>
            </a:endParaRPr>
          </a:p>
        </p:txBody>
      </p:sp>
      <p:grpSp>
        <p:nvGrpSpPr>
          <p:cNvPr id="12" name="ïšḻïḍè">
            <a:extLst>
              <a:ext uri="{FF2B5EF4-FFF2-40B4-BE49-F238E27FC236}">
                <a16:creationId xmlns="" xmlns:a16="http://schemas.microsoft.com/office/drawing/2014/main" id="{2D0F8292-210A-4D8B-A963-DB837AD227E6}"/>
              </a:ext>
            </a:extLst>
          </p:cNvPr>
          <p:cNvGrpSpPr/>
          <p:nvPr/>
        </p:nvGrpSpPr>
        <p:grpSpPr>
          <a:xfrm>
            <a:off x="1239466" y="3334455"/>
            <a:ext cx="1101652" cy="1075648"/>
            <a:chOff x="5212942" y="2008412"/>
            <a:chExt cx="656438" cy="656442"/>
          </a:xfrm>
        </p:grpSpPr>
        <p:sp>
          <p:nvSpPr>
            <p:cNvPr id="25" name="ïṡḻïdê">
              <a:extLst>
                <a:ext uri="{FF2B5EF4-FFF2-40B4-BE49-F238E27FC236}">
                  <a16:creationId xmlns="" xmlns:a16="http://schemas.microsoft.com/office/drawing/2014/main" id="{B77E92AB-1019-474A-A3E0-C3F5EAA2EBAD}"/>
                </a:ext>
              </a:extLst>
            </p:cNvPr>
            <p:cNvSpPr/>
            <p:nvPr/>
          </p:nvSpPr>
          <p:spPr>
            <a:xfrm>
              <a:off x="5212942" y="2008412"/>
              <a:ext cx="656438" cy="65644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sz="3600" dirty="0"/>
            </a:p>
          </p:txBody>
        </p:sp>
        <p:sp>
          <p:nvSpPr>
            <p:cNvPr id="26" name="í$ḻídé">
              <a:extLst>
                <a:ext uri="{FF2B5EF4-FFF2-40B4-BE49-F238E27FC236}">
                  <a16:creationId xmlns="" xmlns:a16="http://schemas.microsoft.com/office/drawing/2014/main" id="{6D8B9CD1-AA9A-4057-92E6-AF85848065EB}"/>
                </a:ext>
              </a:extLst>
            </p:cNvPr>
            <p:cNvSpPr/>
            <p:nvPr/>
          </p:nvSpPr>
          <p:spPr bwMode="auto">
            <a:xfrm>
              <a:off x="5373799" y="2172535"/>
              <a:ext cx="334720" cy="32819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365664" tIns="182832" rIns="365664" bIns="182832"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en-US" sz="14396" dirty="0"/>
            </a:p>
          </p:txBody>
        </p:sp>
      </p:grpSp>
      <p:grpSp>
        <p:nvGrpSpPr>
          <p:cNvPr id="13" name="íṡḻïḑé">
            <a:extLst>
              <a:ext uri="{FF2B5EF4-FFF2-40B4-BE49-F238E27FC236}">
                <a16:creationId xmlns="" xmlns:a16="http://schemas.microsoft.com/office/drawing/2014/main" id="{33B73716-B8A0-48B4-B905-E30D142C2655}"/>
              </a:ext>
            </a:extLst>
          </p:cNvPr>
          <p:cNvGrpSpPr/>
          <p:nvPr/>
        </p:nvGrpSpPr>
        <p:grpSpPr>
          <a:xfrm>
            <a:off x="1246785" y="7693912"/>
            <a:ext cx="1101652" cy="1075648"/>
            <a:chOff x="5212942" y="1691997"/>
            <a:chExt cx="656438" cy="656442"/>
          </a:xfrm>
        </p:grpSpPr>
        <p:sp>
          <p:nvSpPr>
            <p:cNvPr id="23" name="îṥliďê">
              <a:extLst>
                <a:ext uri="{FF2B5EF4-FFF2-40B4-BE49-F238E27FC236}">
                  <a16:creationId xmlns="" xmlns:a16="http://schemas.microsoft.com/office/drawing/2014/main" id="{58C10C86-1C9B-409F-926B-99F20D32F5EB}"/>
                </a:ext>
              </a:extLst>
            </p:cNvPr>
            <p:cNvSpPr/>
            <p:nvPr/>
          </p:nvSpPr>
          <p:spPr>
            <a:xfrm>
              <a:off x="5212942" y="1691997"/>
              <a:ext cx="656438" cy="6564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sz="3600" dirty="0"/>
            </a:p>
          </p:txBody>
        </p:sp>
        <p:sp>
          <p:nvSpPr>
            <p:cNvPr id="24" name="ïṡlïḑè">
              <a:extLst>
                <a:ext uri="{FF2B5EF4-FFF2-40B4-BE49-F238E27FC236}">
                  <a16:creationId xmlns="" xmlns:a16="http://schemas.microsoft.com/office/drawing/2014/main" id="{8CE444E9-3422-434C-AD73-52EE29D75E13}"/>
                </a:ext>
              </a:extLst>
            </p:cNvPr>
            <p:cNvSpPr/>
            <p:nvPr/>
          </p:nvSpPr>
          <p:spPr bwMode="auto">
            <a:xfrm>
              <a:off x="5373799" y="1853077"/>
              <a:ext cx="334720" cy="33428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vert="horz" wrap="square" lIns="365664" tIns="182832" rIns="365664" bIns="182832"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en-US" sz="14396" dirty="0"/>
            </a:p>
          </p:txBody>
        </p:sp>
      </p:grpSp>
      <p:cxnSp>
        <p:nvCxnSpPr>
          <p:cNvPr id="14" name="直接连接符 13">
            <a:extLst>
              <a:ext uri="{FF2B5EF4-FFF2-40B4-BE49-F238E27FC236}">
                <a16:creationId xmlns="" xmlns:a16="http://schemas.microsoft.com/office/drawing/2014/main" id="{D9798B7D-0B54-4DF9-B7A5-D9EA9B953174}"/>
              </a:ext>
            </a:extLst>
          </p:cNvPr>
          <p:cNvCxnSpPr/>
          <p:nvPr/>
        </p:nvCxnSpPr>
        <p:spPr>
          <a:xfrm flipV="1">
            <a:off x="1246785" y="3222334"/>
            <a:ext cx="21734013" cy="39396"/>
          </a:xfrm>
          <a:prstGeom prst="line">
            <a:avLst/>
          </a:prstGeom>
          <a:ln w="952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 name="iŝḻíḋê">
            <a:extLst>
              <a:ext uri="{FF2B5EF4-FFF2-40B4-BE49-F238E27FC236}">
                <a16:creationId xmlns="" xmlns:a16="http://schemas.microsoft.com/office/drawing/2014/main" id="{94888C49-7543-4D19-B46F-F585EE3E934C}"/>
              </a:ext>
            </a:extLst>
          </p:cNvPr>
          <p:cNvSpPr txBox="1"/>
          <p:nvPr/>
        </p:nvSpPr>
        <p:spPr>
          <a:xfrm>
            <a:off x="1541972" y="2172076"/>
            <a:ext cx="20505227" cy="1089654"/>
          </a:xfrm>
          <a:prstGeom prst="rect">
            <a:avLst/>
          </a:prstGeom>
          <a:noFill/>
        </p:spPr>
        <p:txBody>
          <a:bodyPr wrap="square" lIns="180000" tIns="93600" rIns="180000" bIns="93600" rtlCol="0">
            <a:noAutofit/>
          </a:bodyPr>
          <a:lstStyle/>
          <a:p>
            <a:pPr algn="l" eaLnBrk="1" hangingPunct="1"/>
            <a:r>
              <a:rPr lang="zh-CN" altLang="en-US" sz="2400" dirty="0">
                <a:solidFill>
                  <a:srgbClr val="046A38"/>
                </a:solidFill>
                <a:latin typeface="OPPOSans R" panose="00020600040101010101" pitchFamily="18" charset="-122"/>
                <a:ea typeface="OPPOSans R" panose="00020600040101010101" pitchFamily="18" charset="-122"/>
              </a:rPr>
              <a:t>考核目的：有效监控区域库存水位，降低区域备件呆滞和缺料风险，保证资产安全。</a:t>
            </a:r>
            <a:endParaRPr lang="en-US" altLang="zh-CN" sz="2400" dirty="0">
              <a:solidFill>
                <a:srgbClr val="046A38"/>
              </a:solidFill>
              <a:latin typeface="OPPOSans R" panose="00020600040101010101" pitchFamily="18" charset="-122"/>
              <a:ea typeface="OPPOSans R" panose="00020600040101010101" pitchFamily="18" charset="-122"/>
            </a:endParaRPr>
          </a:p>
          <a:p>
            <a:pPr algn="l" eaLnBrk="1" hangingPunct="1"/>
            <a:r>
              <a:rPr lang="en-US" altLang="zh-CN" sz="2200" dirty="0">
                <a:solidFill>
                  <a:srgbClr val="046A38"/>
                </a:solidFill>
                <a:latin typeface="OPPOSans R" panose="00020600040101010101" pitchFamily="18" charset="-122"/>
                <a:ea typeface="OPPOSans R" panose="00020600040101010101" pitchFamily="18" charset="-122"/>
              </a:rPr>
              <a:t>Assessment goal: effectively monitor inventory level, lower risk of sluggish and shortage as well as ensure capital safety	</a:t>
            </a:r>
            <a:endParaRPr lang="zh-CN" altLang="en-US" sz="2200" dirty="0">
              <a:solidFill>
                <a:srgbClr val="046A38"/>
              </a:solidFill>
              <a:latin typeface="OPPOSans R" panose="00020600040101010101" pitchFamily="18" charset="-122"/>
              <a:ea typeface="OPPOSans R" panose="00020600040101010101" pitchFamily="18" charset="-122"/>
            </a:endParaRPr>
          </a:p>
        </p:txBody>
      </p:sp>
      <p:grpSp>
        <p:nvGrpSpPr>
          <p:cNvPr id="17" name="iṧḻîḋe">
            <a:extLst>
              <a:ext uri="{FF2B5EF4-FFF2-40B4-BE49-F238E27FC236}">
                <a16:creationId xmlns="" xmlns:a16="http://schemas.microsoft.com/office/drawing/2014/main" id="{AB7A97BD-2438-4DC3-BF34-111BF5C8D648}"/>
              </a:ext>
            </a:extLst>
          </p:cNvPr>
          <p:cNvGrpSpPr/>
          <p:nvPr/>
        </p:nvGrpSpPr>
        <p:grpSpPr>
          <a:xfrm>
            <a:off x="2458188" y="3695383"/>
            <a:ext cx="21160092" cy="3805476"/>
            <a:chOff x="2286284" y="2368751"/>
            <a:chExt cx="10330233" cy="1902738"/>
          </a:xfrm>
        </p:grpSpPr>
        <p:sp>
          <p:nvSpPr>
            <p:cNvPr id="21" name="ïṣliḑè">
              <a:extLst>
                <a:ext uri="{FF2B5EF4-FFF2-40B4-BE49-F238E27FC236}">
                  <a16:creationId xmlns="" xmlns:a16="http://schemas.microsoft.com/office/drawing/2014/main" id="{1238D5CC-3C4E-4591-952B-71A16940A2C5}"/>
                </a:ext>
              </a:extLst>
            </p:cNvPr>
            <p:cNvSpPr/>
            <p:nvPr/>
          </p:nvSpPr>
          <p:spPr bwMode="auto">
            <a:xfrm>
              <a:off x="2286284" y="2589138"/>
              <a:ext cx="10330233" cy="168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93600" rIns="180000" bIns="936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342900" indent="-342900">
                <a:lnSpc>
                  <a:spcPct val="160000"/>
                </a:lnSpc>
                <a:buFont typeface="Arial" panose="020B0604020202020204" pitchFamily="34" charset="0"/>
                <a:buChar char="•"/>
              </a:pPr>
              <a:r>
                <a:rPr lang="zh-CN" altLang="en-US" sz="2200" b="0" dirty="0">
                  <a:latin typeface="OPPOSans R" panose="00020600040101010101" pitchFamily="18" charset="-122"/>
                  <a:ea typeface="OPPOSans R" panose="00020600040101010101" pitchFamily="18" charset="-122"/>
                </a:rPr>
                <a:t>考核类型：盘点准确率、安全库存偏差率；</a:t>
              </a:r>
              <a:endParaRPr lang="en-US" altLang="zh-CN" sz="2200" b="0" dirty="0">
                <a:latin typeface="OPPOSans R" panose="00020600040101010101" pitchFamily="18" charset="-122"/>
                <a:ea typeface="OPPOSans R" panose="00020600040101010101" pitchFamily="18" charset="-122"/>
              </a:endParaRPr>
            </a:p>
            <a:p>
              <a:pPr marL="342900" indent="-342900">
                <a:lnSpc>
                  <a:spcPct val="160000"/>
                </a:lnSpc>
                <a:buFont typeface="Arial" panose="020B0604020202020204" pitchFamily="34" charset="0"/>
                <a:buChar char="•"/>
              </a:pPr>
              <a:r>
                <a:rPr lang="en-US" altLang="zh-CN" sz="2200" b="0" dirty="0">
                  <a:latin typeface="OPPOSans R" panose="00020600040101010101" pitchFamily="18" charset="-122"/>
                  <a:ea typeface="OPPOSans R" panose="00020600040101010101" pitchFamily="18" charset="-122"/>
                </a:rPr>
                <a:t>Assessment content: stock taking accuracy, safety stock deviation rate </a:t>
              </a:r>
            </a:p>
            <a:p>
              <a:pPr marL="342900" indent="-342900">
                <a:lnSpc>
                  <a:spcPct val="160000"/>
                </a:lnSpc>
                <a:buFont typeface="Arial" panose="020B0604020202020204" pitchFamily="34" charset="0"/>
                <a:buChar char="•"/>
              </a:pPr>
              <a:r>
                <a:rPr lang="zh-CN" altLang="en-US" sz="2200" b="0" dirty="0">
                  <a:latin typeface="OPPOSans R" panose="00020600040101010101" pitchFamily="18" charset="-122"/>
                  <a:ea typeface="OPPOSans R" panose="00020600040101010101" pitchFamily="18" charset="-122"/>
                </a:rPr>
                <a:t>考核对象：</a:t>
              </a:r>
              <a:r>
                <a:rPr lang="en-US" altLang="zh-CN" sz="2200" b="0" dirty="0">
                  <a:latin typeface="OPPOSans R" panose="00020600040101010101" pitchFamily="18" charset="-122"/>
                  <a:ea typeface="OPPOSans R" panose="00020600040101010101" pitchFamily="18" charset="-122"/>
                </a:rPr>
                <a:t>B</a:t>
              </a:r>
              <a:r>
                <a:rPr lang="zh-CN" altLang="en-US" sz="2200" b="0" dirty="0">
                  <a:latin typeface="OPPOSans R" panose="00020600040101010101" pitchFamily="18" charset="-122"/>
                  <a:ea typeface="OPPOSans R" panose="00020600040101010101" pitchFamily="18" charset="-122"/>
                </a:rPr>
                <a:t>组（</a:t>
              </a:r>
              <a:r>
                <a:rPr lang="en-US" altLang="zh-CN" sz="2200" b="0" dirty="0">
                  <a:latin typeface="OPPOSans R" panose="00020600040101010101" pitchFamily="18" charset="-122"/>
                  <a:ea typeface="OPPOSans R" panose="00020600040101010101" pitchFamily="18" charset="-122"/>
                </a:rPr>
                <a:t>MM</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LK</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BD</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NP</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PK</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C</a:t>
              </a:r>
              <a:r>
                <a:rPr lang="zh-CN" altLang="en-US" sz="2200" b="0" dirty="0">
                  <a:latin typeface="OPPOSans R" panose="00020600040101010101" pitchFamily="18" charset="-122"/>
                  <a:ea typeface="OPPOSans R" panose="00020600040101010101" pitchFamily="18" charset="-122"/>
                </a:rPr>
                <a:t>组（</a:t>
              </a:r>
              <a:r>
                <a:rPr lang="en-US" altLang="zh-CN" sz="2200" b="0" dirty="0">
                  <a:latin typeface="OPPOSans R" panose="00020600040101010101" pitchFamily="18" charset="-122"/>
                  <a:ea typeface="OPPOSans R" panose="00020600040101010101" pitchFamily="18" charset="-122"/>
                </a:rPr>
                <a:t>EG</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AE</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DZ</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MA</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KE</a:t>
              </a:r>
              <a:r>
                <a:rPr lang="zh-CN" altLang="en-US" sz="2200" b="0" dirty="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marL="342900" indent="-342900">
                <a:lnSpc>
                  <a:spcPct val="160000"/>
                </a:lnSpc>
                <a:buFont typeface="Arial" panose="020B0604020202020204" pitchFamily="34" charset="0"/>
                <a:buChar char="•"/>
              </a:pPr>
              <a:r>
                <a:rPr lang="en-US" altLang="zh-CN" sz="2200" b="0" dirty="0">
                  <a:latin typeface="OPPOSans R" panose="00020600040101010101" pitchFamily="18" charset="-122"/>
                  <a:ea typeface="OPPOSans R" panose="00020600040101010101" pitchFamily="18" charset="-122"/>
                </a:rPr>
                <a:t>Assessment object: Group B</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MM</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LK</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BD</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NP</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PK</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 Group C</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EG</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AE</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DZ</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MA</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KE</a:t>
              </a:r>
              <a:r>
                <a:rPr lang="zh-CN" altLang="en-US" sz="2200" b="0" dirty="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marL="342900" indent="-342900">
                <a:lnSpc>
                  <a:spcPct val="160000"/>
                </a:lnSpc>
                <a:buFont typeface="Arial" panose="020B0604020202020204" pitchFamily="34" charset="0"/>
                <a:buChar char="•"/>
              </a:pPr>
              <a:r>
                <a:rPr lang="zh-CN" altLang="en-US" sz="2200" b="0" dirty="0">
                  <a:latin typeface="OPPOSans R" panose="00020600040101010101" pitchFamily="18" charset="-122"/>
                  <a:ea typeface="OPPOSans R" panose="00020600040101010101" pitchFamily="18" charset="-122"/>
                </a:rPr>
                <a:t>考核方式：月度对一线网点进行库存抽查和分析。</a:t>
              </a:r>
              <a:endParaRPr lang="en-US" altLang="zh-CN" sz="2200" b="0" dirty="0">
                <a:latin typeface="OPPOSans R" panose="00020600040101010101" pitchFamily="18" charset="-122"/>
                <a:ea typeface="OPPOSans R" panose="00020600040101010101" pitchFamily="18" charset="-122"/>
              </a:endParaRPr>
            </a:p>
            <a:p>
              <a:pPr marL="342900" indent="-342900">
                <a:lnSpc>
                  <a:spcPct val="160000"/>
                </a:lnSpc>
                <a:buFont typeface="Arial" panose="020B0604020202020204" pitchFamily="34" charset="0"/>
                <a:buChar char="•"/>
              </a:pPr>
              <a:r>
                <a:rPr lang="en-US" altLang="zh-CN" sz="2200" b="0" dirty="0">
                  <a:latin typeface="OPPOSans R" panose="00020600040101010101" pitchFamily="18" charset="-122"/>
                  <a:ea typeface="OPPOSans R" panose="00020600040101010101" pitchFamily="18" charset="-122"/>
                </a:rPr>
                <a:t>Assessment method: random stock taking and analysis of front-line SC monthly</a:t>
              </a:r>
            </a:p>
            <a:p>
              <a:pPr marL="342900" indent="-342900">
                <a:lnSpc>
                  <a:spcPct val="160000"/>
                </a:lnSpc>
                <a:buFont typeface="Arial" panose="020B0604020202020204" pitchFamily="34" charset="0"/>
                <a:buChar char="•"/>
              </a:pPr>
              <a:endParaRPr lang="en-US" altLang="zh-CN" b="0" dirty="0">
                <a:latin typeface="OPPOSans R" panose="00020600040101010101" pitchFamily="18" charset="-122"/>
                <a:ea typeface="OPPOSans R" panose="00020600040101010101" pitchFamily="18" charset="-122"/>
              </a:endParaRPr>
            </a:p>
          </p:txBody>
        </p:sp>
        <p:sp>
          <p:nvSpPr>
            <p:cNvPr id="22" name="íṡḷiḍé">
              <a:extLst>
                <a:ext uri="{FF2B5EF4-FFF2-40B4-BE49-F238E27FC236}">
                  <a16:creationId xmlns="" xmlns:a16="http://schemas.microsoft.com/office/drawing/2014/main" id="{06E055DB-D0CF-424E-8C69-0B0DDAE1423E}"/>
                </a:ext>
              </a:extLst>
            </p:cNvPr>
            <p:cNvSpPr txBox="1"/>
            <p:nvPr/>
          </p:nvSpPr>
          <p:spPr bwMode="auto">
            <a:xfrm>
              <a:off x="2286284" y="2368751"/>
              <a:ext cx="5479190" cy="29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0" tIns="93600" rIns="180000" bIns="93600">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3200" dirty="0">
                  <a:solidFill>
                    <a:srgbClr val="046A38"/>
                  </a:solidFill>
                  <a:latin typeface="OPPOSans R" panose="00020600040101010101" pitchFamily="18" charset="-122"/>
                  <a:ea typeface="OPPOSans R" panose="00020600040101010101" pitchFamily="18" charset="-122"/>
                </a:rPr>
                <a:t>2019</a:t>
              </a:r>
              <a:r>
                <a:rPr lang="zh-CN" altLang="en-US" sz="3200" dirty="0">
                  <a:solidFill>
                    <a:srgbClr val="046A38"/>
                  </a:solidFill>
                  <a:latin typeface="OPPOSans R" panose="00020600040101010101" pitchFamily="18" charset="-122"/>
                  <a:ea typeface="OPPOSans R" panose="00020600040101010101" pitchFamily="18" charset="-122"/>
                </a:rPr>
                <a:t>年考核政策 </a:t>
              </a:r>
              <a:r>
                <a:rPr lang="en-US" altLang="zh-CN" sz="3200" dirty="0">
                  <a:solidFill>
                    <a:srgbClr val="046A38"/>
                  </a:solidFill>
                  <a:latin typeface="OPPOSans R" panose="00020600040101010101" pitchFamily="18" charset="-122"/>
                  <a:ea typeface="OPPOSans R" panose="00020600040101010101" pitchFamily="18" charset="-122"/>
                </a:rPr>
                <a:t>Assessment Policy</a:t>
              </a:r>
            </a:p>
          </p:txBody>
        </p:sp>
      </p:grpSp>
      <p:grpSp>
        <p:nvGrpSpPr>
          <p:cNvPr id="18" name="íšľiḑé">
            <a:extLst>
              <a:ext uri="{FF2B5EF4-FFF2-40B4-BE49-F238E27FC236}">
                <a16:creationId xmlns="" xmlns:a16="http://schemas.microsoft.com/office/drawing/2014/main" id="{8C703156-9F69-43B2-A323-6402B725615B}"/>
              </a:ext>
            </a:extLst>
          </p:cNvPr>
          <p:cNvGrpSpPr/>
          <p:nvPr/>
        </p:nvGrpSpPr>
        <p:grpSpPr>
          <a:xfrm>
            <a:off x="2349758" y="7814819"/>
            <a:ext cx="19138642" cy="4650480"/>
            <a:chOff x="5289459" y="4042595"/>
            <a:chExt cx="9343373" cy="2325240"/>
          </a:xfrm>
        </p:grpSpPr>
        <p:sp>
          <p:nvSpPr>
            <p:cNvPr id="19" name="îṡḻíḋê">
              <a:extLst>
                <a:ext uri="{FF2B5EF4-FFF2-40B4-BE49-F238E27FC236}">
                  <a16:creationId xmlns="" xmlns:a16="http://schemas.microsoft.com/office/drawing/2014/main" id="{2533ABCF-9684-42CC-951B-474379AB63CF}"/>
                </a:ext>
              </a:extLst>
            </p:cNvPr>
            <p:cNvSpPr/>
            <p:nvPr/>
          </p:nvSpPr>
          <p:spPr bwMode="auto">
            <a:xfrm>
              <a:off x="5310514" y="4270449"/>
              <a:ext cx="9322318" cy="209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93600" rIns="180000" bIns="936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342900" indent="-342900">
                <a:lnSpc>
                  <a:spcPct val="160000"/>
                </a:lnSpc>
                <a:buFont typeface="Arial" panose="020B0604020202020204" pitchFamily="34" charset="0"/>
                <a:buChar char="•"/>
              </a:pPr>
              <a:r>
                <a:rPr lang="zh-CN" altLang="en-US" sz="2200" b="0" dirty="0">
                  <a:latin typeface="OPPOSans R" panose="00020600040101010101" pitchFamily="18" charset="-122"/>
                  <a:ea typeface="OPPOSans R" panose="00020600040101010101" pitchFamily="18" charset="-122"/>
                </a:rPr>
                <a:t>考核类型：盘点准确率、</a:t>
              </a:r>
              <a:r>
                <a:rPr lang="zh-CN" altLang="en-US" sz="2200" dirty="0">
                  <a:latin typeface="OPPOSans R" panose="00020600040101010101" pitchFamily="18" charset="-122"/>
                  <a:ea typeface="OPPOSans R" panose="00020600040101010101" pitchFamily="18" charset="-122"/>
                </a:rPr>
                <a:t>区域库存周转天数</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Assessment content: stock taking accuracy, </a:t>
              </a:r>
              <a:r>
                <a:rPr lang="en-US" altLang="zh-CN" sz="2200" dirty="0">
                  <a:latin typeface="OPPOSans R" panose="00020600040101010101" pitchFamily="18" charset="-122"/>
                  <a:ea typeface="OPPOSans R" panose="00020600040101010101" pitchFamily="18" charset="-122"/>
                </a:rPr>
                <a:t>region inventory turnover </a:t>
              </a:r>
              <a:r>
                <a:rPr lang="en-US" altLang="zh-CN" sz="2200" dirty="0" smtClean="0">
                  <a:latin typeface="OPPOSans R" panose="00020600040101010101" pitchFamily="18" charset="-122"/>
                  <a:ea typeface="OPPOSans R" panose="00020600040101010101" pitchFamily="18" charset="-122"/>
                </a:rPr>
                <a:t>days</a:t>
              </a:r>
              <a:r>
                <a:rPr lang="zh-CN" altLang="en-US" sz="2200" dirty="0" smtClean="0">
                  <a:latin typeface="OPPOSans R" panose="00020600040101010101" pitchFamily="18" charset="-122"/>
                  <a:ea typeface="OPPOSans R" panose="00020600040101010101" pitchFamily="18" charset="-122"/>
                </a:rPr>
                <a:t>；</a:t>
              </a:r>
              <a:endParaRPr lang="en-US" altLang="zh-CN" sz="2200" dirty="0">
                <a:latin typeface="OPPOSans R" panose="00020600040101010101" pitchFamily="18" charset="-122"/>
                <a:ea typeface="OPPOSans R" panose="00020600040101010101" pitchFamily="18" charset="-122"/>
              </a:endParaRPr>
            </a:p>
            <a:p>
              <a:pPr marL="342900" indent="-342900">
                <a:lnSpc>
                  <a:spcPct val="160000"/>
                </a:lnSpc>
                <a:buFont typeface="Arial" panose="020B0604020202020204" pitchFamily="34" charset="0"/>
                <a:buChar char="•"/>
              </a:pPr>
              <a:r>
                <a:rPr lang="zh-CN" altLang="en-US" sz="2200" b="0" dirty="0">
                  <a:latin typeface="OPPOSans R" panose="00020600040101010101" pitchFamily="18" charset="-122"/>
                  <a:ea typeface="OPPOSans R" panose="00020600040101010101" pitchFamily="18" charset="-122"/>
                </a:rPr>
                <a:t>考核对象</a:t>
              </a:r>
              <a:r>
                <a:rPr lang="en-US" altLang="zh-CN" sz="2200" b="0" dirty="0">
                  <a:latin typeface="OPPOSans R" panose="00020600040101010101" pitchFamily="18" charset="-122"/>
                  <a:ea typeface="OPPOSans R" panose="00020600040101010101" pitchFamily="18" charset="-122"/>
                </a:rPr>
                <a:t>Assessment object </a:t>
              </a:r>
              <a:r>
                <a:rPr lang="zh-CN" altLang="en-US" sz="2200" b="0" dirty="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a:lnSpc>
                  <a:spcPct val="160000"/>
                </a:lnSpc>
              </a:pPr>
              <a:r>
                <a:rPr lang="en-US" altLang="zh-CN" sz="2200" b="0" dirty="0">
                  <a:latin typeface="OPPOSans R" panose="00020600040101010101" pitchFamily="18" charset="-122"/>
                  <a:ea typeface="OPPOSans R" panose="00020600040101010101" pitchFamily="18" charset="-122"/>
                </a:rPr>
                <a:t>     </a:t>
              </a:r>
              <a:r>
                <a:rPr lang="en-US" altLang="zh-CN" sz="2200" dirty="0">
                  <a:latin typeface="OPPOSans R" panose="00020600040101010101" pitchFamily="18" charset="-122"/>
                  <a:ea typeface="OPPOSans R" panose="00020600040101010101" pitchFamily="18" charset="-122"/>
                </a:rPr>
                <a:t>Group A</a:t>
              </a:r>
              <a:r>
                <a:rPr lang="zh-CN" altLang="en-US" sz="2200" dirty="0">
                  <a:latin typeface="OPPOSans R" panose="00020600040101010101" pitchFamily="18" charset="-122"/>
                  <a:ea typeface="OPPOSans R" panose="00020600040101010101" pitchFamily="18" charset="-122"/>
                </a:rPr>
                <a:t>组（</a:t>
              </a:r>
              <a:r>
                <a:rPr lang="en-US" altLang="zh-CN" sz="2200" dirty="0">
                  <a:latin typeface="OPPOSans R" panose="00020600040101010101" pitchFamily="18" charset="-122"/>
                  <a:ea typeface="OPPOSans R" panose="00020600040101010101" pitchFamily="18" charset="-122"/>
                </a:rPr>
                <a:t>ID</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TH</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VN</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TW</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KH</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SG</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PH</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MY</a:t>
              </a:r>
              <a:r>
                <a:rPr lang="zh-CN" altLang="en-US" sz="2200" dirty="0">
                  <a:latin typeface="OPPOSans R" panose="00020600040101010101" pitchFamily="18" charset="-122"/>
                  <a:ea typeface="OPPOSans R" panose="00020600040101010101" pitchFamily="18" charset="-122"/>
                </a:rPr>
                <a:t>）</a:t>
              </a:r>
              <a:endParaRPr lang="en-US" altLang="zh-CN" sz="2200" dirty="0">
                <a:latin typeface="OPPOSans R" panose="00020600040101010101" pitchFamily="18" charset="-122"/>
                <a:ea typeface="OPPOSans R" panose="00020600040101010101" pitchFamily="18" charset="-122"/>
              </a:endParaRPr>
            </a:p>
            <a:p>
              <a:pPr>
                <a:lnSpc>
                  <a:spcPct val="160000"/>
                </a:lnSpc>
              </a:pPr>
              <a:r>
                <a:rPr lang="en-US" altLang="zh-CN" sz="2200" b="0" dirty="0">
                  <a:latin typeface="OPPOSans R" panose="00020600040101010101" pitchFamily="18" charset="-122"/>
                  <a:ea typeface="OPPOSans R" panose="00020600040101010101" pitchFamily="18" charset="-122"/>
                </a:rPr>
                <a:t>     Group B</a:t>
              </a:r>
              <a:r>
                <a:rPr lang="zh-CN" altLang="en-US" sz="2200" b="0" dirty="0">
                  <a:latin typeface="OPPOSans R" panose="00020600040101010101" pitchFamily="18" charset="-122"/>
                  <a:ea typeface="OPPOSans R" panose="00020600040101010101" pitchFamily="18" charset="-122"/>
                </a:rPr>
                <a:t>组（</a:t>
              </a:r>
              <a:r>
                <a:rPr lang="en-US" altLang="zh-CN" sz="2200" b="0" dirty="0">
                  <a:latin typeface="OPPOSans R" panose="00020600040101010101" pitchFamily="18" charset="-122"/>
                  <a:ea typeface="OPPOSans R" panose="00020600040101010101" pitchFamily="18" charset="-122"/>
                </a:rPr>
                <a:t>MM</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LK</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BD</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NP</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PK</a:t>
              </a:r>
              <a:r>
                <a:rPr lang="zh-CN" altLang="en-US" sz="2200" b="0" dirty="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a:lnSpc>
                  <a:spcPct val="160000"/>
                </a:lnSpc>
              </a:pPr>
              <a:r>
                <a:rPr lang="en-US" altLang="zh-CN" sz="2200" b="0" dirty="0">
                  <a:latin typeface="OPPOSans R" panose="00020600040101010101" pitchFamily="18" charset="-122"/>
                  <a:ea typeface="OPPOSans R" panose="00020600040101010101" pitchFamily="18" charset="-122"/>
                </a:rPr>
                <a:t>    Group</a:t>
              </a:r>
              <a:r>
                <a:rPr lang="en-US" altLang="zh-CN" sz="2200" dirty="0">
                  <a:latin typeface="OPPOSans R" panose="00020600040101010101" pitchFamily="18" charset="-122"/>
                  <a:ea typeface="OPPOSans R" panose="00020600040101010101" pitchFamily="18" charset="-122"/>
                </a:rPr>
                <a:t> </a:t>
              </a:r>
              <a:r>
                <a:rPr lang="en-US" altLang="zh-CN" sz="2200" b="0" dirty="0">
                  <a:latin typeface="OPPOSans R" panose="00020600040101010101" pitchFamily="18" charset="-122"/>
                  <a:ea typeface="OPPOSans R" panose="00020600040101010101" pitchFamily="18" charset="-122"/>
                </a:rPr>
                <a:t>C</a:t>
              </a:r>
              <a:r>
                <a:rPr lang="zh-CN" altLang="en-US" sz="2200" b="0" dirty="0">
                  <a:latin typeface="OPPOSans R" panose="00020600040101010101" pitchFamily="18" charset="-122"/>
                  <a:ea typeface="OPPOSans R" panose="00020600040101010101" pitchFamily="18" charset="-122"/>
                </a:rPr>
                <a:t>组（</a:t>
              </a:r>
              <a:r>
                <a:rPr lang="en-US" altLang="zh-CN" sz="2200" b="0" dirty="0">
                  <a:latin typeface="OPPOSans R" panose="00020600040101010101" pitchFamily="18" charset="-122"/>
                  <a:ea typeface="OPPOSans R" panose="00020600040101010101" pitchFamily="18" charset="-122"/>
                </a:rPr>
                <a:t>EG</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AE</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DZ</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MA</a:t>
              </a:r>
              <a:r>
                <a:rPr lang="zh-CN" altLang="en-US"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KE</a:t>
              </a:r>
              <a:r>
                <a:rPr lang="zh-CN" altLang="en-US" sz="2200" b="0" dirty="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a:lnSpc>
                  <a:spcPct val="160000"/>
                </a:lnSpc>
              </a:pPr>
              <a:r>
                <a:rPr lang="en-US" altLang="zh-CN" sz="2200" b="0" dirty="0">
                  <a:latin typeface="OPPOSans R" panose="00020600040101010101" pitchFamily="18" charset="-122"/>
                  <a:ea typeface="OPPOSans R" panose="00020600040101010101" pitchFamily="18" charset="-122"/>
                </a:rPr>
                <a:t>    </a:t>
              </a:r>
              <a:r>
                <a:rPr lang="en-US" altLang="zh-CN" sz="2200" dirty="0">
                  <a:latin typeface="OPPOSans R" panose="00020600040101010101" pitchFamily="18" charset="-122"/>
                  <a:ea typeface="OPPOSans R" panose="00020600040101010101" pitchFamily="18" charset="-122"/>
                </a:rPr>
                <a:t>Group D</a:t>
              </a:r>
              <a:r>
                <a:rPr lang="zh-CN" altLang="en-US" sz="2200" dirty="0">
                  <a:latin typeface="OPPOSans R" panose="00020600040101010101" pitchFamily="18" charset="-122"/>
                  <a:ea typeface="OPPOSans R" panose="00020600040101010101" pitchFamily="18" charset="-122"/>
                </a:rPr>
                <a:t>组（</a:t>
              </a:r>
              <a:r>
                <a:rPr lang="en-US" altLang="zh-CN" sz="2200" dirty="0">
                  <a:latin typeface="OPPOSans R" panose="00020600040101010101" pitchFamily="18" charset="-122"/>
                  <a:ea typeface="OPPOSans R" panose="00020600040101010101" pitchFamily="18" charset="-122"/>
                </a:rPr>
                <a:t>JP</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PL</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FR</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SA</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UK</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NZ</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AU</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IT</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ES</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TN</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TR</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RU</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NG</a:t>
              </a:r>
              <a:r>
                <a:rPr lang="zh-CN" altLang="en-US" sz="2200" dirty="0">
                  <a:latin typeface="OPPOSans R" panose="00020600040101010101" pitchFamily="18" charset="-122"/>
                  <a:ea typeface="OPPOSans R" panose="00020600040101010101" pitchFamily="18" charset="-122"/>
                </a:rPr>
                <a:t>、</a:t>
              </a:r>
              <a:r>
                <a:rPr lang="en-US" altLang="zh-CN" sz="2200" dirty="0">
                  <a:latin typeface="OPPOSans R" panose="00020600040101010101" pitchFamily="18" charset="-122"/>
                  <a:ea typeface="OPPOSans R" panose="00020600040101010101" pitchFamily="18" charset="-122"/>
                </a:rPr>
                <a:t>KZ</a:t>
              </a:r>
              <a:r>
                <a:rPr lang="zh-CN" altLang="en-US" sz="2200" dirty="0">
                  <a:latin typeface="OPPOSans R" panose="00020600040101010101" pitchFamily="18" charset="-122"/>
                  <a:ea typeface="OPPOSans R" panose="00020600040101010101" pitchFamily="18" charset="-122"/>
                </a:rPr>
                <a:t>）</a:t>
              </a:r>
              <a:endParaRPr lang="en-US" altLang="zh-CN" sz="2200" dirty="0">
                <a:latin typeface="OPPOSans R" panose="00020600040101010101" pitchFamily="18" charset="-122"/>
                <a:ea typeface="OPPOSans R" panose="00020600040101010101" pitchFamily="18" charset="-122"/>
              </a:endParaRPr>
            </a:p>
            <a:p>
              <a:pPr marL="342900" indent="-342900">
                <a:lnSpc>
                  <a:spcPct val="160000"/>
                </a:lnSpc>
                <a:buFont typeface="Arial" panose="020B0604020202020204" pitchFamily="34" charset="0"/>
                <a:buChar char="•"/>
              </a:pPr>
              <a:r>
                <a:rPr lang="zh-CN" altLang="en-US" sz="2200" b="0" dirty="0">
                  <a:latin typeface="OPPOSans R" panose="00020600040101010101" pitchFamily="18" charset="-122"/>
                  <a:ea typeface="OPPOSans R" panose="00020600040101010101" pitchFamily="18" charset="-122"/>
                </a:rPr>
                <a:t>考核方式：月度对区域和一线网点进行库存抽查和分析。</a:t>
              </a:r>
              <a:endParaRPr lang="en-US" altLang="zh-CN" sz="2200" b="0" dirty="0">
                <a:latin typeface="OPPOSans R" panose="00020600040101010101" pitchFamily="18" charset="-122"/>
                <a:ea typeface="OPPOSans R" panose="00020600040101010101" pitchFamily="18" charset="-122"/>
              </a:endParaRPr>
            </a:p>
            <a:p>
              <a:pPr marL="342900" indent="-342900">
                <a:lnSpc>
                  <a:spcPct val="160000"/>
                </a:lnSpc>
                <a:buFont typeface="Arial" panose="020B0604020202020204" pitchFamily="34" charset="0"/>
                <a:buChar char="•"/>
              </a:pPr>
              <a:r>
                <a:rPr lang="en-US" altLang="zh-CN" sz="2200" b="0" dirty="0">
                  <a:latin typeface="OPPOSans R" panose="00020600040101010101" pitchFamily="18" charset="-122"/>
                  <a:ea typeface="OPPOSans R" panose="00020600040101010101" pitchFamily="18" charset="-122"/>
                </a:rPr>
                <a:t>Assessment method: random stock taking and analysis of front-line SC and region monthly</a:t>
              </a:r>
            </a:p>
            <a:p>
              <a:pPr marL="342900" indent="-342900">
                <a:lnSpc>
                  <a:spcPct val="160000"/>
                </a:lnSpc>
                <a:buFont typeface="Arial" panose="020B0604020202020204" pitchFamily="34" charset="0"/>
                <a:buChar char="•"/>
              </a:pPr>
              <a:endParaRPr lang="en-US" altLang="zh-CN" sz="2000" b="0" dirty="0">
                <a:latin typeface="OPPOSans R" panose="00020600040101010101" pitchFamily="18" charset="-122"/>
                <a:ea typeface="OPPOSans R" panose="00020600040101010101" pitchFamily="18" charset="-122"/>
              </a:endParaRPr>
            </a:p>
          </p:txBody>
        </p:sp>
        <p:sp>
          <p:nvSpPr>
            <p:cNvPr id="20" name="ïṣ1idê">
              <a:extLst>
                <a:ext uri="{FF2B5EF4-FFF2-40B4-BE49-F238E27FC236}">
                  <a16:creationId xmlns="" xmlns:a16="http://schemas.microsoft.com/office/drawing/2014/main" id="{4A1E4988-F260-43BF-8676-B08C8836DE1F}"/>
                </a:ext>
              </a:extLst>
            </p:cNvPr>
            <p:cNvSpPr txBox="1"/>
            <p:nvPr/>
          </p:nvSpPr>
          <p:spPr bwMode="auto">
            <a:xfrm>
              <a:off x="5289459" y="4042595"/>
              <a:ext cx="5479190" cy="28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0" tIns="93600" rIns="180000" bIns="93600">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3200" dirty="0">
                  <a:solidFill>
                    <a:srgbClr val="046A38"/>
                  </a:solidFill>
                  <a:latin typeface="OPPOSans R" panose="00020600040101010101" pitchFamily="18" charset="-122"/>
                  <a:ea typeface="OPPOSans R" panose="00020600040101010101" pitchFamily="18" charset="-122"/>
                </a:rPr>
                <a:t>2020</a:t>
              </a:r>
              <a:r>
                <a:rPr lang="zh-CN" altLang="en-US" sz="3200" dirty="0">
                  <a:solidFill>
                    <a:srgbClr val="046A38"/>
                  </a:solidFill>
                  <a:latin typeface="OPPOSans R" panose="00020600040101010101" pitchFamily="18" charset="-122"/>
                  <a:ea typeface="OPPOSans R" panose="00020600040101010101" pitchFamily="18" charset="-122"/>
                </a:rPr>
                <a:t>年考核政策</a:t>
              </a:r>
              <a:r>
                <a:rPr lang="en-US" altLang="zh-CN" sz="3200" dirty="0">
                  <a:solidFill>
                    <a:srgbClr val="046A38"/>
                  </a:solidFill>
                  <a:latin typeface="OPPOSans R" panose="00020600040101010101" pitchFamily="18" charset="-122"/>
                  <a:ea typeface="OPPOSans R" panose="00020600040101010101" pitchFamily="18" charset="-122"/>
                </a:rPr>
                <a:t> Assessment Policy</a:t>
              </a:r>
            </a:p>
            <a:p>
              <a:pPr>
                <a:spcBef>
                  <a:spcPct val="0"/>
                </a:spcBef>
              </a:pPr>
              <a:endParaRPr lang="en-US" altLang="zh-CN" sz="3600" dirty="0">
                <a:solidFill>
                  <a:srgbClr val="046A38"/>
                </a:solidFill>
                <a:latin typeface="OPPOSans R" panose="00020600040101010101" pitchFamily="18" charset="-122"/>
                <a:ea typeface="OPPOSans R" panose="00020600040101010101" pitchFamily="18" charset="-122"/>
              </a:endParaRPr>
            </a:p>
          </p:txBody>
        </p:sp>
      </p:grpSp>
    </p:spTree>
    <p:extLst>
      <p:ext uri="{BB962C8B-B14F-4D97-AF65-F5344CB8AC3E}">
        <p14:creationId xmlns:p14="http://schemas.microsoft.com/office/powerpoint/2010/main" val="14580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55634" y="2563027"/>
            <a:ext cx="21505965" cy="3251200"/>
            <a:chOff x="1455634" y="2138454"/>
            <a:chExt cx="21505965" cy="2796234"/>
          </a:xfrm>
        </p:grpSpPr>
        <p:sp>
          <p:nvSpPr>
            <p:cNvPr id="9" name="ïṡļîďe">
              <a:extLst>
                <a:ext uri="{FF2B5EF4-FFF2-40B4-BE49-F238E27FC236}">
                  <a16:creationId xmlns="" xmlns:a16="http://schemas.microsoft.com/office/drawing/2014/main" id="{3310E8C3-4AAF-49EC-BA01-9D354E56226F}"/>
                </a:ext>
              </a:extLst>
            </p:cNvPr>
            <p:cNvSpPr/>
            <p:nvPr/>
          </p:nvSpPr>
          <p:spPr bwMode="auto">
            <a:xfrm>
              <a:off x="1455634" y="2138454"/>
              <a:ext cx="21505965" cy="2796234"/>
            </a:xfrm>
            <a:prstGeom prst="rect">
              <a:avLst/>
            </a:prstGeom>
            <a:solidFill>
              <a:srgbClr val="CACAC8"/>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6000" dirty="0"/>
            </a:p>
          </p:txBody>
        </p:sp>
        <p:grpSp>
          <p:nvGrpSpPr>
            <p:cNvPr id="13" name="ïṥḷïḓè">
              <a:extLst>
                <a:ext uri="{FF2B5EF4-FFF2-40B4-BE49-F238E27FC236}">
                  <a16:creationId xmlns="" xmlns:a16="http://schemas.microsoft.com/office/drawing/2014/main" id="{3E354653-48EE-4639-82CD-46ECFBA021FB}"/>
                </a:ext>
              </a:extLst>
            </p:cNvPr>
            <p:cNvGrpSpPr/>
            <p:nvPr/>
          </p:nvGrpSpPr>
          <p:grpSpPr>
            <a:xfrm>
              <a:off x="1732361" y="2364141"/>
              <a:ext cx="1330965" cy="1164310"/>
              <a:chOff x="7005630" y="3393136"/>
              <a:chExt cx="1024441" cy="896168"/>
            </a:xfrm>
          </p:grpSpPr>
          <p:sp>
            <p:nvSpPr>
              <p:cNvPr id="18" name="iṣḷïḑé">
                <a:extLst>
                  <a:ext uri="{FF2B5EF4-FFF2-40B4-BE49-F238E27FC236}">
                    <a16:creationId xmlns="" xmlns:a16="http://schemas.microsoft.com/office/drawing/2014/main" id="{00883332-3439-4325-B137-BAC4EF578EA1}"/>
                  </a:ext>
                </a:extLst>
              </p:cNvPr>
              <p:cNvSpPr/>
              <p:nvPr/>
            </p:nvSpPr>
            <p:spPr bwMode="auto">
              <a:xfrm>
                <a:off x="7005630" y="3393136"/>
                <a:ext cx="1024441" cy="896168"/>
              </a:xfrm>
              <a:prstGeom prst="ellipse">
                <a:avLst/>
              </a:prstGeom>
              <a:solidFill>
                <a:schemeClr val="accent1"/>
              </a:solidFill>
              <a:ln w="38100">
                <a:solidFill>
                  <a:schemeClr val="bg1"/>
                </a:solidFill>
                <a:round/>
                <a:headEnd/>
                <a:tailEnd/>
              </a:ln>
            </p:spPr>
            <p:txBody>
              <a:bodyPr/>
              <a:lstStyle>
                <a:lvl1pPr eaLnBrk="0" hangingPunct="0">
                  <a:spcBef>
                    <a:spcPct val="20000"/>
                  </a:spcBef>
                  <a:buChar char="•"/>
                  <a:defRPr sz="2000">
                    <a:solidFill>
                      <a:schemeClr val="accent1"/>
                    </a:solidFill>
                  </a:defRPr>
                </a:lvl1pPr>
                <a:lvl2pPr marL="742950" indent="-285750" eaLnBrk="0" hangingPunct="0">
                  <a:spcBef>
                    <a:spcPct val="20000"/>
                  </a:spcBef>
                  <a:buChar char="–"/>
                  <a:defRPr sz="2000">
                    <a:solidFill>
                      <a:schemeClr val="accent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eaLnBrk="0" fontAlgn="base" hangingPunct="0">
                  <a:spcBef>
                    <a:spcPct val="20000"/>
                  </a:spcBef>
                  <a:spcAft>
                    <a:spcPct val="0"/>
                  </a:spcAft>
                  <a:buChar char="»"/>
                  <a:defRPr sz="2000">
                    <a:solidFill>
                      <a:schemeClr val="tx1"/>
                    </a:solidFill>
                  </a:defRPr>
                </a:lvl6pPr>
                <a:lvl7pPr marL="2971800" indent="-228600" eaLnBrk="0" fontAlgn="base" hangingPunct="0">
                  <a:spcBef>
                    <a:spcPct val="20000"/>
                  </a:spcBef>
                  <a:spcAft>
                    <a:spcPct val="0"/>
                  </a:spcAft>
                  <a:buChar char="»"/>
                  <a:defRPr sz="2000">
                    <a:solidFill>
                      <a:schemeClr val="tx1"/>
                    </a:solidFill>
                  </a:defRPr>
                </a:lvl7pPr>
                <a:lvl8pPr marL="3429000" indent="-228600" eaLnBrk="0" fontAlgn="base" hangingPunct="0">
                  <a:spcBef>
                    <a:spcPct val="20000"/>
                  </a:spcBef>
                  <a:spcAft>
                    <a:spcPct val="0"/>
                  </a:spcAft>
                  <a:buChar char="»"/>
                  <a:defRPr sz="2000">
                    <a:solidFill>
                      <a:schemeClr val="tx1"/>
                    </a:solidFill>
                  </a:defRPr>
                </a:lvl8pPr>
                <a:lvl9pPr marL="3886200" indent="-228600" eaLnBrk="0" fontAlgn="base" hangingPunct="0">
                  <a:spcBef>
                    <a:spcPct val="20000"/>
                  </a:spcBef>
                  <a:spcAft>
                    <a:spcPct val="0"/>
                  </a:spcAft>
                  <a:buChar char="»"/>
                  <a:defRPr sz="2000">
                    <a:solidFill>
                      <a:schemeClr val="tx1"/>
                    </a:solidFill>
                  </a:defRPr>
                </a:lvl9pPr>
              </a:lstStyle>
              <a:p>
                <a:pPr eaLnBrk="1" hangingPunct="1">
                  <a:spcBef>
                    <a:spcPct val="0"/>
                  </a:spcBef>
                  <a:buFontTx/>
                  <a:buNone/>
                </a:pPr>
                <a:endParaRPr lang="zh-CN" altLang="en-US" sz="3400">
                  <a:solidFill>
                    <a:schemeClr val="tx1"/>
                  </a:solidFill>
                </a:endParaRPr>
              </a:p>
            </p:txBody>
          </p:sp>
          <p:sp>
            <p:nvSpPr>
              <p:cNvPr id="19" name="íšḷídê">
                <a:extLst>
                  <a:ext uri="{FF2B5EF4-FFF2-40B4-BE49-F238E27FC236}">
                    <a16:creationId xmlns="" xmlns:a16="http://schemas.microsoft.com/office/drawing/2014/main" id="{8E69AE80-7DCF-4741-8ABE-799C6CFA3C13}"/>
                  </a:ext>
                </a:extLst>
              </p:cNvPr>
              <p:cNvSpPr/>
              <p:nvPr/>
            </p:nvSpPr>
            <p:spPr bwMode="auto">
              <a:xfrm>
                <a:off x="7237737" y="3496973"/>
                <a:ext cx="560228" cy="558144"/>
              </a:xfrm>
              <a:custGeom>
                <a:avLst/>
                <a:gdLst>
                  <a:gd name="connsiteX0" fmla="*/ 0 w 607639"/>
                  <a:gd name="connsiteY0" fmla="*/ 547235 h 605381"/>
                  <a:gd name="connsiteX1" fmla="*/ 23853 w 607639"/>
                  <a:gd name="connsiteY1" fmla="*/ 547235 h 605381"/>
                  <a:gd name="connsiteX2" fmla="*/ 36136 w 607639"/>
                  <a:gd name="connsiteY2" fmla="*/ 547235 h 605381"/>
                  <a:gd name="connsiteX3" fmla="*/ 190916 w 607639"/>
                  <a:gd name="connsiteY3" fmla="*/ 547235 h 605381"/>
                  <a:gd name="connsiteX4" fmla="*/ 212990 w 607639"/>
                  <a:gd name="connsiteY4" fmla="*/ 547235 h 605381"/>
                  <a:gd name="connsiteX5" fmla="*/ 394560 w 607639"/>
                  <a:gd name="connsiteY5" fmla="*/ 547235 h 605381"/>
                  <a:gd name="connsiteX6" fmla="*/ 416634 w 607639"/>
                  <a:gd name="connsiteY6" fmla="*/ 547235 h 605381"/>
                  <a:gd name="connsiteX7" fmla="*/ 571503 w 607639"/>
                  <a:gd name="connsiteY7" fmla="*/ 547235 h 605381"/>
                  <a:gd name="connsiteX8" fmla="*/ 583786 w 607639"/>
                  <a:gd name="connsiteY8" fmla="*/ 547235 h 605381"/>
                  <a:gd name="connsiteX9" fmla="*/ 607639 w 607639"/>
                  <a:gd name="connsiteY9" fmla="*/ 547235 h 605381"/>
                  <a:gd name="connsiteX10" fmla="*/ 607639 w 607639"/>
                  <a:gd name="connsiteY10" fmla="*/ 605381 h 605381"/>
                  <a:gd name="connsiteX11" fmla="*/ 0 w 607639"/>
                  <a:gd name="connsiteY11" fmla="*/ 605381 h 605381"/>
                  <a:gd name="connsiteX12" fmla="*/ 321849 w 607639"/>
                  <a:gd name="connsiteY12" fmla="*/ 269278 h 605381"/>
                  <a:gd name="connsiteX13" fmla="*/ 394531 w 607639"/>
                  <a:gd name="connsiteY13" fmla="*/ 269278 h 605381"/>
                  <a:gd name="connsiteX14" fmla="*/ 394531 w 607639"/>
                  <a:gd name="connsiteY14" fmla="*/ 511247 h 605381"/>
                  <a:gd name="connsiteX15" fmla="*/ 358501 w 607639"/>
                  <a:gd name="connsiteY15" fmla="*/ 511247 h 605381"/>
                  <a:gd name="connsiteX16" fmla="*/ 321849 w 607639"/>
                  <a:gd name="connsiteY16" fmla="*/ 511247 h 605381"/>
                  <a:gd name="connsiteX17" fmla="*/ 212966 w 607639"/>
                  <a:gd name="connsiteY17" fmla="*/ 269278 h 605381"/>
                  <a:gd name="connsiteX18" fmla="*/ 285790 w 607639"/>
                  <a:gd name="connsiteY18" fmla="*/ 269278 h 605381"/>
                  <a:gd name="connsiteX19" fmla="*/ 285790 w 607639"/>
                  <a:gd name="connsiteY19" fmla="*/ 511247 h 605381"/>
                  <a:gd name="connsiteX20" fmla="*/ 249111 w 607639"/>
                  <a:gd name="connsiteY20" fmla="*/ 511247 h 605381"/>
                  <a:gd name="connsiteX21" fmla="*/ 212966 w 607639"/>
                  <a:gd name="connsiteY21" fmla="*/ 511247 h 605381"/>
                  <a:gd name="connsiteX22" fmla="*/ 446972 w 607639"/>
                  <a:gd name="connsiteY22" fmla="*/ 242181 h 605381"/>
                  <a:gd name="connsiteX23" fmla="*/ 553523 w 607639"/>
                  <a:gd name="connsiteY23" fmla="*/ 242181 h 605381"/>
                  <a:gd name="connsiteX24" fmla="*/ 553523 w 607639"/>
                  <a:gd name="connsiteY24" fmla="*/ 453133 h 605381"/>
                  <a:gd name="connsiteX25" fmla="*/ 583788 w 607639"/>
                  <a:gd name="connsiteY25" fmla="*/ 453133 h 605381"/>
                  <a:gd name="connsiteX26" fmla="*/ 583788 w 607639"/>
                  <a:gd name="connsiteY26" fmla="*/ 511247 h 605381"/>
                  <a:gd name="connsiteX27" fmla="*/ 547648 w 607639"/>
                  <a:gd name="connsiteY27" fmla="*/ 511247 h 605381"/>
                  <a:gd name="connsiteX28" fmla="*/ 452758 w 607639"/>
                  <a:gd name="connsiteY28" fmla="*/ 511247 h 605381"/>
                  <a:gd name="connsiteX29" fmla="*/ 416618 w 607639"/>
                  <a:gd name="connsiteY29" fmla="*/ 511247 h 605381"/>
                  <a:gd name="connsiteX30" fmla="*/ 416618 w 607639"/>
                  <a:gd name="connsiteY30" fmla="*/ 453133 h 605381"/>
                  <a:gd name="connsiteX31" fmla="*/ 446972 w 607639"/>
                  <a:gd name="connsiteY31" fmla="*/ 453133 h 605381"/>
                  <a:gd name="connsiteX32" fmla="*/ 54106 w 607639"/>
                  <a:gd name="connsiteY32" fmla="*/ 242181 h 605381"/>
                  <a:gd name="connsiteX33" fmla="*/ 160624 w 607639"/>
                  <a:gd name="connsiteY33" fmla="*/ 242181 h 605381"/>
                  <a:gd name="connsiteX34" fmla="*/ 160624 w 607639"/>
                  <a:gd name="connsiteY34" fmla="*/ 453133 h 605381"/>
                  <a:gd name="connsiteX35" fmla="*/ 190879 w 607639"/>
                  <a:gd name="connsiteY35" fmla="*/ 453133 h 605381"/>
                  <a:gd name="connsiteX36" fmla="*/ 190879 w 607639"/>
                  <a:gd name="connsiteY36" fmla="*/ 511247 h 605381"/>
                  <a:gd name="connsiteX37" fmla="*/ 154839 w 607639"/>
                  <a:gd name="connsiteY37" fmla="*/ 511247 h 605381"/>
                  <a:gd name="connsiteX38" fmla="*/ 59891 w 607639"/>
                  <a:gd name="connsiteY38" fmla="*/ 511247 h 605381"/>
                  <a:gd name="connsiteX39" fmla="*/ 23851 w 607639"/>
                  <a:gd name="connsiteY39" fmla="*/ 511247 h 605381"/>
                  <a:gd name="connsiteX40" fmla="*/ 23851 w 607639"/>
                  <a:gd name="connsiteY40" fmla="*/ 453133 h 605381"/>
                  <a:gd name="connsiteX41" fmla="*/ 54106 w 607639"/>
                  <a:gd name="connsiteY41" fmla="*/ 453133 h 605381"/>
                  <a:gd name="connsiteX42" fmla="*/ 303820 w 607639"/>
                  <a:gd name="connsiteY42" fmla="*/ 98933 h 605381"/>
                  <a:gd name="connsiteX43" fmla="*/ 323120 w 607639"/>
                  <a:gd name="connsiteY43" fmla="*/ 118162 h 605381"/>
                  <a:gd name="connsiteX44" fmla="*/ 303820 w 607639"/>
                  <a:gd name="connsiteY44" fmla="*/ 137391 h 605381"/>
                  <a:gd name="connsiteX45" fmla="*/ 284520 w 607639"/>
                  <a:gd name="connsiteY45" fmla="*/ 118162 h 605381"/>
                  <a:gd name="connsiteX46" fmla="*/ 303820 w 607639"/>
                  <a:gd name="connsiteY46" fmla="*/ 98933 h 605381"/>
                  <a:gd name="connsiteX47" fmla="*/ 303749 w 607639"/>
                  <a:gd name="connsiteY47" fmla="*/ 62835 h 605381"/>
                  <a:gd name="connsiteX48" fmla="*/ 248388 w 607639"/>
                  <a:gd name="connsiteY48" fmla="*/ 118116 h 605381"/>
                  <a:gd name="connsiteX49" fmla="*/ 303749 w 607639"/>
                  <a:gd name="connsiteY49" fmla="*/ 173397 h 605381"/>
                  <a:gd name="connsiteX50" fmla="*/ 359111 w 607639"/>
                  <a:gd name="connsiteY50" fmla="*/ 118116 h 605381"/>
                  <a:gd name="connsiteX51" fmla="*/ 303749 w 607639"/>
                  <a:gd name="connsiteY51" fmla="*/ 62835 h 605381"/>
                  <a:gd name="connsiteX52" fmla="*/ 303749 w 607639"/>
                  <a:gd name="connsiteY52" fmla="*/ 0 h 605381"/>
                  <a:gd name="connsiteX53" fmla="*/ 586964 w 607639"/>
                  <a:gd name="connsiteY53" fmla="*/ 141490 h 605381"/>
                  <a:gd name="connsiteX54" fmla="*/ 586964 w 607639"/>
                  <a:gd name="connsiteY54" fmla="*/ 206192 h 605381"/>
                  <a:gd name="connsiteX55" fmla="*/ 20535 w 607639"/>
                  <a:gd name="connsiteY55" fmla="*/ 206192 h 605381"/>
                  <a:gd name="connsiteX56" fmla="*/ 20535 w 607639"/>
                  <a:gd name="connsiteY56" fmla="*/ 14149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5381">
                    <a:moveTo>
                      <a:pt x="0" y="547235"/>
                    </a:moveTo>
                    <a:lnTo>
                      <a:pt x="23853" y="547235"/>
                    </a:lnTo>
                    <a:lnTo>
                      <a:pt x="36136" y="547235"/>
                    </a:lnTo>
                    <a:lnTo>
                      <a:pt x="190916" y="547235"/>
                    </a:lnTo>
                    <a:lnTo>
                      <a:pt x="212990" y="547235"/>
                    </a:lnTo>
                    <a:lnTo>
                      <a:pt x="394560" y="547235"/>
                    </a:lnTo>
                    <a:lnTo>
                      <a:pt x="416634" y="547235"/>
                    </a:lnTo>
                    <a:lnTo>
                      <a:pt x="571503" y="547235"/>
                    </a:lnTo>
                    <a:lnTo>
                      <a:pt x="583786" y="547235"/>
                    </a:lnTo>
                    <a:lnTo>
                      <a:pt x="607639" y="547235"/>
                    </a:lnTo>
                    <a:lnTo>
                      <a:pt x="607639" y="605381"/>
                    </a:lnTo>
                    <a:lnTo>
                      <a:pt x="0" y="605381"/>
                    </a:lnTo>
                    <a:close/>
                    <a:moveTo>
                      <a:pt x="321849" y="269278"/>
                    </a:moveTo>
                    <a:lnTo>
                      <a:pt x="394531" y="269278"/>
                    </a:lnTo>
                    <a:lnTo>
                      <a:pt x="394531" y="511247"/>
                    </a:lnTo>
                    <a:lnTo>
                      <a:pt x="358501" y="511247"/>
                    </a:lnTo>
                    <a:lnTo>
                      <a:pt x="321849" y="511247"/>
                    </a:lnTo>
                    <a:close/>
                    <a:moveTo>
                      <a:pt x="212966" y="269278"/>
                    </a:moveTo>
                    <a:lnTo>
                      <a:pt x="285790" y="269278"/>
                    </a:lnTo>
                    <a:lnTo>
                      <a:pt x="285790" y="511247"/>
                    </a:lnTo>
                    <a:lnTo>
                      <a:pt x="249111" y="511247"/>
                    </a:lnTo>
                    <a:lnTo>
                      <a:pt x="212966" y="511247"/>
                    </a:lnTo>
                    <a:close/>
                    <a:moveTo>
                      <a:pt x="446972" y="242181"/>
                    </a:moveTo>
                    <a:lnTo>
                      <a:pt x="553523" y="242181"/>
                    </a:lnTo>
                    <a:lnTo>
                      <a:pt x="553523" y="453133"/>
                    </a:lnTo>
                    <a:lnTo>
                      <a:pt x="583788" y="453133"/>
                    </a:lnTo>
                    <a:lnTo>
                      <a:pt x="583788" y="511247"/>
                    </a:lnTo>
                    <a:lnTo>
                      <a:pt x="547648" y="511247"/>
                    </a:lnTo>
                    <a:lnTo>
                      <a:pt x="452758" y="511247"/>
                    </a:lnTo>
                    <a:lnTo>
                      <a:pt x="416618" y="511247"/>
                    </a:lnTo>
                    <a:lnTo>
                      <a:pt x="416618" y="453133"/>
                    </a:lnTo>
                    <a:lnTo>
                      <a:pt x="446972" y="453133"/>
                    </a:lnTo>
                    <a:close/>
                    <a:moveTo>
                      <a:pt x="54106" y="242181"/>
                    </a:moveTo>
                    <a:lnTo>
                      <a:pt x="160624" y="242181"/>
                    </a:lnTo>
                    <a:lnTo>
                      <a:pt x="160624" y="453133"/>
                    </a:lnTo>
                    <a:lnTo>
                      <a:pt x="190879" y="453133"/>
                    </a:lnTo>
                    <a:lnTo>
                      <a:pt x="190879" y="511247"/>
                    </a:lnTo>
                    <a:lnTo>
                      <a:pt x="154839" y="511247"/>
                    </a:lnTo>
                    <a:lnTo>
                      <a:pt x="59891" y="511247"/>
                    </a:lnTo>
                    <a:lnTo>
                      <a:pt x="23851" y="511247"/>
                    </a:lnTo>
                    <a:lnTo>
                      <a:pt x="23851" y="453133"/>
                    </a:lnTo>
                    <a:lnTo>
                      <a:pt x="54106" y="453133"/>
                    </a:lnTo>
                    <a:close/>
                    <a:moveTo>
                      <a:pt x="303820" y="98933"/>
                    </a:moveTo>
                    <a:cubicBezTo>
                      <a:pt x="314479" y="98933"/>
                      <a:pt x="323120" y="107542"/>
                      <a:pt x="323120" y="118162"/>
                    </a:cubicBezTo>
                    <a:cubicBezTo>
                      <a:pt x="323120" y="128782"/>
                      <a:pt x="314479" y="137391"/>
                      <a:pt x="303820" y="137391"/>
                    </a:cubicBezTo>
                    <a:cubicBezTo>
                      <a:pt x="293161" y="137391"/>
                      <a:pt x="284520" y="128782"/>
                      <a:pt x="284520" y="118162"/>
                    </a:cubicBezTo>
                    <a:cubicBezTo>
                      <a:pt x="284520" y="107542"/>
                      <a:pt x="293161" y="98933"/>
                      <a:pt x="303820" y="98933"/>
                    </a:cubicBezTo>
                    <a:close/>
                    <a:moveTo>
                      <a:pt x="303749" y="62835"/>
                    </a:moveTo>
                    <a:cubicBezTo>
                      <a:pt x="273221" y="62835"/>
                      <a:pt x="248388" y="87631"/>
                      <a:pt x="248388" y="118116"/>
                    </a:cubicBezTo>
                    <a:cubicBezTo>
                      <a:pt x="248388" y="148600"/>
                      <a:pt x="273221" y="173397"/>
                      <a:pt x="303749" y="173397"/>
                    </a:cubicBezTo>
                    <a:cubicBezTo>
                      <a:pt x="334278" y="173397"/>
                      <a:pt x="359111" y="148600"/>
                      <a:pt x="359111" y="118116"/>
                    </a:cubicBezTo>
                    <a:cubicBezTo>
                      <a:pt x="359111" y="87631"/>
                      <a:pt x="334278" y="62835"/>
                      <a:pt x="303749" y="62835"/>
                    </a:cubicBezTo>
                    <a:close/>
                    <a:moveTo>
                      <a:pt x="303749" y="0"/>
                    </a:moveTo>
                    <a:lnTo>
                      <a:pt x="586964" y="141490"/>
                    </a:lnTo>
                    <a:lnTo>
                      <a:pt x="586964" y="206192"/>
                    </a:lnTo>
                    <a:lnTo>
                      <a:pt x="20535" y="206192"/>
                    </a:lnTo>
                    <a:lnTo>
                      <a:pt x="20535" y="141490"/>
                    </a:lnTo>
                    <a:close/>
                  </a:path>
                </a:pathLst>
              </a:custGeom>
              <a:solidFill>
                <a:schemeClr val="bg1"/>
              </a:solidFill>
              <a:ln>
                <a:noFill/>
              </a:ln>
            </p:spPr>
            <p:txBody>
              <a:bodyPr/>
              <a:lstStyle/>
              <a:p>
                <a:endParaRPr lang="zh-CN" altLang="en-US" sz="6000"/>
              </a:p>
            </p:txBody>
          </p:sp>
        </p:grpSp>
        <mc:AlternateContent xmlns:mc="http://schemas.openxmlformats.org/markup-compatibility/2006" xmlns:a14="http://schemas.microsoft.com/office/drawing/2010/main">
          <mc:Choice Requires="a14">
            <p:sp>
              <p:nvSpPr>
                <p:cNvPr id="16" name="iṡḻïḍé">
                  <a:extLst>
                    <a:ext uri="{FF2B5EF4-FFF2-40B4-BE49-F238E27FC236}">
                      <a16:creationId xmlns="" xmlns:a16="http://schemas.microsoft.com/office/drawing/2014/main" id="{6DDB77C9-386A-4240-99C4-377A2F4488B8}"/>
                    </a:ext>
                  </a:extLst>
                </p:cNvPr>
                <p:cNvSpPr/>
                <p:nvPr/>
              </p:nvSpPr>
              <p:spPr bwMode="auto">
                <a:xfrm>
                  <a:off x="3063332" y="2709081"/>
                  <a:ext cx="19491867" cy="2048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0000" tIns="93600" rIns="180000" bIns="936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14:m>
                    <m:oMath xmlns:m="http://schemas.openxmlformats.org/officeDocument/2006/math">
                      <m:r>
                        <m:rPr>
                          <m:nor/>
                        </m:rPr>
                        <a:rPr lang="zh-CN" altLang="en-US" sz="2400" b="0" noProof="1">
                          <a:solidFill>
                            <a:prstClr val="black"/>
                          </a:solidFill>
                          <a:latin typeface="OPPOSans R" panose="00020600040101010101" pitchFamily="18" charset="-122"/>
                          <a:ea typeface="OPPOSans R" panose="00020600040101010101" pitchFamily="18" charset="-122"/>
                          <a:sym typeface="Wingdings 2" panose="05020102010507070707" pitchFamily="18" charset="2"/>
                        </a:rPr>
                        <m:t></m:t>
                      </m:r>
                      <m:r>
                        <m:rPr>
                          <m:nor/>
                        </m:rPr>
                        <a:rPr lang="zh-CN" altLang="en-US" sz="2400" dirty="0">
                          <a:solidFill>
                            <a:prstClr val="black"/>
                          </a:solidFill>
                          <a:latin typeface="OPPOSans R" panose="00020600040101010101" pitchFamily="18" charset="-122"/>
                          <a:ea typeface="OPPOSans R" panose="00020600040101010101" pitchFamily="18" charset="-122"/>
                        </a:rPr>
                        <m:t>计算公式 </m:t>
                      </m:r>
                      <m:r>
                        <m:rPr>
                          <m:nor/>
                        </m:rPr>
                        <a:rPr lang="en-US" altLang="zh-CN" sz="2400" dirty="0">
                          <a:solidFill>
                            <a:prstClr val="black"/>
                          </a:solidFill>
                          <a:latin typeface="OPPOSans R" panose="00020600040101010101" pitchFamily="18" charset="-122"/>
                          <a:ea typeface="OPPOSans R" panose="00020600040101010101" pitchFamily="18" charset="-122"/>
                        </a:rPr>
                        <m:t>formula</m:t>
                      </m:r>
                      <m:r>
                        <m:rPr>
                          <m:nor/>
                        </m:rPr>
                        <a:rPr lang="en-US" altLang="zh-CN" sz="2400" dirty="0">
                          <a:solidFill>
                            <a:prstClr val="black"/>
                          </a:solidFill>
                          <a:latin typeface="OPPOSans R" panose="00020600040101010101" pitchFamily="18" charset="-122"/>
                          <a:ea typeface="OPPOSans R" panose="00020600040101010101" pitchFamily="18" charset="-122"/>
                        </a:rPr>
                        <m:t>:</m:t>
                      </m:r>
                      <m:r>
                        <m:rPr>
                          <m:nor/>
                        </m:rPr>
                        <a:rPr lang="zh-CN" altLang="en-US" sz="2400" b="0">
                          <a:solidFill>
                            <a:prstClr val="black"/>
                          </a:solidFill>
                          <a:latin typeface="OPPOSans R" panose="00020600040101010101" pitchFamily="18" charset="-122"/>
                          <a:ea typeface="OPPOSans R" panose="00020600040101010101" pitchFamily="18" charset="-122"/>
                        </a:rPr>
                        <m:t>库存</m:t>
                      </m:r>
                      <m:r>
                        <a:rPr lang="zh-CN" altLang="en-US" sz="2400" b="0">
                          <a:solidFill>
                            <a:prstClr val="black"/>
                          </a:solidFill>
                          <a:latin typeface="Cambria Math" panose="02040503050406030204" pitchFamily="18" charset="0"/>
                          <a:ea typeface="OPPOSans R" panose="00020600040101010101" pitchFamily="18" charset="-122"/>
                        </a:rPr>
                        <m:t>周转天数</m:t>
                      </m:r>
                      <m:r>
                        <m:rPr>
                          <m:nor/>
                        </m:rPr>
                        <a:rPr lang="en-US" altLang="zh-CN" sz="2400" b="0" dirty="0">
                          <a:latin typeface="OPPOSans R" panose="00020600040101010101" pitchFamily="18" charset="-122"/>
                          <a:ea typeface="OPPOSans R" panose="00020600040101010101" pitchFamily="18" charset="-122"/>
                        </a:rPr>
                        <m:t>inventory</m:t>
                      </m:r>
                      <m:r>
                        <m:rPr>
                          <m:nor/>
                        </m:rPr>
                        <a:rPr lang="en-US" altLang="zh-CN" sz="2400" b="0" dirty="0">
                          <a:latin typeface="OPPOSans R" panose="00020600040101010101" pitchFamily="18" charset="-122"/>
                          <a:ea typeface="OPPOSans R" panose="00020600040101010101" pitchFamily="18" charset="-122"/>
                        </a:rPr>
                        <m:t> </m:t>
                      </m:r>
                      <m:r>
                        <m:rPr>
                          <m:nor/>
                        </m:rPr>
                        <a:rPr lang="en-US" altLang="zh-CN" sz="2400" b="0" dirty="0">
                          <a:latin typeface="OPPOSans R" panose="00020600040101010101" pitchFamily="18" charset="-122"/>
                          <a:ea typeface="OPPOSans R" panose="00020600040101010101" pitchFamily="18" charset="-122"/>
                        </a:rPr>
                        <m:t>turnover</m:t>
                      </m:r>
                      <m:r>
                        <m:rPr>
                          <m:nor/>
                        </m:rPr>
                        <a:rPr lang="en-US" altLang="zh-CN" sz="2400" b="0" dirty="0">
                          <a:latin typeface="OPPOSans R" panose="00020600040101010101" pitchFamily="18" charset="-122"/>
                          <a:ea typeface="OPPOSans R" panose="00020600040101010101" pitchFamily="18" charset="-122"/>
                        </a:rPr>
                        <m:t> </m:t>
                      </m:r>
                      <m:r>
                        <m:rPr>
                          <m:nor/>
                        </m:rPr>
                        <a:rPr lang="en-US" altLang="zh-CN" sz="2400" b="0" dirty="0">
                          <a:latin typeface="OPPOSans R" panose="00020600040101010101" pitchFamily="18" charset="-122"/>
                          <a:ea typeface="OPPOSans R" panose="00020600040101010101" pitchFamily="18" charset="-122"/>
                        </a:rPr>
                        <m:t>days</m:t>
                      </m:r>
                      <m:r>
                        <m:rPr>
                          <m:nor/>
                        </m:rPr>
                        <a:rPr lang="en-US" altLang="zh-CN" sz="2400" b="0">
                          <a:solidFill>
                            <a:prstClr val="black"/>
                          </a:solidFill>
                          <a:latin typeface="OPPOSans R" panose="00020600040101010101" pitchFamily="18" charset="-122"/>
                          <a:ea typeface="OPPOSans R" panose="00020600040101010101" pitchFamily="18" charset="-122"/>
                        </a:rPr>
                        <m:t>=</m:t>
                      </m:r>
                      <m:f>
                        <m:fPr>
                          <m:ctrlPr>
                            <a:rPr lang="zh-CN" altLang="zh-CN" sz="2400" b="0" i="1">
                              <a:solidFill>
                                <a:prstClr val="black"/>
                              </a:solidFill>
                              <a:latin typeface="Cambria Math" panose="02040503050406030204" pitchFamily="18" charset="0"/>
                              <a:ea typeface="OPPOSans R" panose="00020600040101010101" pitchFamily="18" charset="-122"/>
                            </a:rPr>
                          </m:ctrlPr>
                        </m:fPr>
                        <m:num>
                          <m:eqArr>
                            <m:eqArrPr>
                              <m:ctrlPr>
                                <a:rPr lang="zh-CN" altLang="en-US" sz="2400" b="0" i="1">
                                  <a:solidFill>
                                    <a:prstClr val="black"/>
                                  </a:solidFill>
                                  <a:latin typeface="Cambria Math" panose="02040503050406030204" pitchFamily="18" charset="0"/>
                                  <a:ea typeface="OPPOSans R" panose="00020600040101010101" pitchFamily="18" charset="-122"/>
                                </a:rPr>
                              </m:ctrlPr>
                            </m:eqArrPr>
                            <m:e>
                              <m:r>
                                <a:rPr lang="zh-CN" altLang="en-US" sz="2400" b="0">
                                  <a:solidFill>
                                    <a:prstClr val="black"/>
                                  </a:solidFill>
                                  <a:latin typeface="Cambria Math" panose="02040503050406030204" pitchFamily="18" charset="0"/>
                                  <a:ea typeface="OPPOSans R" panose="00020600040101010101" pitchFamily="18" charset="-122"/>
                                </a:rPr>
                                <m:t>当月区域平均备件库存金额</m:t>
                              </m:r>
                            </m:e>
                            <m:e>
                              <m:r>
                                <m:rPr>
                                  <m:sty m:val="p"/>
                                </m:rPr>
                                <a:rPr lang="en-US" altLang="zh-CN" sz="2400" b="0">
                                  <a:solidFill>
                                    <a:prstClr val="black"/>
                                  </a:solidFill>
                                  <a:latin typeface="Cambria Math" panose="02040503050406030204" pitchFamily="18" charset="0"/>
                                  <a:ea typeface="OPPOSans R" panose="00020600040101010101" pitchFamily="18" charset="-122"/>
                                </a:rPr>
                                <m:t>current</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month</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average</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inventory</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amount</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of</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SP</m:t>
                              </m:r>
                            </m:e>
                          </m:eqArr>
                        </m:num>
                        <m:den>
                          <m:eqArr>
                            <m:eqArrPr>
                              <m:ctrlPr>
                                <a:rPr lang="zh-CN" altLang="en-US" sz="2400" b="0" i="1">
                                  <a:solidFill>
                                    <a:prstClr val="black"/>
                                  </a:solidFill>
                                  <a:latin typeface="Cambria Math" panose="02040503050406030204" pitchFamily="18" charset="0"/>
                                  <a:ea typeface="OPPOSans R" panose="00020600040101010101" pitchFamily="18" charset="-122"/>
                                </a:rPr>
                              </m:ctrlPr>
                            </m:eqArrPr>
                            <m:e>
                              <m:r>
                                <a:rPr lang="zh-CN" altLang="en-US" sz="2400" b="0">
                                  <a:solidFill>
                                    <a:prstClr val="black"/>
                                  </a:solidFill>
                                  <a:latin typeface="Cambria Math" panose="02040503050406030204" pitchFamily="18" charset="0"/>
                                  <a:ea typeface="OPPOSans R" panose="00020600040101010101" pitchFamily="18" charset="-122"/>
                                </a:rPr>
                                <m:t>当月区域备件消耗金额</m:t>
                              </m:r>
                            </m:e>
                            <m:e>
                              <m:r>
                                <m:rPr>
                                  <m:sty m:val="p"/>
                                </m:rPr>
                                <a:rPr lang="en-US" altLang="zh-CN" sz="2400" b="0">
                                  <a:solidFill>
                                    <a:prstClr val="black"/>
                                  </a:solidFill>
                                  <a:latin typeface="Cambria Math" panose="02040503050406030204" pitchFamily="18" charset="0"/>
                                  <a:ea typeface="OPPOSans R" panose="00020600040101010101" pitchFamily="18" charset="-122"/>
                                </a:rPr>
                                <m:t>current</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month</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consumption</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amount</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of</m:t>
                              </m:r>
                              <m:r>
                                <a:rPr lang="en-US" altLang="zh-CN" sz="2400" b="0">
                                  <a:solidFill>
                                    <a:prstClr val="black"/>
                                  </a:solidFill>
                                  <a:latin typeface="Cambria Math" panose="02040503050406030204" pitchFamily="18" charset="0"/>
                                  <a:ea typeface="OPPOSans R" panose="00020600040101010101" pitchFamily="18" charset="-122"/>
                                </a:rPr>
                                <m:t> </m:t>
                              </m:r>
                              <m:r>
                                <m:rPr>
                                  <m:sty m:val="p"/>
                                </m:rPr>
                                <a:rPr lang="en-US" altLang="zh-CN" sz="2400" b="0">
                                  <a:solidFill>
                                    <a:prstClr val="black"/>
                                  </a:solidFill>
                                  <a:latin typeface="Cambria Math" panose="02040503050406030204" pitchFamily="18" charset="0"/>
                                  <a:ea typeface="OPPOSans R" panose="00020600040101010101" pitchFamily="18" charset="-122"/>
                                </a:rPr>
                                <m:t>SP</m:t>
                              </m:r>
                            </m:e>
                          </m:eqArr>
                        </m:den>
                      </m:f>
                      <m:r>
                        <m:rPr>
                          <m:nor/>
                        </m:rPr>
                        <a:rPr lang="en-US" altLang="zh-CN" sz="2400" b="0">
                          <a:solidFill>
                            <a:prstClr val="black"/>
                          </a:solidFill>
                          <a:latin typeface="OPPOSans R" panose="00020600040101010101" pitchFamily="18" charset="-122"/>
                          <a:ea typeface="OPPOSans R" panose="00020600040101010101" pitchFamily="18" charset="-122"/>
                        </a:rPr>
                        <m:t>∗</m:t>
                      </m:r>
                      <m:r>
                        <a:rPr lang="zh-CN" altLang="en-US" sz="2400" b="0">
                          <a:solidFill>
                            <a:prstClr val="black"/>
                          </a:solidFill>
                          <a:latin typeface="Cambria Math" panose="02040503050406030204" pitchFamily="18" charset="0"/>
                          <a:ea typeface="OPPOSans R" panose="00020600040101010101" pitchFamily="18" charset="-122"/>
                        </a:rPr>
                        <m:t>当月</m:t>
                      </m:r>
                    </m:oMath>
                  </a14:m>
                  <a:r>
                    <a:rPr lang="zh-CN" altLang="en-US" sz="2400" b="0" dirty="0">
                      <a:solidFill>
                        <a:prstClr val="black"/>
                      </a:solidFill>
                      <a:latin typeface="OPPOSans R" panose="00020600040101010101" pitchFamily="18" charset="-122"/>
                      <a:ea typeface="OPPOSans R" panose="00020600040101010101" pitchFamily="18" charset="-122"/>
                    </a:rPr>
                    <a:t>天数</a:t>
                  </a:r>
                  <a:r>
                    <a:rPr lang="en-US" altLang="zh-CN" sz="2400" b="0" dirty="0">
                      <a:solidFill>
                        <a:prstClr val="black"/>
                      </a:solidFill>
                      <a:latin typeface="OPPOSans R" panose="00020600040101010101" pitchFamily="18" charset="-122"/>
                      <a:ea typeface="OPPOSans R" panose="00020600040101010101" pitchFamily="18" charset="-122"/>
                    </a:rPr>
                    <a:t>days in current month</a:t>
                  </a:r>
                </a:p>
              </p:txBody>
            </p:sp>
          </mc:Choice>
          <mc:Fallback xmlns="">
            <p:sp>
              <p:nvSpPr>
                <p:cNvPr id="16" name="iṡḻïḍé">
                  <a:extLst>
                    <a:ext uri="{FF2B5EF4-FFF2-40B4-BE49-F238E27FC236}">
                      <a16:creationId xmlns:a16="http://schemas.microsoft.com/office/drawing/2014/main" xmlns="" xmlns:a14="http://schemas.microsoft.com/office/drawing/2010/main" id="{6DDB77C9-386A-4240-99C4-377A2F4488B8}"/>
                    </a:ext>
                  </a:extLst>
                </p:cNvPr>
                <p:cNvSpPr>
                  <a:spLocks noRot="1" noChangeAspect="1" noMove="1" noResize="1" noEditPoints="1" noAdjustHandles="1" noChangeArrowheads="1" noChangeShapeType="1" noTextEdit="1"/>
                </p:cNvSpPr>
                <p:nvPr/>
              </p:nvSpPr>
              <p:spPr bwMode="auto">
                <a:xfrm>
                  <a:off x="3063332" y="2709081"/>
                  <a:ext cx="19491867" cy="2048060"/>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7" name="îŝľíḑè">
              <a:extLst>
                <a:ext uri="{FF2B5EF4-FFF2-40B4-BE49-F238E27FC236}">
                  <a16:creationId xmlns="" xmlns:a16="http://schemas.microsoft.com/office/drawing/2014/main" id="{A0DA24A9-CD41-46D7-B7BA-1AD4E2622A1A}"/>
                </a:ext>
              </a:extLst>
            </p:cNvPr>
            <p:cNvSpPr txBox="1"/>
            <p:nvPr/>
          </p:nvSpPr>
          <p:spPr bwMode="auto">
            <a:xfrm>
              <a:off x="3063330" y="2267049"/>
              <a:ext cx="10703469" cy="91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0" tIns="93600" rIns="180000" bIns="936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3200" dirty="0">
                  <a:solidFill>
                    <a:srgbClr val="046A38"/>
                  </a:solidFill>
                  <a:latin typeface="OPPOSans R" panose="00020600040101010101" pitchFamily="18" charset="-122"/>
                  <a:ea typeface="OPPOSans R" panose="00020600040101010101" pitchFamily="18" charset="-122"/>
                </a:rPr>
                <a:t>01.</a:t>
              </a:r>
              <a:r>
                <a:rPr lang="zh-CN" altLang="en-US" sz="3200" dirty="0">
                  <a:solidFill>
                    <a:srgbClr val="046A38"/>
                  </a:solidFill>
                  <a:latin typeface="OPPOSans R" panose="00020600040101010101" pitchFamily="18" charset="-122"/>
                  <a:ea typeface="OPPOSans R" panose="00020600040101010101" pitchFamily="18" charset="-122"/>
                </a:rPr>
                <a:t>库存周转天数 </a:t>
              </a:r>
              <a:r>
                <a:rPr lang="en-US" altLang="zh-CN" sz="3200" dirty="0">
                  <a:solidFill>
                    <a:srgbClr val="046A38"/>
                  </a:solidFill>
                  <a:latin typeface="OPPOSans R" panose="00020600040101010101" pitchFamily="18" charset="-122"/>
                  <a:ea typeface="OPPOSans R" panose="00020600040101010101" pitchFamily="18" charset="-122"/>
                </a:rPr>
                <a:t>region inventory turnover days</a:t>
              </a:r>
            </a:p>
          </p:txBody>
        </p:sp>
      </p:grpSp>
      <p:sp>
        <p:nvSpPr>
          <p:cNvPr id="83" name="îṩḻîdê">
            <a:extLst>
              <a:ext uri="{FF2B5EF4-FFF2-40B4-BE49-F238E27FC236}">
                <a16:creationId xmlns="" xmlns:a16="http://schemas.microsoft.com/office/drawing/2014/main" id="{1529DBD0-9427-4D7D-8032-DF2644C00E1E}"/>
              </a:ext>
            </a:extLst>
          </p:cNvPr>
          <p:cNvSpPr/>
          <p:nvPr/>
        </p:nvSpPr>
        <p:spPr>
          <a:xfrm>
            <a:off x="1455634" y="6421727"/>
            <a:ext cx="21505964" cy="48313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80000" anchor="t" anchorCtr="0">
            <a:noAutofit/>
          </a:bodyPr>
          <a:lstStyle/>
          <a:p>
            <a:pPr algn="l">
              <a:lnSpc>
                <a:spcPct val="170000"/>
              </a:lnSpc>
              <a:buSzPct val="25000"/>
            </a:pPr>
            <a:r>
              <a:rPr lang="zh-CN" altLang="en-US" sz="2400" dirty="0">
                <a:solidFill>
                  <a:prstClr val="black"/>
                </a:solidFill>
                <a:latin typeface="OPPOSans R" panose="00020600040101010101" pitchFamily="18" charset="-122"/>
                <a:ea typeface="OPPOSans R" panose="00020600040101010101" pitchFamily="18" charset="-122"/>
              </a:rPr>
              <a:t>考核方法</a:t>
            </a:r>
            <a:r>
              <a:rPr lang="en-US" altLang="zh-CN" sz="2400" dirty="0">
                <a:solidFill>
                  <a:prstClr val="black"/>
                </a:solidFill>
                <a:latin typeface="OPPOSans R" panose="00020600040101010101" pitchFamily="18" charset="-122"/>
                <a:ea typeface="OPPOSans R" panose="00020600040101010101" pitchFamily="18" charset="-122"/>
              </a:rPr>
              <a:t>: </a:t>
            </a:r>
            <a:r>
              <a:rPr lang="zh-CN" altLang="en-US" sz="2400" b="0" dirty="0">
                <a:solidFill>
                  <a:prstClr val="black"/>
                </a:solidFill>
                <a:latin typeface="OPPOSans R" panose="00020600040101010101" pitchFamily="18" charset="-122"/>
                <a:ea typeface="OPPOSans R" panose="00020600040101010101" pitchFamily="18" charset="-122"/>
              </a:rPr>
              <a:t>即考核规则，公式适用于海外所有考核区域。公布当月成绩前，备件组将内部统计数据与代理库管沟通数据真实性，保留数据申诉。</a:t>
            </a:r>
            <a:endParaRPr lang="en-US" altLang="zh-CN" sz="2400" b="0" dirty="0">
              <a:latin typeface="OPPOSans R" panose="00020600040101010101" pitchFamily="18" charset="-122"/>
              <a:ea typeface="OPPOSans R" panose="00020600040101010101" pitchFamily="18" charset="-122"/>
            </a:endParaRPr>
          </a:p>
          <a:p>
            <a:pPr algn="l">
              <a:lnSpc>
                <a:spcPct val="170000"/>
              </a:lnSpc>
            </a:pPr>
            <a:r>
              <a:rPr lang="en-US" altLang="zh-CN" sz="2200" b="0" dirty="0">
                <a:latin typeface="OPPOSans R" panose="00020600040101010101" pitchFamily="18" charset="-122"/>
                <a:ea typeface="OPPOSans R" panose="00020600040101010101" pitchFamily="18" charset="-122"/>
              </a:rPr>
              <a:t>Assessment method: formula applies to all overseas assessment areas. Before score official release, HQ SP team will communicate about the collected data with regional spare parts administrators and save their rights to appeal.</a:t>
            </a:r>
          </a:p>
          <a:p>
            <a:pPr algn="l">
              <a:lnSpc>
                <a:spcPct val="170000"/>
              </a:lnSpc>
            </a:pPr>
            <a:endParaRPr lang="en-US" altLang="zh-CN" sz="2400" dirty="0">
              <a:latin typeface="OPPOSans R" panose="00020600040101010101" pitchFamily="18" charset="-122"/>
              <a:ea typeface="OPPOSans R" panose="00020600040101010101" pitchFamily="18" charset="-122"/>
              <a:cs typeface="Calibri"/>
              <a:sym typeface="Calibri"/>
            </a:endParaRPr>
          </a:p>
          <a:p>
            <a:pPr algn="l">
              <a:lnSpc>
                <a:spcPct val="150000"/>
              </a:lnSpc>
              <a:buSzPct val="25000"/>
            </a:pPr>
            <a:r>
              <a:rPr lang="zh-CN" altLang="en-US" sz="2400" dirty="0">
                <a:latin typeface="OPPOSans R" panose="00020600040101010101" pitchFamily="18" charset="-122"/>
                <a:ea typeface="OPPOSans R" panose="00020600040101010101" pitchFamily="18" charset="-122"/>
                <a:cs typeface="Calibri"/>
                <a:sym typeface="Calibri"/>
              </a:rPr>
              <a:t>数据来源：</a:t>
            </a:r>
            <a:r>
              <a:rPr lang="zh-CN" altLang="en-US" sz="2400" b="0" dirty="0">
                <a:solidFill>
                  <a:prstClr val="black"/>
                </a:solidFill>
                <a:latin typeface="OPPOSans R" panose="00020600040101010101" pitchFamily="18" charset="-122"/>
                <a:ea typeface="OPPOSans R" panose="00020600040101010101" pitchFamily="18" charset="-122"/>
              </a:rPr>
              <a:t>售后系统（</a:t>
            </a:r>
            <a:r>
              <a:rPr lang="en-US" altLang="zh-CN" sz="2400" b="0" dirty="0">
                <a:solidFill>
                  <a:prstClr val="black"/>
                </a:solidFill>
                <a:latin typeface="OPPOSans R" panose="00020600040101010101" pitchFamily="18" charset="-122"/>
                <a:ea typeface="OPPOSans R" panose="00020600040101010101" pitchFamily="18" charset="-122"/>
              </a:rPr>
              <a:t>SF</a:t>
            </a:r>
            <a:r>
              <a:rPr lang="zh-CN" altLang="en-US" sz="2400" b="0" dirty="0">
                <a:solidFill>
                  <a:prstClr val="black"/>
                </a:solidFill>
                <a:latin typeface="OPPOSans R" panose="00020600040101010101" pitchFamily="18" charset="-122"/>
                <a:ea typeface="OPPOSans R" panose="00020600040101010101" pitchFamily="18" charset="-122"/>
              </a:rPr>
              <a:t>、</a:t>
            </a:r>
            <a:r>
              <a:rPr lang="en-US" altLang="zh-CN" sz="2400" b="0" dirty="0">
                <a:solidFill>
                  <a:prstClr val="black"/>
                </a:solidFill>
                <a:latin typeface="OPPOSans R" panose="00020600040101010101" pitchFamily="18" charset="-122"/>
                <a:ea typeface="OPPOSans R" panose="00020600040101010101" pitchFamily="18" charset="-122"/>
              </a:rPr>
              <a:t>WCSM</a:t>
            </a:r>
            <a:r>
              <a:rPr lang="zh-CN" altLang="en-US" sz="2400" b="0" dirty="0">
                <a:solidFill>
                  <a:prstClr val="black"/>
                </a:solidFill>
                <a:latin typeface="OPPOSans R" panose="00020600040101010101" pitchFamily="18" charset="-122"/>
                <a:ea typeface="OPPOSans R" panose="00020600040101010101" pitchFamily="18" charset="-122"/>
              </a:rPr>
              <a:t>）取数，每月的月初（</a:t>
            </a:r>
            <a:r>
              <a:rPr lang="en-US" altLang="zh-CN" sz="2400" b="0" dirty="0">
                <a:solidFill>
                  <a:prstClr val="black"/>
                </a:solidFill>
                <a:latin typeface="OPPOSans R" panose="00020600040101010101" pitchFamily="18" charset="-122"/>
                <a:ea typeface="OPPOSans R" panose="00020600040101010101" pitchFamily="18" charset="-122"/>
              </a:rPr>
              <a:t>9</a:t>
            </a:r>
            <a:r>
              <a:rPr lang="zh-CN" altLang="en-US" sz="2400" b="0" dirty="0">
                <a:solidFill>
                  <a:prstClr val="black"/>
                </a:solidFill>
                <a:latin typeface="OPPOSans R" panose="00020600040101010101" pitchFamily="18" charset="-122"/>
                <a:ea typeface="OPPOSans R" panose="00020600040101010101" pitchFamily="18" charset="-122"/>
              </a:rPr>
              <a:t>号）和月末（</a:t>
            </a:r>
            <a:r>
              <a:rPr lang="en-US" altLang="zh-CN" sz="2400" b="0" dirty="0">
                <a:solidFill>
                  <a:prstClr val="black"/>
                </a:solidFill>
                <a:latin typeface="OPPOSans R" panose="00020600040101010101" pitchFamily="18" charset="-122"/>
                <a:ea typeface="OPPOSans R" panose="00020600040101010101" pitchFamily="18" charset="-122"/>
              </a:rPr>
              <a:t>28</a:t>
            </a:r>
            <a:r>
              <a:rPr lang="zh-CN" altLang="en-US" sz="2400" b="0" dirty="0">
                <a:solidFill>
                  <a:prstClr val="black"/>
                </a:solidFill>
                <a:latin typeface="OPPOSans R" panose="00020600040101010101" pitchFamily="18" charset="-122"/>
                <a:ea typeface="OPPOSans R" panose="00020600040101010101" pitchFamily="18" charset="-122"/>
              </a:rPr>
              <a:t>号）取区域当前库存数据之和的平均数，消耗数据取自然月的数据。</a:t>
            </a:r>
            <a:endParaRPr lang="en-US" altLang="zh-CN" sz="2400" b="0" dirty="0">
              <a:solidFill>
                <a:prstClr val="black"/>
              </a:solidFill>
              <a:latin typeface="OPPOSans R" panose="00020600040101010101" pitchFamily="18" charset="-122"/>
              <a:ea typeface="OPPOSans R" panose="00020600040101010101" pitchFamily="18" charset="-122"/>
            </a:endParaRPr>
          </a:p>
          <a:p>
            <a:pPr algn="l">
              <a:lnSpc>
                <a:spcPct val="150000"/>
              </a:lnSpc>
              <a:buSzPct val="25000"/>
            </a:pPr>
            <a:r>
              <a:rPr lang="en-US" altLang="zh-CN" sz="2200" b="0" dirty="0">
                <a:solidFill>
                  <a:prstClr val="black"/>
                </a:solidFill>
                <a:latin typeface="OPPOSans R" panose="00020600040101010101" pitchFamily="18" charset="-122"/>
                <a:ea typeface="OPPOSans R" panose="00020600040101010101" pitchFamily="18" charset="-122"/>
              </a:rPr>
              <a:t>Data sources: download data from after-sales system (SF, WCSM) at 9</a:t>
            </a:r>
            <a:r>
              <a:rPr lang="en-US" altLang="zh-CN" sz="2200" b="0" baseline="30000" dirty="0">
                <a:solidFill>
                  <a:prstClr val="black"/>
                </a:solidFill>
                <a:latin typeface="OPPOSans R" panose="00020600040101010101" pitchFamily="18" charset="-122"/>
                <a:ea typeface="OPPOSans R" panose="00020600040101010101" pitchFamily="18" charset="-122"/>
              </a:rPr>
              <a:t>th</a:t>
            </a:r>
            <a:r>
              <a:rPr lang="en-US" altLang="zh-CN" sz="2200" b="0" dirty="0">
                <a:solidFill>
                  <a:prstClr val="black"/>
                </a:solidFill>
                <a:latin typeface="OPPOSans R" panose="00020600040101010101" pitchFamily="18" charset="-122"/>
                <a:ea typeface="OPPOSans R" panose="00020600040101010101" pitchFamily="18" charset="-122"/>
              </a:rPr>
              <a:t> and 28</a:t>
            </a:r>
            <a:r>
              <a:rPr lang="en-US" altLang="zh-CN" sz="2200" b="0" baseline="30000" dirty="0">
                <a:solidFill>
                  <a:prstClr val="black"/>
                </a:solidFill>
                <a:latin typeface="OPPOSans R" panose="00020600040101010101" pitchFamily="18" charset="-122"/>
                <a:ea typeface="OPPOSans R" panose="00020600040101010101" pitchFamily="18" charset="-122"/>
              </a:rPr>
              <a:t>th</a:t>
            </a:r>
            <a:r>
              <a:rPr lang="en-US" altLang="zh-CN" sz="2200" b="0" dirty="0">
                <a:solidFill>
                  <a:prstClr val="black"/>
                </a:solidFill>
                <a:latin typeface="OPPOSans R" panose="00020600040101010101" pitchFamily="18" charset="-122"/>
                <a:ea typeface="OPPOSans R" panose="00020600040101010101" pitchFamily="18" charset="-122"/>
              </a:rPr>
              <a:t> every month. </a:t>
            </a:r>
          </a:p>
          <a:p>
            <a:pPr algn="l">
              <a:lnSpc>
                <a:spcPct val="150000"/>
              </a:lnSpc>
              <a:buSzPct val="25000"/>
            </a:pPr>
            <a:r>
              <a:rPr lang="en-US" altLang="zh-CN" sz="2200" b="0" dirty="0">
                <a:solidFill>
                  <a:prstClr val="black"/>
                </a:solidFill>
                <a:latin typeface="OPPOSans R" panose="00020600040101010101" pitchFamily="18" charset="-122"/>
                <a:ea typeface="OPPOSans R" panose="00020600040101010101" pitchFamily="18" charset="-122"/>
              </a:rPr>
              <a:t>Inventory data: take average number of total current stock;</a:t>
            </a:r>
          </a:p>
          <a:p>
            <a:pPr algn="l">
              <a:lnSpc>
                <a:spcPct val="150000"/>
              </a:lnSpc>
              <a:buSzPct val="25000"/>
            </a:pPr>
            <a:r>
              <a:rPr lang="en-US" altLang="zh-CN" sz="2200" b="0" dirty="0">
                <a:solidFill>
                  <a:prstClr val="black"/>
                </a:solidFill>
                <a:latin typeface="OPPOSans R" panose="00020600040101010101" pitchFamily="18" charset="-122"/>
                <a:ea typeface="OPPOSans R" panose="00020600040101010101" pitchFamily="18" charset="-122"/>
              </a:rPr>
              <a:t>Consumption data: take consumption data of calendar month.</a:t>
            </a:r>
          </a:p>
          <a:p>
            <a:pPr algn="l" eaLnBrk="1" hangingPunct="1">
              <a:lnSpc>
                <a:spcPct val="160000"/>
              </a:lnSpc>
            </a:pPr>
            <a:r>
              <a:rPr lang="en-US" altLang="zh-CN" sz="2400" b="0" dirty="0">
                <a:latin typeface="OPPOSans R" panose="00020600040101010101" pitchFamily="18" charset="-122"/>
                <a:ea typeface="OPPOSans R" panose="00020600040101010101" pitchFamily="18" charset="-122"/>
                <a:sym typeface="Wingdings 2" panose="05020102010507070707" pitchFamily="18" charset="2"/>
              </a:rPr>
              <a:t> </a:t>
            </a:r>
            <a:endParaRPr lang="zh-CN" altLang="en-US" sz="2400" b="0" dirty="0">
              <a:latin typeface="OPPOSans R" panose="00020600040101010101" pitchFamily="18" charset="-122"/>
              <a:ea typeface="OPPOSans R" panose="00020600040101010101" pitchFamily="18" charset="-122"/>
            </a:endParaRPr>
          </a:p>
        </p:txBody>
      </p:sp>
      <p:sp>
        <p:nvSpPr>
          <p:cNvPr id="85" name="标题 6"/>
          <p:cNvSpPr>
            <a:spLocks noGrp="1"/>
          </p:cNvSpPr>
          <p:nvPr>
            <p:ph type="title"/>
          </p:nvPr>
        </p:nvSpPr>
        <p:spPr>
          <a:xfrm>
            <a:off x="776505" y="627526"/>
            <a:ext cx="22841775" cy="1073683"/>
          </a:xfrm>
        </p:spPr>
        <p:txBody>
          <a:bodyPr>
            <a:normAutofit/>
          </a:bodyPr>
          <a:lstStyle/>
          <a:p>
            <a:r>
              <a:rPr kumimoji="1" lang="en-US" altLang="zh-CN" dirty="0"/>
              <a:t>3. </a:t>
            </a:r>
            <a:r>
              <a:rPr kumimoji="1" lang="zh-CN" altLang="en-US" dirty="0"/>
              <a:t>库存考核介绍</a:t>
            </a:r>
            <a:r>
              <a:rPr kumimoji="1" lang="en-US" altLang="zh-CN" dirty="0"/>
              <a:t>-Introduction of Inventory Assessment</a:t>
            </a:r>
            <a:endParaRPr kumimoji="1" lang="zh-CN" altLang="en-US" dirty="0"/>
          </a:p>
        </p:txBody>
      </p:sp>
    </p:spTree>
    <p:extLst>
      <p:ext uri="{BB962C8B-B14F-4D97-AF65-F5344CB8AC3E}">
        <p14:creationId xmlns:p14="http://schemas.microsoft.com/office/powerpoint/2010/main" val="467102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55635" y="2616282"/>
            <a:ext cx="21505965" cy="3183466"/>
            <a:chOff x="1455634" y="2138454"/>
            <a:chExt cx="21505965" cy="2796234"/>
          </a:xfrm>
        </p:grpSpPr>
        <p:sp>
          <p:nvSpPr>
            <p:cNvPr id="9" name="ïṡļîďe">
              <a:extLst>
                <a:ext uri="{FF2B5EF4-FFF2-40B4-BE49-F238E27FC236}">
                  <a16:creationId xmlns="" xmlns:a16="http://schemas.microsoft.com/office/drawing/2014/main" id="{3310E8C3-4AAF-49EC-BA01-9D354E56226F}"/>
                </a:ext>
              </a:extLst>
            </p:cNvPr>
            <p:cNvSpPr/>
            <p:nvPr/>
          </p:nvSpPr>
          <p:spPr bwMode="auto">
            <a:xfrm>
              <a:off x="1455634" y="2138454"/>
              <a:ext cx="21505965" cy="2796234"/>
            </a:xfrm>
            <a:prstGeom prst="rect">
              <a:avLst/>
            </a:prstGeom>
            <a:solidFill>
              <a:srgbClr val="CACAC8"/>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6000" dirty="0"/>
            </a:p>
          </p:txBody>
        </p:sp>
        <p:grpSp>
          <p:nvGrpSpPr>
            <p:cNvPr id="13" name="ïṥḷïḓè">
              <a:extLst>
                <a:ext uri="{FF2B5EF4-FFF2-40B4-BE49-F238E27FC236}">
                  <a16:creationId xmlns="" xmlns:a16="http://schemas.microsoft.com/office/drawing/2014/main" id="{3E354653-48EE-4639-82CD-46ECFBA021FB}"/>
                </a:ext>
              </a:extLst>
            </p:cNvPr>
            <p:cNvGrpSpPr/>
            <p:nvPr/>
          </p:nvGrpSpPr>
          <p:grpSpPr>
            <a:xfrm>
              <a:off x="1732364" y="2379594"/>
              <a:ext cx="1330968" cy="1148857"/>
              <a:chOff x="7005630" y="3405031"/>
              <a:chExt cx="1024443" cy="884274"/>
            </a:xfrm>
          </p:grpSpPr>
          <p:sp>
            <p:nvSpPr>
              <p:cNvPr id="18" name="iṣḷïḑé">
                <a:extLst>
                  <a:ext uri="{FF2B5EF4-FFF2-40B4-BE49-F238E27FC236}">
                    <a16:creationId xmlns="" xmlns:a16="http://schemas.microsoft.com/office/drawing/2014/main" id="{00883332-3439-4325-B137-BAC4EF578EA1}"/>
                  </a:ext>
                </a:extLst>
              </p:cNvPr>
              <p:cNvSpPr/>
              <p:nvPr/>
            </p:nvSpPr>
            <p:spPr bwMode="auto">
              <a:xfrm>
                <a:off x="7005630" y="3405031"/>
                <a:ext cx="1024443" cy="884274"/>
              </a:xfrm>
              <a:prstGeom prst="ellipse">
                <a:avLst/>
              </a:prstGeom>
              <a:solidFill>
                <a:schemeClr val="accent1"/>
              </a:solidFill>
              <a:ln w="38100">
                <a:solidFill>
                  <a:schemeClr val="bg1"/>
                </a:solidFill>
                <a:round/>
                <a:headEnd/>
                <a:tailEnd/>
              </a:ln>
            </p:spPr>
            <p:txBody>
              <a:bodyPr/>
              <a:lstStyle>
                <a:lvl1pPr eaLnBrk="0" hangingPunct="0">
                  <a:spcBef>
                    <a:spcPct val="20000"/>
                  </a:spcBef>
                  <a:buChar char="•"/>
                  <a:defRPr sz="2000">
                    <a:solidFill>
                      <a:schemeClr val="accent1"/>
                    </a:solidFill>
                  </a:defRPr>
                </a:lvl1pPr>
                <a:lvl2pPr marL="742950" indent="-285750" eaLnBrk="0" hangingPunct="0">
                  <a:spcBef>
                    <a:spcPct val="20000"/>
                  </a:spcBef>
                  <a:buChar char="–"/>
                  <a:defRPr sz="2000">
                    <a:solidFill>
                      <a:schemeClr val="accent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eaLnBrk="0" fontAlgn="base" hangingPunct="0">
                  <a:spcBef>
                    <a:spcPct val="20000"/>
                  </a:spcBef>
                  <a:spcAft>
                    <a:spcPct val="0"/>
                  </a:spcAft>
                  <a:buChar char="»"/>
                  <a:defRPr sz="2000">
                    <a:solidFill>
                      <a:schemeClr val="tx1"/>
                    </a:solidFill>
                  </a:defRPr>
                </a:lvl6pPr>
                <a:lvl7pPr marL="2971800" indent="-228600" eaLnBrk="0" fontAlgn="base" hangingPunct="0">
                  <a:spcBef>
                    <a:spcPct val="20000"/>
                  </a:spcBef>
                  <a:spcAft>
                    <a:spcPct val="0"/>
                  </a:spcAft>
                  <a:buChar char="»"/>
                  <a:defRPr sz="2000">
                    <a:solidFill>
                      <a:schemeClr val="tx1"/>
                    </a:solidFill>
                  </a:defRPr>
                </a:lvl7pPr>
                <a:lvl8pPr marL="3429000" indent="-228600" eaLnBrk="0" fontAlgn="base" hangingPunct="0">
                  <a:spcBef>
                    <a:spcPct val="20000"/>
                  </a:spcBef>
                  <a:spcAft>
                    <a:spcPct val="0"/>
                  </a:spcAft>
                  <a:buChar char="»"/>
                  <a:defRPr sz="2000">
                    <a:solidFill>
                      <a:schemeClr val="tx1"/>
                    </a:solidFill>
                  </a:defRPr>
                </a:lvl8pPr>
                <a:lvl9pPr marL="3886200" indent="-228600" eaLnBrk="0" fontAlgn="base" hangingPunct="0">
                  <a:spcBef>
                    <a:spcPct val="20000"/>
                  </a:spcBef>
                  <a:spcAft>
                    <a:spcPct val="0"/>
                  </a:spcAft>
                  <a:buChar char="»"/>
                  <a:defRPr sz="2000">
                    <a:solidFill>
                      <a:schemeClr val="tx1"/>
                    </a:solidFill>
                  </a:defRPr>
                </a:lvl9pPr>
              </a:lstStyle>
              <a:p>
                <a:pPr eaLnBrk="1" hangingPunct="1">
                  <a:spcBef>
                    <a:spcPct val="0"/>
                  </a:spcBef>
                  <a:buFontTx/>
                  <a:buNone/>
                </a:pPr>
                <a:endParaRPr lang="zh-CN" altLang="en-US" sz="3400">
                  <a:solidFill>
                    <a:schemeClr val="tx1"/>
                  </a:solidFill>
                </a:endParaRPr>
              </a:p>
            </p:txBody>
          </p:sp>
          <p:sp>
            <p:nvSpPr>
              <p:cNvPr id="19" name="íšḷídê">
                <a:extLst>
                  <a:ext uri="{FF2B5EF4-FFF2-40B4-BE49-F238E27FC236}">
                    <a16:creationId xmlns="" xmlns:a16="http://schemas.microsoft.com/office/drawing/2014/main" id="{8E69AE80-7DCF-4741-8ABE-799C6CFA3C13}"/>
                  </a:ext>
                </a:extLst>
              </p:cNvPr>
              <p:cNvSpPr/>
              <p:nvPr/>
            </p:nvSpPr>
            <p:spPr bwMode="auto">
              <a:xfrm>
                <a:off x="7237737" y="3496973"/>
                <a:ext cx="560228" cy="558144"/>
              </a:xfrm>
              <a:custGeom>
                <a:avLst/>
                <a:gdLst>
                  <a:gd name="connsiteX0" fmla="*/ 0 w 607639"/>
                  <a:gd name="connsiteY0" fmla="*/ 547235 h 605381"/>
                  <a:gd name="connsiteX1" fmla="*/ 23853 w 607639"/>
                  <a:gd name="connsiteY1" fmla="*/ 547235 h 605381"/>
                  <a:gd name="connsiteX2" fmla="*/ 36136 w 607639"/>
                  <a:gd name="connsiteY2" fmla="*/ 547235 h 605381"/>
                  <a:gd name="connsiteX3" fmla="*/ 190916 w 607639"/>
                  <a:gd name="connsiteY3" fmla="*/ 547235 h 605381"/>
                  <a:gd name="connsiteX4" fmla="*/ 212990 w 607639"/>
                  <a:gd name="connsiteY4" fmla="*/ 547235 h 605381"/>
                  <a:gd name="connsiteX5" fmla="*/ 394560 w 607639"/>
                  <a:gd name="connsiteY5" fmla="*/ 547235 h 605381"/>
                  <a:gd name="connsiteX6" fmla="*/ 416634 w 607639"/>
                  <a:gd name="connsiteY6" fmla="*/ 547235 h 605381"/>
                  <a:gd name="connsiteX7" fmla="*/ 571503 w 607639"/>
                  <a:gd name="connsiteY7" fmla="*/ 547235 h 605381"/>
                  <a:gd name="connsiteX8" fmla="*/ 583786 w 607639"/>
                  <a:gd name="connsiteY8" fmla="*/ 547235 h 605381"/>
                  <a:gd name="connsiteX9" fmla="*/ 607639 w 607639"/>
                  <a:gd name="connsiteY9" fmla="*/ 547235 h 605381"/>
                  <a:gd name="connsiteX10" fmla="*/ 607639 w 607639"/>
                  <a:gd name="connsiteY10" fmla="*/ 605381 h 605381"/>
                  <a:gd name="connsiteX11" fmla="*/ 0 w 607639"/>
                  <a:gd name="connsiteY11" fmla="*/ 605381 h 605381"/>
                  <a:gd name="connsiteX12" fmla="*/ 321849 w 607639"/>
                  <a:gd name="connsiteY12" fmla="*/ 269278 h 605381"/>
                  <a:gd name="connsiteX13" fmla="*/ 394531 w 607639"/>
                  <a:gd name="connsiteY13" fmla="*/ 269278 h 605381"/>
                  <a:gd name="connsiteX14" fmla="*/ 394531 w 607639"/>
                  <a:gd name="connsiteY14" fmla="*/ 511247 h 605381"/>
                  <a:gd name="connsiteX15" fmla="*/ 358501 w 607639"/>
                  <a:gd name="connsiteY15" fmla="*/ 511247 h 605381"/>
                  <a:gd name="connsiteX16" fmla="*/ 321849 w 607639"/>
                  <a:gd name="connsiteY16" fmla="*/ 511247 h 605381"/>
                  <a:gd name="connsiteX17" fmla="*/ 212966 w 607639"/>
                  <a:gd name="connsiteY17" fmla="*/ 269278 h 605381"/>
                  <a:gd name="connsiteX18" fmla="*/ 285790 w 607639"/>
                  <a:gd name="connsiteY18" fmla="*/ 269278 h 605381"/>
                  <a:gd name="connsiteX19" fmla="*/ 285790 w 607639"/>
                  <a:gd name="connsiteY19" fmla="*/ 511247 h 605381"/>
                  <a:gd name="connsiteX20" fmla="*/ 249111 w 607639"/>
                  <a:gd name="connsiteY20" fmla="*/ 511247 h 605381"/>
                  <a:gd name="connsiteX21" fmla="*/ 212966 w 607639"/>
                  <a:gd name="connsiteY21" fmla="*/ 511247 h 605381"/>
                  <a:gd name="connsiteX22" fmla="*/ 446972 w 607639"/>
                  <a:gd name="connsiteY22" fmla="*/ 242181 h 605381"/>
                  <a:gd name="connsiteX23" fmla="*/ 553523 w 607639"/>
                  <a:gd name="connsiteY23" fmla="*/ 242181 h 605381"/>
                  <a:gd name="connsiteX24" fmla="*/ 553523 w 607639"/>
                  <a:gd name="connsiteY24" fmla="*/ 453133 h 605381"/>
                  <a:gd name="connsiteX25" fmla="*/ 583788 w 607639"/>
                  <a:gd name="connsiteY25" fmla="*/ 453133 h 605381"/>
                  <a:gd name="connsiteX26" fmla="*/ 583788 w 607639"/>
                  <a:gd name="connsiteY26" fmla="*/ 511247 h 605381"/>
                  <a:gd name="connsiteX27" fmla="*/ 547648 w 607639"/>
                  <a:gd name="connsiteY27" fmla="*/ 511247 h 605381"/>
                  <a:gd name="connsiteX28" fmla="*/ 452758 w 607639"/>
                  <a:gd name="connsiteY28" fmla="*/ 511247 h 605381"/>
                  <a:gd name="connsiteX29" fmla="*/ 416618 w 607639"/>
                  <a:gd name="connsiteY29" fmla="*/ 511247 h 605381"/>
                  <a:gd name="connsiteX30" fmla="*/ 416618 w 607639"/>
                  <a:gd name="connsiteY30" fmla="*/ 453133 h 605381"/>
                  <a:gd name="connsiteX31" fmla="*/ 446972 w 607639"/>
                  <a:gd name="connsiteY31" fmla="*/ 453133 h 605381"/>
                  <a:gd name="connsiteX32" fmla="*/ 54106 w 607639"/>
                  <a:gd name="connsiteY32" fmla="*/ 242181 h 605381"/>
                  <a:gd name="connsiteX33" fmla="*/ 160624 w 607639"/>
                  <a:gd name="connsiteY33" fmla="*/ 242181 h 605381"/>
                  <a:gd name="connsiteX34" fmla="*/ 160624 w 607639"/>
                  <a:gd name="connsiteY34" fmla="*/ 453133 h 605381"/>
                  <a:gd name="connsiteX35" fmla="*/ 190879 w 607639"/>
                  <a:gd name="connsiteY35" fmla="*/ 453133 h 605381"/>
                  <a:gd name="connsiteX36" fmla="*/ 190879 w 607639"/>
                  <a:gd name="connsiteY36" fmla="*/ 511247 h 605381"/>
                  <a:gd name="connsiteX37" fmla="*/ 154839 w 607639"/>
                  <a:gd name="connsiteY37" fmla="*/ 511247 h 605381"/>
                  <a:gd name="connsiteX38" fmla="*/ 59891 w 607639"/>
                  <a:gd name="connsiteY38" fmla="*/ 511247 h 605381"/>
                  <a:gd name="connsiteX39" fmla="*/ 23851 w 607639"/>
                  <a:gd name="connsiteY39" fmla="*/ 511247 h 605381"/>
                  <a:gd name="connsiteX40" fmla="*/ 23851 w 607639"/>
                  <a:gd name="connsiteY40" fmla="*/ 453133 h 605381"/>
                  <a:gd name="connsiteX41" fmla="*/ 54106 w 607639"/>
                  <a:gd name="connsiteY41" fmla="*/ 453133 h 605381"/>
                  <a:gd name="connsiteX42" fmla="*/ 303820 w 607639"/>
                  <a:gd name="connsiteY42" fmla="*/ 98933 h 605381"/>
                  <a:gd name="connsiteX43" fmla="*/ 323120 w 607639"/>
                  <a:gd name="connsiteY43" fmla="*/ 118162 h 605381"/>
                  <a:gd name="connsiteX44" fmla="*/ 303820 w 607639"/>
                  <a:gd name="connsiteY44" fmla="*/ 137391 h 605381"/>
                  <a:gd name="connsiteX45" fmla="*/ 284520 w 607639"/>
                  <a:gd name="connsiteY45" fmla="*/ 118162 h 605381"/>
                  <a:gd name="connsiteX46" fmla="*/ 303820 w 607639"/>
                  <a:gd name="connsiteY46" fmla="*/ 98933 h 605381"/>
                  <a:gd name="connsiteX47" fmla="*/ 303749 w 607639"/>
                  <a:gd name="connsiteY47" fmla="*/ 62835 h 605381"/>
                  <a:gd name="connsiteX48" fmla="*/ 248388 w 607639"/>
                  <a:gd name="connsiteY48" fmla="*/ 118116 h 605381"/>
                  <a:gd name="connsiteX49" fmla="*/ 303749 w 607639"/>
                  <a:gd name="connsiteY49" fmla="*/ 173397 h 605381"/>
                  <a:gd name="connsiteX50" fmla="*/ 359111 w 607639"/>
                  <a:gd name="connsiteY50" fmla="*/ 118116 h 605381"/>
                  <a:gd name="connsiteX51" fmla="*/ 303749 w 607639"/>
                  <a:gd name="connsiteY51" fmla="*/ 62835 h 605381"/>
                  <a:gd name="connsiteX52" fmla="*/ 303749 w 607639"/>
                  <a:gd name="connsiteY52" fmla="*/ 0 h 605381"/>
                  <a:gd name="connsiteX53" fmla="*/ 586964 w 607639"/>
                  <a:gd name="connsiteY53" fmla="*/ 141490 h 605381"/>
                  <a:gd name="connsiteX54" fmla="*/ 586964 w 607639"/>
                  <a:gd name="connsiteY54" fmla="*/ 206192 h 605381"/>
                  <a:gd name="connsiteX55" fmla="*/ 20535 w 607639"/>
                  <a:gd name="connsiteY55" fmla="*/ 206192 h 605381"/>
                  <a:gd name="connsiteX56" fmla="*/ 20535 w 607639"/>
                  <a:gd name="connsiteY56" fmla="*/ 14149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5381">
                    <a:moveTo>
                      <a:pt x="0" y="547235"/>
                    </a:moveTo>
                    <a:lnTo>
                      <a:pt x="23853" y="547235"/>
                    </a:lnTo>
                    <a:lnTo>
                      <a:pt x="36136" y="547235"/>
                    </a:lnTo>
                    <a:lnTo>
                      <a:pt x="190916" y="547235"/>
                    </a:lnTo>
                    <a:lnTo>
                      <a:pt x="212990" y="547235"/>
                    </a:lnTo>
                    <a:lnTo>
                      <a:pt x="394560" y="547235"/>
                    </a:lnTo>
                    <a:lnTo>
                      <a:pt x="416634" y="547235"/>
                    </a:lnTo>
                    <a:lnTo>
                      <a:pt x="571503" y="547235"/>
                    </a:lnTo>
                    <a:lnTo>
                      <a:pt x="583786" y="547235"/>
                    </a:lnTo>
                    <a:lnTo>
                      <a:pt x="607639" y="547235"/>
                    </a:lnTo>
                    <a:lnTo>
                      <a:pt x="607639" y="605381"/>
                    </a:lnTo>
                    <a:lnTo>
                      <a:pt x="0" y="605381"/>
                    </a:lnTo>
                    <a:close/>
                    <a:moveTo>
                      <a:pt x="321849" y="269278"/>
                    </a:moveTo>
                    <a:lnTo>
                      <a:pt x="394531" y="269278"/>
                    </a:lnTo>
                    <a:lnTo>
                      <a:pt x="394531" y="511247"/>
                    </a:lnTo>
                    <a:lnTo>
                      <a:pt x="358501" y="511247"/>
                    </a:lnTo>
                    <a:lnTo>
                      <a:pt x="321849" y="511247"/>
                    </a:lnTo>
                    <a:close/>
                    <a:moveTo>
                      <a:pt x="212966" y="269278"/>
                    </a:moveTo>
                    <a:lnTo>
                      <a:pt x="285790" y="269278"/>
                    </a:lnTo>
                    <a:lnTo>
                      <a:pt x="285790" y="511247"/>
                    </a:lnTo>
                    <a:lnTo>
                      <a:pt x="249111" y="511247"/>
                    </a:lnTo>
                    <a:lnTo>
                      <a:pt x="212966" y="511247"/>
                    </a:lnTo>
                    <a:close/>
                    <a:moveTo>
                      <a:pt x="446972" y="242181"/>
                    </a:moveTo>
                    <a:lnTo>
                      <a:pt x="553523" y="242181"/>
                    </a:lnTo>
                    <a:lnTo>
                      <a:pt x="553523" y="453133"/>
                    </a:lnTo>
                    <a:lnTo>
                      <a:pt x="583788" y="453133"/>
                    </a:lnTo>
                    <a:lnTo>
                      <a:pt x="583788" y="511247"/>
                    </a:lnTo>
                    <a:lnTo>
                      <a:pt x="547648" y="511247"/>
                    </a:lnTo>
                    <a:lnTo>
                      <a:pt x="452758" y="511247"/>
                    </a:lnTo>
                    <a:lnTo>
                      <a:pt x="416618" y="511247"/>
                    </a:lnTo>
                    <a:lnTo>
                      <a:pt x="416618" y="453133"/>
                    </a:lnTo>
                    <a:lnTo>
                      <a:pt x="446972" y="453133"/>
                    </a:lnTo>
                    <a:close/>
                    <a:moveTo>
                      <a:pt x="54106" y="242181"/>
                    </a:moveTo>
                    <a:lnTo>
                      <a:pt x="160624" y="242181"/>
                    </a:lnTo>
                    <a:lnTo>
                      <a:pt x="160624" y="453133"/>
                    </a:lnTo>
                    <a:lnTo>
                      <a:pt x="190879" y="453133"/>
                    </a:lnTo>
                    <a:lnTo>
                      <a:pt x="190879" y="511247"/>
                    </a:lnTo>
                    <a:lnTo>
                      <a:pt x="154839" y="511247"/>
                    </a:lnTo>
                    <a:lnTo>
                      <a:pt x="59891" y="511247"/>
                    </a:lnTo>
                    <a:lnTo>
                      <a:pt x="23851" y="511247"/>
                    </a:lnTo>
                    <a:lnTo>
                      <a:pt x="23851" y="453133"/>
                    </a:lnTo>
                    <a:lnTo>
                      <a:pt x="54106" y="453133"/>
                    </a:lnTo>
                    <a:close/>
                    <a:moveTo>
                      <a:pt x="303820" y="98933"/>
                    </a:moveTo>
                    <a:cubicBezTo>
                      <a:pt x="314479" y="98933"/>
                      <a:pt x="323120" y="107542"/>
                      <a:pt x="323120" y="118162"/>
                    </a:cubicBezTo>
                    <a:cubicBezTo>
                      <a:pt x="323120" y="128782"/>
                      <a:pt x="314479" y="137391"/>
                      <a:pt x="303820" y="137391"/>
                    </a:cubicBezTo>
                    <a:cubicBezTo>
                      <a:pt x="293161" y="137391"/>
                      <a:pt x="284520" y="128782"/>
                      <a:pt x="284520" y="118162"/>
                    </a:cubicBezTo>
                    <a:cubicBezTo>
                      <a:pt x="284520" y="107542"/>
                      <a:pt x="293161" y="98933"/>
                      <a:pt x="303820" y="98933"/>
                    </a:cubicBezTo>
                    <a:close/>
                    <a:moveTo>
                      <a:pt x="303749" y="62835"/>
                    </a:moveTo>
                    <a:cubicBezTo>
                      <a:pt x="273221" y="62835"/>
                      <a:pt x="248388" y="87631"/>
                      <a:pt x="248388" y="118116"/>
                    </a:cubicBezTo>
                    <a:cubicBezTo>
                      <a:pt x="248388" y="148600"/>
                      <a:pt x="273221" y="173397"/>
                      <a:pt x="303749" y="173397"/>
                    </a:cubicBezTo>
                    <a:cubicBezTo>
                      <a:pt x="334278" y="173397"/>
                      <a:pt x="359111" y="148600"/>
                      <a:pt x="359111" y="118116"/>
                    </a:cubicBezTo>
                    <a:cubicBezTo>
                      <a:pt x="359111" y="87631"/>
                      <a:pt x="334278" y="62835"/>
                      <a:pt x="303749" y="62835"/>
                    </a:cubicBezTo>
                    <a:close/>
                    <a:moveTo>
                      <a:pt x="303749" y="0"/>
                    </a:moveTo>
                    <a:lnTo>
                      <a:pt x="586964" y="141490"/>
                    </a:lnTo>
                    <a:lnTo>
                      <a:pt x="586964" y="206192"/>
                    </a:lnTo>
                    <a:lnTo>
                      <a:pt x="20535" y="206192"/>
                    </a:lnTo>
                    <a:lnTo>
                      <a:pt x="20535" y="141490"/>
                    </a:lnTo>
                    <a:close/>
                  </a:path>
                </a:pathLst>
              </a:custGeom>
              <a:solidFill>
                <a:schemeClr val="bg1"/>
              </a:solidFill>
              <a:ln>
                <a:noFill/>
              </a:ln>
            </p:spPr>
            <p:txBody>
              <a:bodyPr/>
              <a:lstStyle/>
              <a:p>
                <a:endParaRPr lang="zh-CN" altLang="en-US" sz="6000"/>
              </a:p>
            </p:txBody>
          </p:sp>
        </p:grpSp>
        <mc:AlternateContent xmlns:mc="http://schemas.openxmlformats.org/markup-compatibility/2006" xmlns:a14="http://schemas.microsoft.com/office/drawing/2010/main">
          <mc:Choice Requires="a14">
            <p:sp>
              <p:nvSpPr>
                <p:cNvPr id="16" name="iṡḻïḍé">
                  <a:extLst>
                    <a:ext uri="{FF2B5EF4-FFF2-40B4-BE49-F238E27FC236}">
                      <a16:creationId xmlns="" xmlns:a16="http://schemas.microsoft.com/office/drawing/2014/main" id="{6DDB77C9-386A-4240-99C4-377A2F4488B8}"/>
                    </a:ext>
                  </a:extLst>
                </p:cNvPr>
                <p:cNvSpPr/>
                <p:nvPr/>
              </p:nvSpPr>
              <p:spPr bwMode="auto">
                <a:xfrm>
                  <a:off x="3063332" y="2709081"/>
                  <a:ext cx="15715735" cy="2048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0000" tIns="93600" rIns="180000" bIns="936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defRPr/>
                  </a:pPr>
                  <a14:m>
                    <m:oMath xmlns:m="http://schemas.openxmlformats.org/officeDocument/2006/math">
                      <m:r>
                        <m:rPr>
                          <m:nor/>
                        </m:rPr>
                        <a:rPr lang="zh-CN" altLang="en-US" sz="2400" b="0" noProof="1" smtClean="0">
                          <a:solidFill>
                            <a:prstClr val="black"/>
                          </a:solidFill>
                          <a:latin typeface="OPPOSans R" panose="00020600040101010101" pitchFamily="18" charset="-122"/>
                          <a:ea typeface="OPPOSans R" panose="00020600040101010101" pitchFamily="18" charset="-122"/>
                          <a:sym typeface="Wingdings 2" panose="05020102010507070707" pitchFamily="18" charset="2"/>
                        </a:rPr>
                        <m:t></m:t>
                      </m:r>
                      <m:r>
                        <m:rPr>
                          <m:nor/>
                        </m:rPr>
                        <a:rPr lang="zh-CN" altLang="en-US" sz="2400" dirty="0" smtClean="0">
                          <a:solidFill>
                            <a:prstClr val="black"/>
                          </a:solidFill>
                          <a:latin typeface="OPPOSans R" panose="00020600040101010101" pitchFamily="18" charset="-122"/>
                          <a:ea typeface="OPPOSans R" panose="00020600040101010101" pitchFamily="18" charset="-122"/>
                        </a:rPr>
                        <m:t>计算公式 </m:t>
                      </m:r>
                      <m:r>
                        <m:rPr>
                          <m:nor/>
                        </m:rPr>
                        <a:rPr lang="en-US" altLang="zh-CN" sz="2400" dirty="0" smtClean="0">
                          <a:solidFill>
                            <a:prstClr val="black"/>
                          </a:solidFill>
                          <a:latin typeface="OPPOSans R" panose="00020600040101010101" pitchFamily="18" charset="-122"/>
                          <a:ea typeface="OPPOSans R" panose="00020600040101010101" pitchFamily="18" charset="-122"/>
                        </a:rPr>
                        <m:t>formula</m:t>
                      </m:r>
                      <m:r>
                        <m:rPr>
                          <m:nor/>
                        </m:rPr>
                        <a:rPr lang="en-US" altLang="zh-CN" sz="2400" dirty="0" smtClean="0">
                          <a:solidFill>
                            <a:prstClr val="black"/>
                          </a:solidFill>
                          <a:latin typeface="OPPOSans R" panose="00020600040101010101" pitchFamily="18" charset="-122"/>
                          <a:ea typeface="OPPOSans R" panose="00020600040101010101" pitchFamily="18" charset="-122"/>
                        </a:rPr>
                        <m:t>:  </m:t>
                      </m:r>
                      <m:r>
                        <a:rPr lang="zh-CN" altLang="en-US" sz="2400" b="0" dirty="0">
                          <a:solidFill>
                            <a:prstClr val="black"/>
                          </a:solidFill>
                          <a:latin typeface="Cambria Math" panose="02040503050406030204" pitchFamily="18" charset="0"/>
                          <a:ea typeface="OPPOSans R" panose="00020600040101010101" pitchFamily="18" charset="-122"/>
                        </a:rPr>
                        <m:t>盘点准确率</m:t>
                      </m:r>
                      <m:r>
                        <m:rPr>
                          <m:nor/>
                        </m:rPr>
                        <a:rPr lang="en-US" altLang="zh-CN" sz="2400" b="0" dirty="0">
                          <a:solidFill>
                            <a:prstClr val="black"/>
                          </a:solidFill>
                          <a:latin typeface="OPPOSans R" panose="00020600040101010101" pitchFamily="18" charset="-122"/>
                          <a:ea typeface="OPPOSans R" panose="00020600040101010101" pitchFamily="18" charset="-122"/>
                        </a:rPr>
                        <m:t>stock</m:t>
                      </m:r>
                      <m:r>
                        <m:rPr>
                          <m:nor/>
                        </m:rPr>
                        <a:rPr lang="en-US" altLang="zh-CN" sz="2400" b="0" dirty="0">
                          <a:solidFill>
                            <a:prstClr val="black"/>
                          </a:solidFill>
                          <a:latin typeface="OPPOSans R" panose="00020600040101010101" pitchFamily="18" charset="-122"/>
                          <a:ea typeface="OPPOSans R" panose="00020600040101010101" pitchFamily="18" charset="-122"/>
                        </a:rPr>
                        <m:t> </m:t>
                      </m:r>
                      <m:r>
                        <m:rPr>
                          <m:nor/>
                        </m:rPr>
                        <a:rPr lang="en-US" altLang="zh-CN" sz="2400" b="0" dirty="0">
                          <a:solidFill>
                            <a:prstClr val="black"/>
                          </a:solidFill>
                          <a:latin typeface="OPPOSans R" panose="00020600040101010101" pitchFamily="18" charset="-122"/>
                          <a:ea typeface="OPPOSans R" panose="00020600040101010101" pitchFamily="18" charset="-122"/>
                        </a:rPr>
                        <m:t>taking</m:t>
                      </m:r>
                      <m:r>
                        <m:rPr>
                          <m:nor/>
                        </m:rPr>
                        <a:rPr lang="en-US" altLang="zh-CN" sz="2400" b="0" dirty="0">
                          <a:solidFill>
                            <a:prstClr val="black"/>
                          </a:solidFill>
                          <a:latin typeface="OPPOSans R" panose="00020600040101010101" pitchFamily="18" charset="-122"/>
                          <a:ea typeface="OPPOSans R" panose="00020600040101010101" pitchFamily="18" charset="-122"/>
                        </a:rPr>
                        <m:t> </m:t>
                      </m:r>
                      <m:r>
                        <m:rPr>
                          <m:nor/>
                        </m:rPr>
                        <a:rPr lang="en-US" altLang="zh-CN" sz="2400" b="0" dirty="0">
                          <a:solidFill>
                            <a:prstClr val="black"/>
                          </a:solidFill>
                          <a:latin typeface="OPPOSans R" panose="00020600040101010101" pitchFamily="18" charset="-122"/>
                          <a:ea typeface="OPPOSans R" panose="00020600040101010101" pitchFamily="18" charset="-122"/>
                        </a:rPr>
                        <m:t>accuracy</m:t>
                      </m:r>
                      <m:r>
                        <m:rPr>
                          <m:nor/>
                        </m:rPr>
                        <a:rPr lang="en-US" altLang="zh-CN" sz="2400" b="0">
                          <a:solidFill>
                            <a:prstClr val="black"/>
                          </a:solidFill>
                          <a:latin typeface="OPPOSans R" panose="00020600040101010101" pitchFamily="18" charset="-122"/>
                          <a:ea typeface="OPPOSans R" panose="00020600040101010101" pitchFamily="18" charset="-122"/>
                        </a:rPr>
                        <m:t>=</m:t>
                      </m:r>
                      <m:f>
                        <m:fPr>
                          <m:ctrlPr>
                            <a:rPr lang="zh-CN" altLang="zh-CN" sz="2400" b="0" i="1">
                              <a:solidFill>
                                <a:prstClr val="black"/>
                              </a:solidFill>
                              <a:latin typeface="Cambria Math" panose="02040503050406030204" pitchFamily="18" charset="0"/>
                              <a:ea typeface="OPPOSans R" panose="00020600040101010101" pitchFamily="18" charset="-122"/>
                            </a:rPr>
                          </m:ctrlPr>
                        </m:fPr>
                        <m:num>
                          <m:eqArr>
                            <m:eqArrPr>
                              <m:ctrlPr>
                                <a:rPr lang="zh-CN" altLang="en-US" sz="2400" b="0" i="1">
                                  <a:solidFill>
                                    <a:prstClr val="black"/>
                                  </a:solidFill>
                                  <a:latin typeface="Cambria Math" panose="02040503050406030204" pitchFamily="18" charset="0"/>
                                  <a:ea typeface="OPPOSans R" panose="00020600040101010101" pitchFamily="18" charset="-122"/>
                                </a:rPr>
                              </m:ctrlPr>
                            </m:eqArrPr>
                            <m:e>
                              <m:r>
                                <a:rPr lang="zh-CN" altLang="en-US" sz="2400" b="0">
                                  <a:solidFill>
                                    <a:prstClr val="black"/>
                                  </a:solidFill>
                                  <a:latin typeface="Cambria Math" panose="02040503050406030204" pitchFamily="18" charset="0"/>
                                  <a:ea typeface="OPPOSans R" panose="00020600040101010101" pitchFamily="18" charset="-122"/>
                                </a:rPr>
                                <m:t>实际盘点物料总数</m:t>
                              </m:r>
                            </m:e>
                            <m:e>
                              <m:r>
                                <a:rPr lang="en-US" altLang="zh-CN" sz="2400" b="0">
                                  <a:solidFill>
                                    <a:prstClr val="black"/>
                                  </a:solidFill>
                                  <a:latin typeface="Cambria Math" panose="02040503050406030204" pitchFamily="18" charset="0"/>
                                  <a:ea typeface="OPPOSans R" panose="00020600040101010101" pitchFamily="18" charset="-122"/>
                                </a:rPr>
                                <m:t>𝑎𝑐𝑡𝑢𝑎𝑙</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𝑞𝑡𝑦</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𝑜𝑓</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𝑠𝑡𝑜𝑐𝑘</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𝑡𝑎𝑘𝑖𝑛𝑔</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𝑚𝑎𝑡𝑒𝑟𝑖𝑎𝑙</m:t>
                              </m:r>
                            </m:e>
                          </m:eqArr>
                        </m:num>
                        <m:den>
                          <m:eqArr>
                            <m:eqArrPr>
                              <m:ctrlPr>
                                <a:rPr lang="zh-CN" altLang="en-US" sz="2400" b="0" i="1">
                                  <a:solidFill>
                                    <a:prstClr val="black"/>
                                  </a:solidFill>
                                  <a:latin typeface="Cambria Math" panose="02040503050406030204" pitchFamily="18" charset="0"/>
                                  <a:ea typeface="OPPOSans R" panose="00020600040101010101" pitchFamily="18" charset="-122"/>
                                </a:rPr>
                              </m:ctrlPr>
                            </m:eqArrPr>
                            <m:e>
                              <m:r>
                                <a:rPr lang="zh-CN" altLang="en-US" sz="2400" b="0">
                                  <a:solidFill>
                                    <a:prstClr val="black"/>
                                  </a:solidFill>
                                  <a:latin typeface="Cambria Math" panose="02040503050406030204" pitchFamily="18" charset="0"/>
                                  <a:ea typeface="OPPOSans R" panose="00020600040101010101" pitchFamily="18" charset="-122"/>
                                </a:rPr>
                                <m:t>系统物料总数</m:t>
                              </m:r>
                              <m:r>
                                <a:rPr lang="en-US" altLang="zh-CN" sz="2400" b="0">
                                  <a:solidFill>
                                    <a:prstClr val="black"/>
                                  </a:solidFill>
                                  <a:latin typeface="Cambria Math" panose="02040503050406030204" pitchFamily="18" charset="0"/>
                                  <a:ea typeface="OPPOSans R" panose="00020600040101010101" pitchFamily="18" charset="-122"/>
                                </a:rPr>
                                <m:t> </m:t>
                              </m:r>
                            </m:e>
                            <m:e>
                              <m:r>
                                <a:rPr lang="en-US" altLang="zh-CN" sz="2400" b="0">
                                  <a:solidFill>
                                    <a:prstClr val="black"/>
                                  </a:solidFill>
                                  <a:latin typeface="Cambria Math" panose="02040503050406030204" pitchFamily="18" charset="0"/>
                                  <a:ea typeface="OPPOSans R" panose="00020600040101010101" pitchFamily="18" charset="-122"/>
                                </a:rPr>
                                <m:t>𝑡𝑜𝑡𝑎𝑙</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𝑞𝑡𝑦</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𝑖𝑛</m:t>
                              </m:r>
                              <m:r>
                                <a:rPr lang="en-US" altLang="zh-CN" sz="2400" b="0">
                                  <a:solidFill>
                                    <a:prstClr val="black"/>
                                  </a:solidFill>
                                  <a:latin typeface="Cambria Math" panose="02040503050406030204" pitchFamily="18" charset="0"/>
                                  <a:ea typeface="OPPOSans R" panose="00020600040101010101" pitchFamily="18" charset="-122"/>
                                </a:rPr>
                                <m:t> </m:t>
                              </m:r>
                              <m:r>
                                <a:rPr lang="en-US" altLang="zh-CN" sz="2400" b="0">
                                  <a:solidFill>
                                    <a:prstClr val="black"/>
                                  </a:solidFill>
                                  <a:latin typeface="Cambria Math" panose="02040503050406030204" pitchFamily="18" charset="0"/>
                                  <a:ea typeface="OPPOSans R" panose="00020600040101010101" pitchFamily="18" charset="-122"/>
                                </a:rPr>
                                <m:t>𝑠𝑦𝑠𝑡𝑒𝑚</m:t>
                              </m:r>
                            </m:e>
                          </m:eqArr>
                        </m:den>
                      </m:f>
                      <m:r>
                        <m:rPr>
                          <m:nor/>
                        </m:rPr>
                        <a:rPr lang="en-US" altLang="zh-CN" sz="2400" b="0">
                          <a:solidFill>
                            <a:prstClr val="black"/>
                          </a:solidFill>
                          <a:latin typeface="OPPOSans R" panose="00020600040101010101" pitchFamily="18" charset="-122"/>
                          <a:ea typeface="OPPOSans R" panose="00020600040101010101" pitchFamily="18" charset="-122"/>
                        </a:rPr>
                        <m:t>∗100%</m:t>
                      </m:r>
                    </m:oMath>
                  </a14:m>
                  <a:r>
                    <a:rPr lang="en-US" altLang="zh-CN" sz="2400" b="0" dirty="0">
                      <a:solidFill>
                        <a:prstClr val="black"/>
                      </a:solidFill>
                      <a:latin typeface="OPPOSans R" panose="00020600040101010101" pitchFamily="18" charset="-122"/>
                      <a:ea typeface="OPPOSans R" panose="00020600040101010101" pitchFamily="18" charset="-122"/>
                    </a:rPr>
                    <a:t> </a:t>
                  </a:r>
                  <a:endParaRPr lang="zh-CN" altLang="en-US" sz="2400" b="0" noProof="1">
                    <a:solidFill>
                      <a:prstClr val="black"/>
                    </a:solidFill>
                    <a:latin typeface="OPPOSans R" panose="00020600040101010101" pitchFamily="18" charset="-122"/>
                    <a:ea typeface="OPPOSans R" panose="00020600040101010101" pitchFamily="18" charset="-122"/>
                  </a:endParaRPr>
                </a:p>
              </p:txBody>
            </p:sp>
          </mc:Choice>
          <mc:Fallback xmlns="">
            <p:sp>
              <p:nvSpPr>
                <p:cNvPr id="16" name="iṡḻïḍé">
                  <a:extLst>
                    <a:ext uri="{FF2B5EF4-FFF2-40B4-BE49-F238E27FC236}">
                      <a16:creationId xmlns:a16="http://schemas.microsoft.com/office/drawing/2014/main" xmlns="" xmlns:a14="http://schemas.microsoft.com/office/drawing/2010/main" id="{6DDB77C9-386A-4240-99C4-377A2F4488B8}"/>
                    </a:ext>
                  </a:extLst>
                </p:cNvPr>
                <p:cNvSpPr>
                  <a:spLocks noRot="1" noChangeAspect="1" noMove="1" noResize="1" noEditPoints="1" noAdjustHandles="1" noChangeArrowheads="1" noChangeShapeType="1" noTextEdit="1"/>
                </p:cNvSpPr>
                <p:nvPr/>
              </p:nvSpPr>
              <p:spPr bwMode="auto">
                <a:xfrm>
                  <a:off x="3063332" y="2709081"/>
                  <a:ext cx="15715735" cy="2048060"/>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7" name="îŝľíḑè">
              <a:extLst>
                <a:ext uri="{FF2B5EF4-FFF2-40B4-BE49-F238E27FC236}">
                  <a16:creationId xmlns="" xmlns:a16="http://schemas.microsoft.com/office/drawing/2014/main" id="{A0DA24A9-CD41-46D7-B7BA-1AD4E2622A1A}"/>
                </a:ext>
              </a:extLst>
            </p:cNvPr>
            <p:cNvSpPr txBox="1"/>
            <p:nvPr/>
          </p:nvSpPr>
          <p:spPr bwMode="auto">
            <a:xfrm>
              <a:off x="3063330" y="2267049"/>
              <a:ext cx="10703469" cy="91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0" tIns="93600" rIns="180000" bIns="936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3200" dirty="0">
                  <a:solidFill>
                    <a:srgbClr val="046A38"/>
                  </a:solidFill>
                  <a:latin typeface="OPPOSans R" panose="00020600040101010101" pitchFamily="18" charset="-122"/>
                  <a:ea typeface="OPPOSans R" panose="00020600040101010101" pitchFamily="18" charset="-122"/>
                </a:rPr>
                <a:t>02.</a:t>
              </a:r>
              <a:r>
                <a:rPr lang="zh-CN" altLang="en-US" sz="3200" dirty="0">
                  <a:solidFill>
                    <a:srgbClr val="046A38"/>
                  </a:solidFill>
                  <a:latin typeface="OPPOSans R" panose="00020600040101010101" pitchFamily="18" charset="-122"/>
                  <a:ea typeface="OPPOSans R" panose="00020600040101010101" pitchFamily="18" charset="-122"/>
                </a:rPr>
                <a:t>库存盘点准确率</a:t>
              </a:r>
              <a:r>
                <a:rPr lang="en-US" altLang="zh-CN" sz="3200" dirty="0">
                  <a:solidFill>
                    <a:srgbClr val="046A38"/>
                  </a:solidFill>
                  <a:latin typeface="OPPOSans R" panose="00020600040101010101" pitchFamily="18" charset="-122"/>
                  <a:ea typeface="OPPOSans R" panose="00020600040101010101" pitchFamily="18" charset="-122"/>
                </a:rPr>
                <a:t> stock taking accuracy</a:t>
              </a:r>
            </a:p>
          </p:txBody>
        </p:sp>
      </p:grpSp>
      <p:sp>
        <p:nvSpPr>
          <p:cNvPr id="83" name="îṩḻîdê">
            <a:extLst>
              <a:ext uri="{FF2B5EF4-FFF2-40B4-BE49-F238E27FC236}">
                <a16:creationId xmlns="" xmlns:a16="http://schemas.microsoft.com/office/drawing/2014/main" id="{1529DBD0-9427-4D7D-8032-DF2644C00E1E}"/>
              </a:ext>
            </a:extLst>
          </p:cNvPr>
          <p:cNvSpPr/>
          <p:nvPr/>
        </p:nvSpPr>
        <p:spPr>
          <a:xfrm>
            <a:off x="1455636" y="6052013"/>
            <a:ext cx="21505964" cy="69480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80000" anchor="t" anchorCtr="0">
            <a:noAutofit/>
          </a:bodyPr>
          <a:lstStyle/>
          <a:p>
            <a:pPr algn="l" eaLnBrk="1" hangingPunct="1">
              <a:lnSpc>
                <a:spcPct val="160000"/>
              </a:lnSpc>
            </a:pPr>
            <a:r>
              <a:rPr lang="en-US" altLang="zh-CN" sz="2400" dirty="0">
                <a:latin typeface="OPPOSans R" panose="00020600040101010101" pitchFamily="18" charset="-122"/>
                <a:ea typeface="OPPOSans R" panose="00020600040101010101" pitchFamily="18" charset="-122"/>
                <a:sym typeface="Wingdings 2" panose="05020102010507070707" pitchFamily="18" charset="2"/>
              </a:rPr>
              <a:t>SF</a:t>
            </a:r>
            <a:r>
              <a:rPr lang="zh-CN" altLang="en-US" sz="2400" dirty="0">
                <a:latin typeface="OPPOSans R" panose="00020600040101010101" pitchFamily="18" charset="-122"/>
                <a:ea typeface="OPPOSans R" panose="00020600040101010101" pitchFamily="18" charset="-122"/>
                <a:sym typeface="Wingdings 2" panose="05020102010507070707" pitchFamily="18" charset="2"/>
              </a:rPr>
              <a:t>系统盘点：</a:t>
            </a:r>
            <a:r>
              <a:rPr lang="zh-CN" altLang="en-US" sz="2400" b="0" dirty="0">
                <a:latin typeface="OPPOSans R" panose="00020600040101010101" pitchFamily="18" charset="-122"/>
                <a:ea typeface="OPPOSans R" panose="00020600040101010101" pitchFamily="18" charset="-122"/>
                <a:sym typeface="Wingdings 2" panose="05020102010507070707" pitchFamily="18" charset="2"/>
              </a:rPr>
              <a:t>每月</a:t>
            </a:r>
            <a:r>
              <a:rPr lang="en-US" altLang="zh-CN" sz="2400" b="0" dirty="0">
                <a:latin typeface="OPPOSans R" panose="00020600040101010101" pitchFamily="18" charset="-122"/>
                <a:ea typeface="OPPOSans R" panose="00020600040101010101" pitchFamily="18" charset="-122"/>
                <a:sym typeface="Wingdings 2" panose="05020102010507070707" pitchFamily="18" charset="2"/>
              </a:rPr>
              <a:t>25</a:t>
            </a:r>
            <a:r>
              <a:rPr lang="zh-CN" altLang="en-US" sz="2400" b="0" dirty="0">
                <a:latin typeface="OPPOSans R" panose="00020600040101010101" pitchFamily="18" charset="-122"/>
                <a:ea typeface="OPPOSans R" panose="00020600040101010101" pitchFamily="18" charset="-122"/>
                <a:sym typeface="Wingdings 2" panose="05020102010507070707" pitchFamily="18" charset="2"/>
              </a:rPr>
              <a:t>号左右，备件组同事会</a:t>
            </a:r>
            <a:r>
              <a:rPr lang="zh-CN" altLang="en-US" sz="2400" b="0" dirty="0" smtClean="0">
                <a:latin typeface="OPPOSans R" panose="00020600040101010101" pitchFamily="18" charset="-122"/>
                <a:ea typeface="OPPOSans R" panose="00020600040101010101" pitchFamily="18" charset="-122"/>
                <a:sym typeface="Wingdings 2" panose="05020102010507070707" pitchFamily="18" charset="2"/>
              </a:rPr>
              <a:t>挑选</a:t>
            </a:r>
            <a:r>
              <a:rPr lang="en-US" altLang="zh-CN" sz="2400" b="0" dirty="0" smtClean="0">
                <a:latin typeface="OPPOSans R" panose="00020600040101010101" pitchFamily="18" charset="-122"/>
                <a:ea typeface="OPPOSans R" panose="00020600040101010101" pitchFamily="18" charset="-122"/>
                <a:sym typeface="Wingdings 2" panose="05020102010507070707" pitchFamily="18" charset="2"/>
              </a:rPr>
              <a:t>10</a:t>
            </a:r>
            <a:r>
              <a:rPr lang="zh-CN" altLang="en-US" sz="2400" b="0" dirty="0" smtClean="0">
                <a:latin typeface="OPPOSans R" panose="00020600040101010101" pitchFamily="18" charset="-122"/>
                <a:ea typeface="OPPOSans R" panose="00020600040101010101" pitchFamily="18" charset="-122"/>
                <a:sym typeface="Wingdings 2" panose="05020102010507070707" pitchFamily="18" charset="2"/>
              </a:rPr>
              <a:t>个</a:t>
            </a:r>
            <a:r>
              <a:rPr lang="zh-CN" altLang="en-US" sz="2400" b="0" dirty="0">
                <a:latin typeface="OPPOSans R" panose="00020600040101010101" pitchFamily="18" charset="-122"/>
                <a:ea typeface="OPPOSans R" panose="00020600040101010101" pitchFamily="18" charset="-122"/>
                <a:sym typeface="Wingdings 2" panose="05020102010507070707" pitchFamily="18" charset="2"/>
              </a:rPr>
              <a:t>左右的好料代码，发送给代理，代理提供物料库存数据及物料图片，并提供盘点现场视频，以此进行数据考核。</a:t>
            </a:r>
            <a:endParaRPr lang="en-US" altLang="zh-CN" sz="2400" b="0" dirty="0">
              <a:latin typeface="OPPOSans R" panose="00020600040101010101" pitchFamily="18" charset="-122"/>
              <a:ea typeface="OPPOSans R" panose="00020600040101010101" pitchFamily="18" charset="-122"/>
              <a:sym typeface="Wingdings 2" panose="05020102010507070707" pitchFamily="18" charset="2"/>
            </a:endParaRPr>
          </a:p>
          <a:p>
            <a:pPr algn="l" eaLnBrk="1" hangingPunct="1">
              <a:lnSpc>
                <a:spcPct val="160000"/>
              </a:lnSpc>
            </a:pPr>
            <a:r>
              <a:rPr lang="en-US" altLang="zh-CN" sz="2200" b="0" dirty="0">
                <a:latin typeface="OPPOSans R" panose="00020600040101010101" pitchFamily="18" charset="-122"/>
                <a:ea typeface="OPPOSans R" panose="00020600040101010101" pitchFamily="18" charset="-122"/>
                <a:sym typeface="Wingdings 2" panose="05020102010507070707" pitchFamily="18" charset="2"/>
              </a:rPr>
              <a:t>SF stock taking: SP team will pick </a:t>
            </a:r>
            <a:r>
              <a:rPr lang="en-US" altLang="zh-CN" sz="2200" b="0" dirty="0" smtClean="0">
                <a:latin typeface="OPPOSans R" panose="00020600040101010101" pitchFamily="18" charset="-122"/>
                <a:ea typeface="OPPOSans R" panose="00020600040101010101" pitchFamily="18" charset="-122"/>
                <a:sym typeface="Wingdings 2" panose="05020102010507070707" pitchFamily="18" charset="2"/>
              </a:rPr>
              <a:t>10 </a:t>
            </a:r>
            <a:r>
              <a:rPr lang="en-US" altLang="zh-CN" sz="2200" b="0" dirty="0">
                <a:latin typeface="OPPOSans R" panose="00020600040101010101" pitchFamily="18" charset="-122"/>
                <a:ea typeface="OPPOSans R" panose="00020600040101010101" pitchFamily="18" charset="-122"/>
                <a:sym typeface="Wingdings 2" panose="05020102010507070707" pitchFamily="18" charset="2"/>
              </a:rPr>
              <a:t>codes of good material </a:t>
            </a:r>
            <a:r>
              <a:rPr lang="en-US" altLang="zh-CN" sz="2200" b="0" dirty="0">
                <a:latin typeface="OPPOSans R" panose="00020600040101010101" pitchFamily="18" charset="-122"/>
                <a:ea typeface="OPPOSans R" panose="00020600040101010101" pitchFamily="18" charset="-122"/>
              </a:rPr>
              <a:t>at 25</a:t>
            </a:r>
            <a:r>
              <a:rPr lang="en-US" altLang="zh-CN" sz="2200" b="0" baseline="30000" dirty="0">
                <a:latin typeface="OPPOSans R" panose="00020600040101010101" pitchFamily="18" charset="-122"/>
                <a:ea typeface="OPPOSans R" panose="00020600040101010101" pitchFamily="18" charset="-122"/>
              </a:rPr>
              <a:t>th</a:t>
            </a:r>
            <a:r>
              <a:rPr lang="en-US" altLang="zh-CN" sz="2200" b="0" dirty="0">
                <a:latin typeface="OPPOSans R" panose="00020600040101010101" pitchFamily="18" charset="-122"/>
                <a:ea typeface="OPPOSans R" panose="00020600040101010101" pitchFamily="18" charset="-122"/>
              </a:rPr>
              <a:t> of each month. </a:t>
            </a:r>
            <a:r>
              <a:rPr lang="en-US" altLang="zh-CN" sz="2200" b="0" dirty="0">
                <a:latin typeface="OPPOSans R" panose="00020600040101010101" pitchFamily="18" charset="-122"/>
                <a:ea typeface="OPPOSans R" panose="00020600040101010101" pitchFamily="18" charset="-122"/>
                <a:sym typeface="Wingdings 2" panose="05020102010507070707" pitchFamily="18" charset="2"/>
              </a:rPr>
              <a:t>Regional </a:t>
            </a:r>
            <a:r>
              <a:rPr lang="en-US" altLang="zh-CN" sz="2200" b="0" dirty="0">
                <a:latin typeface="OPPOSans R" panose="00020600040101010101" pitchFamily="18" charset="-122"/>
                <a:ea typeface="OPPOSans R" panose="00020600040101010101" pitchFamily="18" charset="-122"/>
              </a:rPr>
              <a:t>SP administrators should provide stock data, pictures of material and share a video of stock taking on site. </a:t>
            </a:r>
          </a:p>
          <a:p>
            <a:pPr algn="l" eaLnBrk="1" hangingPunct="1">
              <a:lnSpc>
                <a:spcPct val="160000"/>
              </a:lnSpc>
            </a:pPr>
            <a:endParaRPr lang="en-US" altLang="zh-CN" sz="2200" b="0" dirty="0">
              <a:latin typeface="OPPOSans R" panose="00020600040101010101" pitchFamily="18" charset="-122"/>
              <a:ea typeface="OPPOSans R" panose="00020600040101010101" pitchFamily="18" charset="-122"/>
              <a:sym typeface="Wingdings 2" panose="05020102010507070707" pitchFamily="18" charset="2"/>
            </a:endParaRPr>
          </a:p>
          <a:p>
            <a:pPr algn="l" eaLnBrk="1" hangingPunct="1">
              <a:lnSpc>
                <a:spcPct val="160000"/>
              </a:lnSpc>
            </a:pPr>
            <a:r>
              <a:rPr lang="en-US" altLang="zh-CN" sz="2400" dirty="0">
                <a:latin typeface="OPPOSans R" panose="00020600040101010101" pitchFamily="18" charset="-122"/>
                <a:ea typeface="OPPOSans R" panose="00020600040101010101" pitchFamily="18" charset="-122"/>
                <a:sym typeface="Wingdings 2" panose="05020102010507070707" pitchFamily="18" charset="2"/>
              </a:rPr>
              <a:t>WCSM</a:t>
            </a:r>
            <a:r>
              <a:rPr lang="zh-CN" altLang="en-US" sz="2400" dirty="0">
                <a:latin typeface="OPPOSans R" panose="00020600040101010101" pitchFamily="18" charset="-122"/>
                <a:ea typeface="OPPOSans R" panose="00020600040101010101" pitchFamily="18" charset="-122"/>
                <a:sym typeface="Wingdings 2" panose="05020102010507070707" pitchFamily="18" charset="2"/>
              </a:rPr>
              <a:t>盘点：</a:t>
            </a:r>
            <a:r>
              <a:rPr lang="zh-CN" altLang="en-US" sz="2400" b="0" dirty="0">
                <a:latin typeface="OPPOSans R" panose="00020600040101010101" pitchFamily="18" charset="-122"/>
                <a:ea typeface="OPPOSans R" panose="00020600040101010101" pitchFamily="18" charset="-122"/>
                <a:sym typeface="Wingdings 2" panose="05020102010507070707" pitchFamily="18" charset="2"/>
              </a:rPr>
              <a:t>每月月底前，总部备件组在“备件管理</a:t>
            </a:r>
            <a:r>
              <a:rPr lang="en-US" altLang="zh-CN" sz="2400" b="0" dirty="0">
                <a:latin typeface="OPPOSans R" panose="00020600040101010101" pitchFamily="18" charset="-122"/>
                <a:ea typeface="OPPOSans R" panose="00020600040101010101" pitchFamily="18" charset="-122"/>
                <a:sym typeface="Wingdings 2" panose="05020102010507070707" pitchFamily="18" charset="2"/>
              </a:rPr>
              <a:t>----</a:t>
            </a:r>
            <a:r>
              <a:rPr lang="zh-CN" altLang="en-US" sz="2400" b="0" dirty="0">
                <a:latin typeface="OPPOSans R" panose="00020600040101010101" pitchFamily="18" charset="-122"/>
                <a:ea typeface="OPPOSans R" panose="00020600040101010101" pitchFamily="18" charset="-122"/>
                <a:sym typeface="Wingdings 2" panose="05020102010507070707" pitchFamily="18" charset="2"/>
              </a:rPr>
              <a:t>备件盘点计划”发起盘点后，总代备件管理员在系统首页收到盘点待办，进入待办按</a:t>
            </a:r>
            <a:endParaRPr lang="en-US" altLang="zh-CN" sz="2400" b="0" dirty="0">
              <a:latin typeface="OPPOSans R" panose="00020600040101010101" pitchFamily="18" charset="-122"/>
              <a:ea typeface="OPPOSans R" panose="00020600040101010101" pitchFamily="18" charset="-122"/>
              <a:sym typeface="Wingdings 2" panose="05020102010507070707" pitchFamily="18" charset="2"/>
            </a:endParaRPr>
          </a:p>
          <a:p>
            <a:pPr algn="l" eaLnBrk="1" hangingPunct="1">
              <a:lnSpc>
                <a:spcPct val="160000"/>
              </a:lnSpc>
            </a:pPr>
            <a:r>
              <a:rPr lang="zh-CN" altLang="en-US" sz="2400" b="0" dirty="0">
                <a:latin typeface="OPPOSans R" panose="00020600040101010101" pitchFamily="18" charset="-122"/>
                <a:ea typeface="OPPOSans R" panose="00020600040101010101" pitchFamily="18" charset="-122"/>
                <a:sym typeface="Wingdings 2" panose="05020102010507070707" pitchFamily="18" charset="2"/>
              </a:rPr>
              <a:t>照操作进行盘点。系统发起盘点后自动冻结盘点对象的库存，代理进行盘点并上传盘点数据后，系统对上传的数据及系统数据</a:t>
            </a:r>
            <a:endParaRPr lang="en-US" altLang="zh-CN" sz="2400" b="0" dirty="0">
              <a:latin typeface="OPPOSans R" panose="00020600040101010101" pitchFamily="18" charset="-122"/>
              <a:ea typeface="OPPOSans R" panose="00020600040101010101" pitchFamily="18" charset="-122"/>
              <a:sym typeface="Wingdings 2" panose="05020102010507070707" pitchFamily="18" charset="2"/>
            </a:endParaRPr>
          </a:p>
          <a:p>
            <a:pPr algn="l" eaLnBrk="1" hangingPunct="1">
              <a:lnSpc>
                <a:spcPct val="160000"/>
              </a:lnSpc>
            </a:pPr>
            <a:r>
              <a:rPr lang="zh-CN" altLang="en-US" sz="2400" b="0" dirty="0">
                <a:latin typeface="OPPOSans R" panose="00020600040101010101" pitchFamily="18" charset="-122"/>
                <a:ea typeface="OPPOSans R" panose="00020600040101010101" pitchFamily="18" charset="-122"/>
                <a:sym typeface="Wingdings 2" panose="05020102010507070707" pitchFamily="18" charset="2"/>
              </a:rPr>
              <a:t>进行盘盈盘亏分析，并得出结果。</a:t>
            </a:r>
            <a:endParaRPr lang="en-US" altLang="zh-CN" sz="2400" b="0" dirty="0">
              <a:latin typeface="OPPOSans R" panose="00020600040101010101" pitchFamily="18" charset="-122"/>
              <a:ea typeface="OPPOSans R" panose="00020600040101010101" pitchFamily="18" charset="-122"/>
              <a:sym typeface="Wingdings 2" panose="05020102010507070707" pitchFamily="18" charset="2"/>
            </a:endParaRPr>
          </a:p>
          <a:p>
            <a:pPr algn="l" eaLnBrk="1" hangingPunct="1">
              <a:lnSpc>
                <a:spcPct val="160000"/>
              </a:lnSpc>
            </a:pPr>
            <a:r>
              <a:rPr lang="en-US" altLang="zh-CN" sz="2200" b="0" dirty="0">
                <a:latin typeface="OPPOSans R" panose="00020600040101010101" pitchFamily="18" charset="-122"/>
                <a:ea typeface="OPPOSans R" panose="00020600040101010101" pitchFamily="18" charset="-122"/>
                <a:sym typeface="Wingdings 2" panose="05020102010507070707" pitchFamily="18" charset="2"/>
              </a:rPr>
              <a:t>WCSM stock taking: HQ SP team will initiate “Spare Parts Management-Spare Parts Inventory Plan” in system at the end of month. Then Agent Spare Parts Admin will receive stock taking request which stock will be blocked at the same tome in system and then, they could proceed with system prompt. After stock taking and upload data, system will automatically </a:t>
            </a:r>
            <a:r>
              <a:rPr lang="en-US" altLang="zh-CN" sz="2200" b="0" dirty="0" err="1">
                <a:latin typeface="OPPOSans R" panose="00020600040101010101" pitchFamily="18" charset="-122"/>
                <a:ea typeface="OPPOSans R" panose="00020600040101010101" pitchFamily="18" charset="-122"/>
                <a:sym typeface="Wingdings 2" panose="05020102010507070707" pitchFamily="18" charset="2"/>
              </a:rPr>
              <a:t>analyse</a:t>
            </a:r>
            <a:r>
              <a:rPr lang="en-US" altLang="zh-CN" sz="2200" b="0" dirty="0">
                <a:latin typeface="OPPOSans R" panose="00020600040101010101" pitchFamily="18" charset="-122"/>
                <a:ea typeface="OPPOSans R" panose="00020600040101010101" pitchFamily="18" charset="-122"/>
                <a:sym typeface="Wingdings 2" panose="05020102010507070707" pitchFamily="18" charset="2"/>
              </a:rPr>
              <a:t> related data and give a result. </a:t>
            </a:r>
          </a:p>
          <a:p>
            <a:pPr algn="l" eaLnBrk="1" hangingPunct="1">
              <a:lnSpc>
                <a:spcPct val="160000"/>
              </a:lnSpc>
            </a:pPr>
            <a:r>
              <a:rPr lang="en-US" altLang="zh-CN" sz="2200" b="0" dirty="0">
                <a:latin typeface="OPPOSans R" panose="00020600040101010101" pitchFamily="18" charset="-122"/>
                <a:ea typeface="OPPOSans R" panose="00020600040101010101" pitchFamily="18" charset="-122"/>
                <a:sym typeface="Wingdings 2" panose="05020102010507070707" pitchFamily="18" charset="2"/>
              </a:rPr>
              <a:t> </a:t>
            </a:r>
            <a:endParaRPr lang="zh-CN" altLang="en-US" sz="2200" b="0" dirty="0">
              <a:latin typeface="OPPOSans R" panose="00020600040101010101" pitchFamily="18" charset="-122"/>
              <a:ea typeface="OPPOSans R" panose="00020600040101010101" pitchFamily="18" charset="-122"/>
            </a:endParaRPr>
          </a:p>
        </p:txBody>
      </p:sp>
      <p:sp>
        <p:nvSpPr>
          <p:cNvPr id="85" name="标题 6"/>
          <p:cNvSpPr>
            <a:spLocks noGrp="1"/>
          </p:cNvSpPr>
          <p:nvPr>
            <p:ph type="title"/>
          </p:nvPr>
        </p:nvSpPr>
        <p:spPr>
          <a:xfrm>
            <a:off x="776505" y="627526"/>
            <a:ext cx="22841775" cy="1073683"/>
          </a:xfrm>
        </p:spPr>
        <p:txBody>
          <a:bodyPr>
            <a:normAutofit/>
          </a:bodyPr>
          <a:lstStyle/>
          <a:p>
            <a:r>
              <a:rPr kumimoji="1" lang="en-US" altLang="zh-CN" dirty="0"/>
              <a:t>3. </a:t>
            </a:r>
            <a:r>
              <a:rPr kumimoji="1" lang="zh-CN" altLang="en-US" dirty="0"/>
              <a:t>库存考核介绍</a:t>
            </a:r>
            <a:r>
              <a:rPr kumimoji="1" lang="en-US" altLang="zh-CN" dirty="0"/>
              <a:t>-Introduction of Inventory Assessment</a:t>
            </a:r>
            <a:endParaRPr kumimoji="1" lang="zh-CN" altLang="en-US" dirty="0"/>
          </a:p>
        </p:txBody>
      </p:sp>
    </p:spTree>
    <p:extLst>
      <p:ext uri="{BB962C8B-B14F-4D97-AF65-F5344CB8AC3E}">
        <p14:creationId xmlns:p14="http://schemas.microsoft.com/office/powerpoint/2010/main" val="276496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laptop_35888">
            <a:extLst>
              <a:ext uri="{FF2B5EF4-FFF2-40B4-BE49-F238E27FC236}">
                <a16:creationId xmlns="" xmlns:a16="http://schemas.microsoft.com/office/drawing/2014/main" id="{958691B9-1838-4506-B36B-4182A291A178}"/>
              </a:ext>
            </a:extLst>
          </p:cNvPr>
          <p:cNvSpPr>
            <a:spLocks/>
          </p:cNvSpPr>
          <p:nvPr/>
        </p:nvSpPr>
        <p:spPr bwMode="auto">
          <a:xfrm>
            <a:off x="1761075" y="3094076"/>
            <a:ext cx="1312904" cy="1264376"/>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accent1"/>
          </a:solidFill>
          <a:ln>
            <a:noFill/>
          </a:ln>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600"/>
          </a:p>
        </p:txBody>
      </p:sp>
      <p:sp>
        <p:nvSpPr>
          <p:cNvPr id="93" name="files_317797">
            <a:extLst>
              <a:ext uri="{FF2B5EF4-FFF2-40B4-BE49-F238E27FC236}">
                <a16:creationId xmlns="" xmlns:a16="http://schemas.microsoft.com/office/drawing/2014/main" id="{52B276E4-F9E2-444B-82A5-08EABBBEBC54}"/>
              </a:ext>
            </a:extLst>
          </p:cNvPr>
          <p:cNvSpPr>
            <a:spLocks/>
          </p:cNvSpPr>
          <p:nvPr/>
        </p:nvSpPr>
        <p:spPr bwMode="auto">
          <a:xfrm>
            <a:off x="1761075" y="7784610"/>
            <a:ext cx="1312904" cy="1264376"/>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accent1"/>
          </a:solidFill>
          <a:ln>
            <a:noFill/>
          </a:ln>
        </p:spPr>
        <p:txBody>
          <a:bodyPr wrap="square">
            <a:normAutofit/>
          </a:bodyPr>
          <a:lstStyle/>
          <a:p>
            <a:endParaRPr lang="zh-CN" altLang="en-US" sz="6000"/>
          </a:p>
        </p:txBody>
      </p:sp>
      <p:sp>
        <p:nvSpPr>
          <p:cNvPr id="2" name="文本框 1"/>
          <p:cNvSpPr txBox="1"/>
          <p:nvPr/>
        </p:nvSpPr>
        <p:spPr>
          <a:xfrm>
            <a:off x="3572933" y="4007325"/>
            <a:ext cx="5401734" cy="264174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ctr">
              <a:lnSpc>
                <a:spcPct val="150000"/>
              </a:lnSpc>
            </a:pPr>
            <a:r>
              <a:rPr lang="en-US" altLang="zh-CN" sz="2200" dirty="0">
                <a:latin typeface="OPPOSans R" panose="00020600040101010101" pitchFamily="18" charset="-122"/>
                <a:ea typeface="OPPOSans R" panose="00020600040101010101" pitchFamily="18" charset="-122"/>
              </a:rPr>
              <a:t>APAC&amp; South Asia &amp; JP :</a:t>
            </a:r>
          </a:p>
          <a:p>
            <a:pPr algn="l" fontAlgn="ctr">
              <a:lnSpc>
                <a:spcPct val="150000"/>
              </a:lnSpc>
            </a:pPr>
            <a:endParaRPr lang="zh-CN" altLang="zh-CN" sz="220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When 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X2</a:t>
            </a:r>
            <a:r>
              <a:rPr lang="en-US" altLang="zh-CN" sz="2200" b="0" baseline="30000" dirty="0">
                <a:latin typeface="OPPOSans R" panose="00020600040101010101" pitchFamily="18" charset="-122"/>
                <a:ea typeface="OPPOSans R" panose="00020600040101010101" pitchFamily="18" charset="-122"/>
              </a:rPr>
              <a:t>4</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120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=100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
            </a:r>
            <a:br>
              <a:rPr lang="en-US" altLang="zh-CN" sz="2200" b="0" dirty="0">
                <a:latin typeface="OPPOSans R" panose="00020600040101010101" pitchFamily="18" charset="-122"/>
                <a:ea typeface="OPPOSans R" panose="00020600040101010101" pitchFamily="18" charset="-122"/>
              </a:rPr>
            </a:br>
            <a:r>
              <a:rPr lang="en-US" altLang="zh-CN" sz="2200" b="0" dirty="0">
                <a:latin typeface="OPPOSans R" panose="00020600040101010101" pitchFamily="18" charset="-122"/>
                <a:ea typeface="OPPOSans R" panose="00020600040101010101" pitchFamily="18" charset="-122"/>
              </a:rPr>
              <a:t>When X2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&gt;120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
            </a:r>
            <a:br>
              <a:rPr lang="en-US" altLang="zh-CN" sz="2200" b="0" dirty="0">
                <a:latin typeface="OPPOSans R" panose="00020600040101010101" pitchFamily="18" charset="-122"/>
                <a:ea typeface="OPPOSans R" panose="00020600040101010101" pitchFamily="18" charset="-122"/>
              </a:rPr>
            </a:br>
            <a:r>
              <a:rPr lang="en-US" altLang="zh-CN" sz="2200" b="0" dirty="0">
                <a:latin typeface="OPPOSans R" panose="00020600040101010101" pitchFamily="18" charset="-122"/>
                <a:ea typeface="OPPOSans R" panose="00020600040101010101" pitchFamily="18" charset="-122"/>
              </a:rPr>
              <a:t>When X2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&lt;80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=60</a:t>
            </a:r>
            <a:endParaRPr kumimoji="0" lang="zh-CN" altLang="en-US"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p:txBody>
      </p:sp>
      <p:sp>
        <p:nvSpPr>
          <p:cNvPr id="3" name="文本框 2"/>
          <p:cNvSpPr txBox="1"/>
          <p:nvPr/>
        </p:nvSpPr>
        <p:spPr>
          <a:xfrm>
            <a:off x="3572932" y="2780595"/>
            <a:ext cx="11174199" cy="1118255"/>
          </a:xfrm>
          <a:prstGeom prst="rect">
            <a:avLst/>
          </a:prstGeom>
          <a:solidFill>
            <a:schemeClr val="accent2"/>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50000"/>
              </a:lnSpc>
            </a:pPr>
            <a:r>
              <a:rPr lang="zh-CN" altLang="en-US" sz="2400" dirty="0">
                <a:latin typeface="OPPOSans R" panose="00020600040101010101" pitchFamily="18" charset="-122"/>
                <a:ea typeface="OPPOSans R" panose="00020600040101010101" pitchFamily="18" charset="-122"/>
              </a:rPr>
              <a:t>库存周转天数得分范围</a:t>
            </a:r>
            <a:r>
              <a:rPr lang="en-US" altLang="zh-CN" sz="2400" dirty="0">
                <a:latin typeface="OPPOSans R" panose="00020600040101010101" pitchFamily="18" charset="-122"/>
                <a:ea typeface="OPPOSans R" panose="00020600040101010101" pitchFamily="18" charset="-122"/>
              </a:rPr>
              <a:t>:</a:t>
            </a:r>
          </a:p>
          <a:p>
            <a:pPr algn="l">
              <a:lnSpc>
                <a:spcPct val="150000"/>
              </a:lnSpc>
            </a:pPr>
            <a:r>
              <a:rPr lang="en-US" altLang="zh-CN" sz="2000" b="0" dirty="0">
                <a:latin typeface="OPPOSans R" panose="00020600040101010101" pitchFamily="18" charset="-122"/>
                <a:ea typeface="OPPOSans R" panose="00020600040101010101" pitchFamily="18" charset="-122"/>
              </a:rPr>
              <a:t>Score range of inventory turnover days:</a:t>
            </a:r>
          </a:p>
        </p:txBody>
      </p:sp>
      <p:sp>
        <p:nvSpPr>
          <p:cNvPr id="104" name="文本框 103"/>
          <p:cNvSpPr txBox="1"/>
          <p:nvPr/>
        </p:nvSpPr>
        <p:spPr>
          <a:xfrm>
            <a:off x="9496525" y="4001449"/>
            <a:ext cx="5401734" cy="264174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ctr">
              <a:lnSpc>
                <a:spcPct val="150000"/>
              </a:lnSpc>
            </a:pPr>
            <a:r>
              <a:rPr lang="en-US" altLang="zh-CN" sz="2200" dirty="0">
                <a:latin typeface="OPPOSans R" panose="00020600040101010101" pitchFamily="18" charset="-122"/>
                <a:ea typeface="OPPOSans R" panose="00020600040101010101" pitchFamily="18" charset="-122"/>
              </a:rPr>
              <a:t>MEA :</a:t>
            </a:r>
          </a:p>
          <a:p>
            <a:pPr algn="l" fontAlgn="ctr">
              <a:lnSpc>
                <a:spcPct val="150000"/>
              </a:lnSpc>
            </a:pPr>
            <a:endParaRPr lang="zh-CN" altLang="zh-CN" sz="220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When 90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X2</a:t>
            </a:r>
            <a:r>
              <a:rPr lang="en-US" altLang="zh-CN" sz="2200" b="0" baseline="30000" dirty="0">
                <a:latin typeface="OPPOSans R" panose="00020600040101010101" pitchFamily="18" charset="-122"/>
                <a:ea typeface="OPPOSans R" panose="00020600040101010101" pitchFamily="18" charset="-122"/>
              </a:rPr>
              <a:t>4</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180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=100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
            </a:r>
            <a:br>
              <a:rPr lang="en-US" altLang="zh-CN" sz="2200" b="0" dirty="0">
                <a:latin typeface="OPPOSans R" panose="00020600040101010101" pitchFamily="18" charset="-122"/>
                <a:ea typeface="OPPOSans R" panose="00020600040101010101" pitchFamily="18" charset="-122"/>
              </a:rPr>
            </a:br>
            <a:r>
              <a:rPr lang="en-US" altLang="zh-CN" sz="2200" b="0" dirty="0">
                <a:latin typeface="OPPOSans R" panose="00020600040101010101" pitchFamily="18" charset="-122"/>
                <a:ea typeface="OPPOSans R" panose="00020600040101010101" pitchFamily="18" charset="-122"/>
              </a:rPr>
              <a:t>When X2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&gt;180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
            </a:r>
            <a:br>
              <a:rPr lang="en-US" altLang="zh-CN" sz="2200" b="0" dirty="0">
                <a:latin typeface="OPPOSans R" panose="00020600040101010101" pitchFamily="18" charset="-122"/>
                <a:ea typeface="OPPOSans R" panose="00020600040101010101" pitchFamily="18" charset="-122"/>
              </a:rPr>
            </a:br>
            <a:r>
              <a:rPr lang="en-US" altLang="zh-CN" sz="2200" b="0" dirty="0">
                <a:latin typeface="OPPOSans R" panose="00020600040101010101" pitchFamily="18" charset="-122"/>
                <a:ea typeface="OPPOSans R" panose="00020600040101010101" pitchFamily="18" charset="-122"/>
              </a:rPr>
              <a:t>When X2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&lt;90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=60</a:t>
            </a:r>
            <a:endParaRPr kumimoji="0" lang="zh-CN" altLang="en-US"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p:txBody>
      </p:sp>
      <p:sp>
        <p:nvSpPr>
          <p:cNvPr id="105" name="文本框 104"/>
          <p:cNvSpPr txBox="1"/>
          <p:nvPr/>
        </p:nvSpPr>
        <p:spPr>
          <a:xfrm>
            <a:off x="15420117" y="3935332"/>
            <a:ext cx="5900688" cy="264174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ctr">
              <a:lnSpc>
                <a:spcPct val="150000"/>
              </a:lnSpc>
            </a:pPr>
            <a:r>
              <a:rPr lang="en-US" altLang="zh-CN" sz="2200" dirty="0">
                <a:latin typeface="OPPOSans R" panose="00020600040101010101" pitchFamily="18" charset="-122"/>
                <a:ea typeface="OPPOSans R" panose="00020600040101010101" pitchFamily="18" charset="-122"/>
              </a:rPr>
              <a:t>EU :</a:t>
            </a:r>
          </a:p>
          <a:p>
            <a:pPr algn="l" fontAlgn="ctr">
              <a:lnSpc>
                <a:spcPct val="150000"/>
              </a:lnSpc>
            </a:pPr>
            <a:endParaRPr lang="zh-CN" altLang="zh-CN" sz="220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When 90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X2</a:t>
            </a:r>
            <a:r>
              <a:rPr lang="en-US" altLang="zh-CN" sz="2200" b="0" baseline="30000" dirty="0">
                <a:latin typeface="OPPOSans R" panose="00020600040101010101" pitchFamily="18" charset="-122"/>
                <a:ea typeface="OPPOSans R" panose="00020600040101010101" pitchFamily="18" charset="-122"/>
              </a:rPr>
              <a:t>4</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180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=100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
            </a:r>
            <a:br>
              <a:rPr lang="en-US" altLang="zh-CN" sz="2200" b="0" dirty="0">
                <a:latin typeface="OPPOSans R" panose="00020600040101010101" pitchFamily="18" charset="-122"/>
                <a:ea typeface="OPPOSans R" panose="00020600040101010101" pitchFamily="18" charset="-122"/>
              </a:rPr>
            </a:br>
            <a:r>
              <a:rPr lang="en-US" altLang="zh-CN" sz="2200" b="0" dirty="0">
                <a:latin typeface="OPPOSans R" panose="00020600040101010101" pitchFamily="18" charset="-122"/>
                <a:ea typeface="OPPOSans R" panose="00020600040101010101" pitchFamily="18" charset="-122"/>
              </a:rPr>
              <a:t>When 180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X2</a:t>
            </a:r>
            <a:r>
              <a:rPr lang="en-US" altLang="zh-CN" sz="2200" b="0" baseline="30000" dirty="0">
                <a:latin typeface="OPPOSans R" panose="00020600040101010101" pitchFamily="18" charset="-122"/>
                <a:ea typeface="OPPOSans R" panose="00020600040101010101" pitchFamily="18" charset="-122"/>
              </a:rPr>
              <a:t>4</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360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=80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
            </a:r>
            <a:br>
              <a:rPr lang="en-US" altLang="zh-CN" sz="2200" b="0" dirty="0">
                <a:latin typeface="OPPOSans R" panose="00020600040101010101" pitchFamily="18" charset="-122"/>
                <a:ea typeface="OPPOSans R" panose="00020600040101010101" pitchFamily="18" charset="-122"/>
              </a:rPr>
            </a:br>
            <a:r>
              <a:rPr lang="en-US" altLang="zh-CN" sz="2200" b="0" dirty="0">
                <a:latin typeface="OPPOSans R" panose="00020600040101010101" pitchFamily="18" charset="-122"/>
                <a:ea typeface="OPPOSans R" panose="00020600040101010101" pitchFamily="18" charset="-122"/>
              </a:rPr>
              <a:t>When X2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&lt;90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X2</a:t>
            </a:r>
            <a:r>
              <a:rPr lang="en-US" altLang="zh-CN" sz="2200" b="0" baseline="30000" dirty="0">
                <a:latin typeface="OPPOSans R" panose="00020600040101010101" pitchFamily="18" charset="-122"/>
                <a:ea typeface="OPPOSans R" panose="00020600040101010101" pitchFamily="18" charset="-122"/>
              </a:rPr>
              <a:t>4</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360</a:t>
            </a:r>
            <a:r>
              <a:rPr lang="zh-CN" altLang="zh-CN" sz="2200" b="0" dirty="0">
                <a:latin typeface="OPPOSans R" panose="00020600040101010101" pitchFamily="18" charset="-122"/>
                <a:ea typeface="OPPOSans R" panose="00020600040101010101" pitchFamily="18" charset="-122"/>
              </a:rPr>
              <a:t>，</a:t>
            </a:r>
            <a:r>
              <a:rPr lang="en-US" altLang="zh-CN" sz="2200" b="0" dirty="0">
                <a:latin typeface="OPPOSans R" panose="00020600040101010101" pitchFamily="18" charset="-122"/>
                <a:ea typeface="OPPOSans R" panose="00020600040101010101" pitchFamily="18" charset="-122"/>
              </a:rPr>
              <a:t>Y2</a:t>
            </a:r>
            <a:r>
              <a:rPr lang="en-US" altLang="zh-CN" sz="2200" b="0" baseline="30000" dirty="0">
                <a:latin typeface="OPPOSans R" panose="00020600040101010101" pitchFamily="18" charset="-122"/>
                <a:ea typeface="OPPOSans R" panose="00020600040101010101" pitchFamily="18" charset="-122"/>
              </a:rPr>
              <a:t>4</a:t>
            </a:r>
            <a:r>
              <a:rPr lang="en-US" altLang="zh-CN" sz="2200" b="0" dirty="0">
                <a:latin typeface="OPPOSans R" panose="00020600040101010101" pitchFamily="18" charset="-122"/>
                <a:ea typeface="OPPOSans R" panose="00020600040101010101" pitchFamily="18" charset="-122"/>
              </a:rPr>
              <a:t>=60</a:t>
            </a:r>
            <a:endParaRPr kumimoji="0" lang="zh-CN" altLang="en-US" sz="2200" b="0" i="0" u="none" strike="noStrike" cap="none" spc="0" normalizeH="0" baseline="0" dirty="0">
              <a:ln>
                <a:noFill/>
              </a:ln>
              <a:solidFill>
                <a:srgbClr val="000000"/>
              </a:solidFill>
              <a:effectLst/>
              <a:uFillTx/>
              <a:latin typeface="OPPOSans R" panose="00020600040101010101" pitchFamily="18" charset="-122"/>
              <a:ea typeface="OPPOSans R" panose="00020600040101010101" pitchFamily="18" charset="-122"/>
              <a:sym typeface="Helvetica Neue"/>
            </a:endParaRPr>
          </a:p>
        </p:txBody>
      </p:sp>
      <p:sp>
        <p:nvSpPr>
          <p:cNvPr id="106" name="文本框 105"/>
          <p:cNvSpPr txBox="1"/>
          <p:nvPr/>
        </p:nvSpPr>
        <p:spPr>
          <a:xfrm>
            <a:off x="3572933" y="7186520"/>
            <a:ext cx="12263698" cy="1302921"/>
          </a:xfrm>
          <a:prstGeom prst="rect">
            <a:avLst/>
          </a:prstGeom>
          <a:solidFill>
            <a:schemeClr val="accent2"/>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50000"/>
              </a:lnSpc>
            </a:pPr>
            <a:r>
              <a:rPr lang="zh-CN" altLang="en-US" sz="2400" dirty="0">
                <a:latin typeface="OPPOSans R" panose="00020600040101010101" pitchFamily="18" charset="-122"/>
                <a:ea typeface="OPPOSans R" panose="00020600040101010101" pitchFamily="18" charset="-122"/>
              </a:rPr>
              <a:t>盘点准确率得分范围</a:t>
            </a:r>
            <a:r>
              <a:rPr lang="zh-CN" altLang="en-US" sz="3200" b="0" dirty="0">
                <a:latin typeface="OPPOSans R" panose="00020600040101010101" pitchFamily="18" charset="-122"/>
                <a:ea typeface="OPPOSans R" panose="00020600040101010101" pitchFamily="18" charset="-122"/>
              </a:rPr>
              <a:t>：</a:t>
            </a:r>
            <a:endParaRPr lang="en-US" altLang="zh-CN" sz="3200" b="0" dirty="0">
              <a:latin typeface="OPPOSans R" panose="00020600040101010101" pitchFamily="18" charset="-122"/>
              <a:ea typeface="OPPOSans R" panose="00020600040101010101" pitchFamily="18" charset="-122"/>
            </a:endParaRPr>
          </a:p>
          <a:p>
            <a:pPr algn="l">
              <a:lnSpc>
                <a:spcPct val="150000"/>
              </a:lnSpc>
            </a:pPr>
            <a:r>
              <a:rPr lang="en-US" altLang="zh-CN" sz="2000" b="0" dirty="0">
                <a:latin typeface="OPPOSans R" panose="00020600040101010101" pitchFamily="18" charset="-122"/>
                <a:ea typeface="OPPOSans R" panose="00020600040101010101" pitchFamily="18" charset="-122"/>
              </a:rPr>
              <a:t>score range of stock taking accuracy:</a:t>
            </a:r>
          </a:p>
        </p:txBody>
      </p:sp>
      <p:sp>
        <p:nvSpPr>
          <p:cNvPr id="4" name="矩形 3"/>
          <p:cNvSpPr/>
          <p:nvPr/>
        </p:nvSpPr>
        <p:spPr>
          <a:xfrm>
            <a:off x="3572933" y="9038639"/>
            <a:ext cx="6911875" cy="2071144"/>
          </a:xfrm>
          <a:prstGeom prst="rect">
            <a:avLst/>
          </a:prstGeom>
        </p:spPr>
        <p:txBody>
          <a:bodyPr wrap="square">
            <a:spAutoFit/>
          </a:bodyPr>
          <a:lstStyle/>
          <a:p>
            <a:pPr algn="l">
              <a:lnSpc>
                <a:spcPct val="150000"/>
              </a:lnSpc>
            </a:pP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When X2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zh-CN" altLang="zh-CN" sz="2200" b="0" dirty="0">
                <a:latin typeface="OPPOSans R" panose="00020600040101010101" pitchFamily="18" charset="-122"/>
                <a:ea typeface="OPPOSans R" panose="00020600040101010101" pitchFamily="18" charset="-122"/>
                <a:cs typeface="Times New Roman" panose="02020603050405020304" pitchFamily="18" charset="0"/>
              </a:rPr>
              <a:t>＞</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100%,   Y2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=(200%-X2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a:t>
            </a:r>
            <a:r>
              <a:rPr lang="zh-CN" altLang="zh-CN" sz="2200" b="0" dirty="0">
                <a:latin typeface="OPPOSans R" panose="00020600040101010101" pitchFamily="18" charset="-122"/>
                <a:ea typeface="OPPOSans R" panose="00020600040101010101" pitchFamily="18" charset="-122"/>
                <a:cs typeface="Times New Roman" panose="02020603050405020304" pitchFamily="18" charset="0"/>
              </a:rPr>
              <a:t>；</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
            </a:r>
            <a:b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b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When X2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=100%,Y2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=100</a:t>
            </a:r>
            <a:r>
              <a:rPr lang="zh-CN" altLang="zh-CN" sz="2200" b="0" dirty="0">
                <a:latin typeface="OPPOSans R" panose="00020600040101010101" pitchFamily="18" charset="-122"/>
                <a:ea typeface="OPPOSans R" panose="00020600040101010101" pitchFamily="18" charset="-122"/>
                <a:cs typeface="Times New Roman" panose="02020603050405020304" pitchFamily="18" charset="0"/>
              </a:rPr>
              <a:t>；</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
            </a:r>
            <a:b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b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When 98%&lt;X2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&lt;100%</a:t>
            </a:r>
            <a:r>
              <a:rPr lang="zh-CN" altLang="zh-CN" sz="2200" b="0" dirty="0">
                <a:latin typeface="OPPOSans R" panose="00020600040101010101" pitchFamily="18" charset="-122"/>
                <a:ea typeface="OPPOSans R" panose="00020600040101010101" pitchFamily="18" charset="-122"/>
                <a:cs typeface="Times New Roman" panose="02020603050405020304" pitchFamily="18" charset="0"/>
              </a:rPr>
              <a:t>，</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Y2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=2000*X2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-1900</a:t>
            </a:r>
            <a:r>
              <a:rPr lang="zh-CN" altLang="zh-CN" sz="2200" b="0" dirty="0">
                <a:latin typeface="OPPOSans R" panose="00020600040101010101" pitchFamily="18" charset="-122"/>
                <a:ea typeface="OPPOSans R" panose="00020600040101010101" pitchFamily="18" charset="-122"/>
                <a:cs typeface="Times New Roman" panose="02020603050405020304" pitchFamily="18" charset="0"/>
              </a:rPr>
              <a:t>；</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
            </a:r>
            <a:b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b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When X2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zh-CN" altLang="zh-CN" sz="2200" b="0" dirty="0">
                <a:latin typeface="OPPOSans R" panose="00020600040101010101" pitchFamily="18" charset="-122"/>
                <a:ea typeface="OPPOSans R" panose="00020600040101010101" pitchFamily="18" charset="-122"/>
                <a:cs typeface="宋体" panose="02010600030101010101" pitchFamily="2" charset="-122"/>
              </a:rPr>
              <a:t>≤</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98%</a:t>
            </a:r>
            <a:r>
              <a:rPr lang="zh-CN" altLang="zh-CN" sz="2200" b="0" dirty="0">
                <a:latin typeface="OPPOSans R" panose="00020600040101010101" pitchFamily="18" charset="-122"/>
                <a:ea typeface="OPPOSans R" panose="00020600040101010101" pitchFamily="18" charset="-122"/>
                <a:cs typeface="Times New Roman" panose="02020603050405020304" pitchFamily="18" charset="0"/>
              </a:rPr>
              <a:t>，</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Y2</a:t>
            </a:r>
            <a:r>
              <a:rPr lang="en-US" altLang="zh-CN" sz="2200" b="0" baseline="30000" dirty="0">
                <a:latin typeface="OPPOSans R" panose="00020600040101010101" pitchFamily="18" charset="-122"/>
                <a:ea typeface="OPPOSans R" panose="00020600040101010101" pitchFamily="18" charset="-122"/>
                <a:cs typeface="Times New Roman" panose="02020603050405020304" pitchFamily="18" charset="0"/>
              </a:rPr>
              <a:t>1</a:t>
            </a:r>
            <a:r>
              <a:rPr lang="en-US" altLang="zh-CN" sz="2200" b="0" dirty="0">
                <a:latin typeface="OPPOSans R" panose="00020600040101010101" pitchFamily="18" charset="-122"/>
                <a:ea typeface="OPPOSans R" panose="00020600040101010101" pitchFamily="18" charset="-122"/>
                <a:cs typeface="Times New Roman" panose="02020603050405020304" pitchFamily="18" charset="0"/>
              </a:rPr>
              <a:t>=60</a:t>
            </a:r>
            <a:endParaRPr lang="zh-CN" altLang="en-US" sz="2200" b="0" dirty="0">
              <a:latin typeface="OPPOSans R" panose="00020600040101010101" pitchFamily="18" charset="-122"/>
              <a:ea typeface="OPPOSans R" panose="00020600040101010101" pitchFamily="18" charset="-122"/>
            </a:endParaRPr>
          </a:p>
        </p:txBody>
      </p:sp>
      <p:sp>
        <p:nvSpPr>
          <p:cNvPr id="12" name="标题 6"/>
          <p:cNvSpPr>
            <a:spLocks noGrp="1"/>
          </p:cNvSpPr>
          <p:nvPr>
            <p:ph type="title"/>
          </p:nvPr>
        </p:nvSpPr>
        <p:spPr>
          <a:xfrm>
            <a:off x="776505" y="627526"/>
            <a:ext cx="22841775" cy="1073683"/>
          </a:xfrm>
        </p:spPr>
        <p:txBody>
          <a:bodyPr>
            <a:normAutofit/>
          </a:bodyPr>
          <a:lstStyle/>
          <a:p>
            <a:r>
              <a:rPr kumimoji="1" lang="en-US" altLang="zh-CN" dirty="0"/>
              <a:t>3. </a:t>
            </a:r>
            <a:r>
              <a:rPr kumimoji="1" lang="zh-CN" altLang="en-US" dirty="0"/>
              <a:t>库存考核介绍</a:t>
            </a:r>
            <a:r>
              <a:rPr kumimoji="1" lang="en-US" altLang="zh-CN" dirty="0"/>
              <a:t>-Introduction of Inventory Assessment</a:t>
            </a:r>
            <a:endParaRPr kumimoji="1" lang="zh-CN" altLang="en-US" dirty="0"/>
          </a:p>
        </p:txBody>
      </p:sp>
    </p:spTree>
    <p:extLst>
      <p:ext uri="{BB962C8B-B14F-4D97-AF65-F5344CB8AC3E}">
        <p14:creationId xmlns:p14="http://schemas.microsoft.com/office/powerpoint/2010/main" val="109004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kumimoji="1" lang="en-US" altLang="zh-CN" dirty="0"/>
              <a:t>3. </a:t>
            </a:r>
            <a:r>
              <a:rPr kumimoji="1" lang="zh-CN" altLang="en-US" dirty="0"/>
              <a:t>库存考核情况 </a:t>
            </a:r>
            <a:r>
              <a:rPr kumimoji="1" lang="en-US" altLang="zh-CN" dirty="0"/>
              <a:t>Inventory Assessment</a:t>
            </a:r>
            <a:endParaRPr kumimoji="1" lang="zh-CN" altLang="en-US" dirty="0"/>
          </a:p>
        </p:txBody>
      </p:sp>
      <p:graphicFrame>
        <p:nvGraphicFramePr>
          <p:cNvPr id="9" name="图表 8"/>
          <p:cNvGraphicFramePr>
            <a:graphicFrameLocks/>
          </p:cNvGraphicFramePr>
          <p:nvPr>
            <p:extLst>
              <p:ext uri="{D42A27DB-BD31-4B8C-83A1-F6EECF244321}">
                <p14:modId xmlns:p14="http://schemas.microsoft.com/office/powerpoint/2010/main" val="3937490688"/>
              </p:ext>
            </p:extLst>
          </p:nvPr>
        </p:nvGraphicFramePr>
        <p:xfrm>
          <a:off x="1281112" y="2319866"/>
          <a:ext cx="21883688" cy="4436533"/>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1345125" y="6620933"/>
            <a:ext cx="22273155" cy="6278642"/>
          </a:xfrm>
          <a:prstGeom prst="rect">
            <a:avLst/>
          </a:prstGeom>
        </p:spPr>
        <p:txBody>
          <a:bodyPr wrap="square">
            <a:spAutoFit/>
          </a:bodyPr>
          <a:lstStyle/>
          <a:p>
            <a:pPr algn="l">
              <a:lnSpc>
                <a:spcPct val="150000"/>
              </a:lnSpc>
            </a:pPr>
            <a:r>
              <a:rPr lang="zh-CN" altLang="en-US" sz="2400" dirty="0">
                <a:latin typeface="OPPOSans R" panose="00020600040101010101" pitchFamily="18" charset="-122"/>
                <a:ea typeface="OPPOSans R" panose="00020600040101010101" pitchFamily="18" charset="-122"/>
              </a:rPr>
              <a:t>分析 </a:t>
            </a:r>
            <a:r>
              <a:rPr lang="en-US" altLang="zh-CN" sz="2400" dirty="0">
                <a:latin typeface="OPPOSans R" panose="00020600040101010101" pitchFamily="18" charset="-122"/>
                <a:ea typeface="OPPOSans R" panose="00020600040101010101" pitchFamily="18" charset="-122"/>
              </a:rPr>
              <a:t>Analysis</a:t>
            </a:r>
            <a:r>
              <a:rPr lang="zh-CN" altLang="en-US" sz="2400" dirty="0">
                <a:latin typeface="OPPOSans R" panose="00020600040101010101" pitchFamily="18" charset="-122"/>
                <a:ea typeface="OPPOSans R" panose="00020600040101010101" pitchFamily="18" charset="-122"/>
              </a:rPr>
              <a:t>：</a:t>
            </a:r>
            <a:endParaRPr lang="en-US" altLang="zh-CN" sz="240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 1.4</a:t>
            </a:r>
            <a:r>
              <a:rPr lang="zh-CN" altLang="en-US" sz="2200" b="0" dirty="0">
                <a:latin typeface="OPPOSans R" panose="00020600040101010101" pitchFamily="18" charset="-122"/>
                <a:ea typeface="OPPOSans R" panose="00020600040101010101" pitchFamily="18" charset="-122"/>
              </a:rPr>
              <a:t>月份海外多款新机型集中上市，增加了区域库存金额，且受疫情影响，网点暂停营业以及新机型未开始大量消耗，绝大部分区域消耗低甚至零消耗，周转数据叫日常高出很多。</a:t>
            </a:r>
            <a:endParaRPr lang="en-US" altLang="zh-CN" sz="2200" b="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Lots of</a:t>
            </a:r>
            <a:r>
              <a:rPr lang="zh-CN" altLang="en-US" sz="2200" b="0" dirty="0">
                <a:latin typeface="OPPOSans R" panose="00020600040101010101" pitchFamily="18" charset="-122"/>
                <a:ea typeface="OPPOSans R" panose="00020600040101010101" pitchFamily="18" charset="-122"/>
              </a:rPr>
              <a:t> </a:t>
            </a:r>
            <a:r>
              <a:rPr lang="en-US" altLang="zh-CN" sz="2200" b="0" dirty="0">
                <a:latin typeface="OPPOSans R" panose="00020600040101010101" pitchFamily="18" charset="-122"/>
                <a:ea typeface="OPPOSans R" panose="00020600040101010101" pitchFamily="18" charset="-122"/>
              </a:rPr>
              <a:t>models were</a:t>
            </a:r>
            <a:r>
              <a:rPr lang="zh-CN" altLang="en-US" sz="2200" b="0" dirty="0">
                <a:latin typeface="OPPOSans R" panose="00020600040101010101" pitchFamily="18" charset="-122"/>
                <a:ea typeface="OPPOSans R" panose="00020600040101010101" pitchFamily="18" charset="-122"/>
              </a:rPr>
              <a:t> </a:t>
            </a:r>
            <a:r>
              <a:rPr lang="en-US" altLang="zh-CN" sz="2200" b="0" dirty="0">
                <a:latin typeface="OPPOSans R" panose="00020600040101010101" pitchFamily="18" charset="-122"/>
                <a:ea typeface="OPPOSans R" panose="00020600040101010101" pitchFamily="18" charset="-122"/>
              </a:rPr>
              <a:t>launched in April which have increased stock amount largely.</a:t>
            </a:r>
          </a:p>
          <a:p>
            <a:pPr algn="l">
              <a:lnSpc>
                <a:spcPct val="150000"/>
              </a:lnSpc>
            </a:pPr>
            <a:r>
              <a:rPr lang="en-US" altLang="zh-CN" sz="2200" b="0" dirty="0">
                <a:latin typeface="OPPOSans R" panose="00020600040101010101" pitchFamily="18" charset="-122"/>
                <a:ea typeface="OPPOSans R" panose="00020600040101010101" pitchFamily="18" charset="-122"/>
              </a:rPr>
              <a:t>Besides, effected by epidemic, SC stops operation and spare parts are less or not consumed for new or old models, which brings high inventory turnover days than normal days. </a:t>
            </a:r>
          </a:p>
          <a:p>
            <a:pPr algn="l">
              <a:lnSpc>
                <a:spcPct val="150000"/>
              </a:lnSpc>
            </a:pPr>
            <a:r>
              <a:rPr lang="zh-CN" altLang="en-US" sz="2400" dirty="0">
                <a:latin typeface="OPPOSans R" panose="00020600040101010101" pitchFamily="18" charset="-122"/>
                <a:ea typeface="OPPOSans R" panose="00020600040101010101" pitchFamily="18" charset="-122"/>
              </a:rPr>
              <a:t>改善 </a:t>
            </a:r>
            <a:r>
              <a:rPr lang="en-US" altLang="zh-CN" sz="2400" dirty="0">
                <a:latin typeface="OPPOSans R" panose="00020600040101010101" pitchFamily="18" charset="-122"/>
                <a:ea typeface="OPPOSans R" panose="00020600040101010101" pitchFamily="18" charset="-122"/>
              </a:rPr>
              <a:t>Improvement</a:t>
            </a:r>
            <a:r>
              <a:rPr lang="zh-CN" altLang="en-US" sz="2400" dirty="0">
                <a:latin typeface="OPPOSans R" panose="00020600040101010101" pitchFamily="18" charset="-122"/>
                <a:ea typeface="OPPOSans R" panose="00020600040101010101" pitchFamily="18" charset="-122"/>
              </a:rPr>
              <a:t>：</a:t>
            </a:r>
            <a:endParaRPr lang="en-US" altLang="zh-CN" sz="240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1.</a:t>
            </a:r>
            <a:r>
              <a:rPr lang="zh-CN" altLang="en-US" sz="2200" b="0" dirty="0">
                <a:latin typeface="OPPOSans R" panose="00020600040101010101" pitchFamily="18" charset="-122"/>
                <a:ea typeface="OPPOSans R" panose="00020600040101010101" pitchFamily="18" charset="-122"/>
              </a:rPr>
              <a:t>区域：</a:t>
            </a:r>
            <a:r>
              <a:rPr lang="zh-CN" altLang="en-US" sz="2200" b="0" dirty="0">
                <a:solidFill>
                  <a:schemeClr val="tx1"/>
                </a:solidFill>
                <a:latin typeface="OPPOSans R" panose="00020600040101010101" pitchFamily="18" charset="-122"/>
                <a:ea typeface="OPPOSans R" panose="00020600040101010101" pitchFamily="18" charset="-122"/>
                <a:cs typeface="+mn-ea"/>
                <a:sym typeface="+mn-lt"/>
              </a:rPr>
              <a:t>定期分析本地的库存数据，细分关键物料和非关键物料金额占比，梳理本地库存结构问题，明确改善方向。</a:t>
            </a:r>
            <a:endParaRPr lang="en-US" altLang="zh-CN" sz="2200" b="0" dirty="0">
              <a:solidFill>
                <a:schemeClr val="tx1"/>
              </a:solidFill>
              <a:latin typeface="OPPOSans R" panose="00020600040101010101" pitchFamily="18" charset="-122"/>
              <a:ea typeface="OPPOSans R" panose="00020600040101010101" pitchFamily="18" charset="-122"/>
              <a:cs typeface="+mn-ea"/>
              <a:sym typeface="+mn-lt"/>
            </a:endParaRPr>
          </a:p>
          <a:p>
            <a:pPr algn="l">
              <a:lnSpc>
                <a:spcPct val="150000"/>
              </a:lnSpc>
            </a:pPr>
            <a:r>
              <a:rPr lang="en-US" altLang="zh-CN" sz="2200" b="0" dirty="0">
                <a:solidFill>
                  <a:schemeClr val="tx1"/>
                </a:solidFill>
                <a:latin typeface="OPPOSans R" panose="00020600040101010101" pitchFamily="18" charset="-122"/>
                <a:ea typeface="OPPOSans R" panose="00020600040101010101" pitchFamily="18" charset="-122"/>
                <a:cs typeface="+mn-ea"/>
                <a:sym typeface="+mn-lt"/>
              </a:rPr>
              <a:t>Regions: regularly analyze local stock data, classify amount ratio of critical and non- critical material, find out local stock structure to figure out improvement proposal. </a:t>
            </a:r>
          </a:p>
          <a:p>
            <a:pPr algn="l">
              <a:lnSpc>
                <a:spcPct val="150000"/>
              </a:lnSpc>
            </a:pPr>
            <a:r>
              <a:rPr lang="en-US" altLang="zh-CN" sz="2200" b="0" dirty="0">
                <a:latin typeface="OPPOSans R" panose="00020600040101010101" pitchFamily="18" charset="-122"/>
                <a:ea typeface="OPPOSans R" panose="00020600040101010101" pitchFamily="18" charset="-122"/>
              </a:rPr>
              <a:t>2.</a:t>
            </a:r>
            <a:r>
              <a:rPr lang="zh-CN" altLang="en-US" sz="2200" b="0" dirty="0">
                <a:latin typeface="OPPOSans R" panose="00020600040101010101" pitchFamily="18" charset="-122"/>
                <a:ea typeface="OPPOSans R" panose="00020600040101010101" pitchFamily="18" charset="-122"/>
              </a:rPr>
              <a:t>总部：</a:t>
            </a:r>
            <a:r>
              <a:rPr lang="zh-CN" altLang="en-US" sz="2200" b="0" dirty="0">
                <a:solidFill>
                  <a:schemeClr val="tx1"/>
                </a:solidFill>
                <a:latin typeface="OPPOSans R" panose="00020600040101010101" pitchFamily="18" charset="-122"/>
                <a:ea typeface="OPPOSans R" panose="00020600040101010101" pitchFamily="18" charset="-122"/>
                <a:cs typeface="+mn-ea"/>
                <a:sym typeface="+mn-lt"/>
              </a:rPr>
              <a:t>逐个区域突破，前期重点分析一小时快修达标率低</a:t>
            </a:r>
            <a:r>
              <a:rPr lang="en-US" altLang="zh-CN" sz="2200" b="0" dirty="0">
                <a:solidFill>
                  <a:schemeClr val="tx1"/>
                </a:solidFill>
                <a:latin typeface="OPPOSans R" panose="00020600040101010101" pitchFamily="18" charset="-122"/>
                <a:ea typeface="OPPOSans R" panose="00020600040101010101" pitchFamily="18" charset="-122"/>
                <a:cs typeface="+mn-ea"/>
                <a:sym typeface="+mn-lt"/>
              </a:rPr>
              <a:t>/</a:t>
            </a:r>
            <a:r>
              <a:rPr lang="zh-CN" altLang="en-US" sz="2200" b="0" dirty="0">
                <a:solidFill>
                  <a:schemeClr val="tx1"/>
                </a:solidFill>
                <a:latin typeface="OPPOSans R" panose="00020600040101010101" pitchFamily="18" charset="-122"/>
                <a:ea typeface="OPPOSans R" panose="00020600040101010101" pitchFamily="18" charset="-122"/>
                <a:cs typeface="+mn-ea"/>
                <a:sym typeface="+mn-lt"/>
              </a:rPr>
              <a:t>欠料较严重的区域，帮助区域找到问题根源、识别潜在风险，建立健全合理的库存监控机制。</a:t>
            </a:r>
            <a:endParaRPr lang="en-US" altLang="zh-CN" sz="2200" b="0" dirty="0">
              <a:solidFill>
                <a:schemeClr val="tx1"/>
              </a:solidFill>
              <a:latin typeface="OPPOSans R" panose="00020600040101010101" pitchFamily="18" charset="-122"/>
              <a:ea typeface="OPPOSans R" panose="00020600040101010101" pitchFamily="18" charset="-122"/>
              <a:cs typeface="+mn-ea"/>
              <a:sym typeface="+mn-lt"/>
            </a:endParaRPr>
          </a:p>
          <a:p>
            <a:pPr algn="l">
              <a:lnSpc>
                <a:spcPct val="150000"/>
              </a:lnSpc>
            </a:pPr>
            <a:r>
              <a:rPr lang="en-US" altLang="zh-CN" sz="2200" b="0" dirty="0">
                <a:solidFill>
                  <a:schemeClr val="tx1"/>
                </a:solidFill>
                <a:latin typeface="OPPOSans R" panose="00020600040101010101" pitchFamily="18" charset="-122"/>
                <a:ea typeface="OPPOSans R" panose="00020600040101010101" pitchFamily="18" charset="-122"/>
                <a:cs typeface="+mn-ea"/>
                <a:sym typeface="+mn-lt"/>
              </a:rPr>
              <a:t>HQ: break through region by region, place great emphasis on regions that have low rate of 1HFF reaching standard/ serious shortage, help to locate root cause and identify potential risk and establish reasonable monitor mechanism of stock. </a:t>
            </a:r>
            <a:endParaRPr lang="en-US" altLang="zh-CN" sz="3200" b="0" dirty="0">
              <a:latin typeface="OPPOSans R" panose="00020600040101010101" pitchFamily="18" charset="-122"/>
              <a:ea typeface="OPPOSans R" panose="00020600040101010101" pitchFamily="18" charset="-122"/>
            </a:endParaRPr>
          </a:p>
        </p:txBody>
      </p:sp>
    </p:spTree>
    <p:extLst>
      <p:ext uri="{BB962C8B-B14F-4D97-AF65-F5344CB8AC3E}">
        <p14:creationId xmlns:p14="http://schemas.microsoft.com/office/powerpoint/2010/main" val="20838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Contents </a:t>
            </a:r>
            <a:r>
              <a:rPr kumimoji="1" lang="zh-CN" altLang="en-US" dirty="0"/>
              <a:t>目录</a:t>
            </a:r>
          </a:p>
        </p:txBody>
      </p:sp>
      <p:sp>
        <p:nvSpPr>
          <p:cNvPr id="4" name="文本占位符 3"/>
          <p:cNvSpPr>
            <a:spLocks noGrp="1"/>
          </p:cNvSpPr>
          <p:nvPr>
            <p:ph type="body" sz="quarter" idx="10"/>
          </p:nvPr>
        </p:nvSpPr>
        <p:spPr/>
        <p:txBody>
          <a:bodyPr/>
          <a:lstStyle/>
          <a:p>
            <a:r>
              <a:rPr kumimoji="1" lang="en-US" altLang="zh-CN" dirty="0">
                <a:solidFill>
                  <a:schemeClr val="bg1">
                    <a:lumMod val="50000"/>
                  </a:schemeClr>
                </a:solidFill>
              </a:rPr>
              <a:t>Part 1  </a:t>
            </a:r>
            <a:r>
              <a:rPr kumimoji="1" lang="zh-CN" altLang="en-US" dirty="0">
                <a:solidFill>
                  <a:schemeClr val="bg1">
                    <a:lumMod val="50000"/>
                  </a:schemeClr>
                </a:solidFill>
              </a:rPr>
              <a:t>海外备件订单申请</a:t>
            </a:r>
            <a:r>
              <a:rPr kumimoji="1" lang="en-US" altLang="zh-CN" dirty="0">
                <a:solidFill>
                  <a:schemeClr val="bg1">
                    <a:lumMod val="50000"/>
                  </a:schemeClr>
                </a:solidFill>
              </a:rPr>
              <a:t>-Order Application</a:t>
            </a:r>
          </a:p>
          <a:p>
            <a:r>
              <a:rPr kumimoji="1" lang="en-US" altLang="zh-CN" dirty="0">
                <a:solidFill>
                  <a:schemeClr val="bg1">
                    <a:lumMod val="50000"/>
                  </a:schemeClr>
                </a:solidFill>
              </a:rPr>
              <a:t>Part 2  </a:t>
            </a:r>
            <a:r>
              <a:rPr kumimoji="1" lang="zh-CN" altLang="en-US" dirty="0">
                <a:solidFill>
                  <a:schemeClr val="bg1">
                    <a:lumMod val="50000"/>
                  </a:schemeClr>
                </a:solidFill>
              </a:rPr>
              <a:t>订单处理全流程</a:t>
            </a:r>
            <a:r>
              <a:rPr kumimoji="1" lang="en-US" altLang="zh-CN" dirty="0">
                <a:solidFill>
                  <a:schemeClr val="bg1">
                    <a:lumMod val="50000"/>
                  </a:schemeClr>
                </a:solidFill>
              </a:rPr>
              <a:t>-Order Processing</a:t>
            </a:r>
          </a:p>
          <a:p>
            <a:r>
              <a:rPr kumimoji="1" lang="en-US" altLang="zh-CN" dirty="0">
                <a:solidFill>
                  <a:schemeClr val="bg1">
                    <a:lumMod val="50000"/>
                  </a:schemeClr>
                </a:solidFill>
              </a:rPr>
              <a:t>Part 3  </a:t>
            </a:r>
            <a:r>
              <a:rPr kumimoji="1" lang="zh-CN" altLang="en-US" dirty="0">
                <a:solidFill>
                  <a:schemeClr val="bg1">
                    <a:lumMod val="50000"/>
                  </a:schemeClr>
                </a:solidFill>
              </a:rPr>
              <a:t>库存考核</a:t>
            </a:r>
            <a:r>
              <a:rPr kumimoji="1" lang="en-US" altLang="zh-CN" dirty="0">
                <a:solidFill>
                  <a:schemeClr val="bg1">
                    <a:lumMod val="50000"/>
                  </a:schemeClr>
                </a:solidFill>
              </a:rPr>
              <a:t>-Inventory Assessment </a:t>
            </a:r>
          </a:p>
          <a:p>
            <a:r>
              <a:rPr kumimoji="1" lang="en-US" altLang="zh-CN" dirty="0"/>
              <a:t>Part 4  </a:t>
            </a:r>
            <a:r>
              <a:rPr kumimoji="1" lang="zh-CN" altLang="en-US" dirty="0"/>
              <a:t>数据分析</a:t>
            </a:r>
            <a:r>
              <a:rPr kumimoji="1" lang="en-US" altLang="zh-CN" dirty="0"/>
              <a:t>-Data Analysis</a:t>
            </a:r>
          </a:p>
          <a:p>
            <a:endParaRPr kumimoji="1" lang="en-US" altLang="zh-CN" dirty="0">
              <a:solidFill>
                <a:schemeClr val="bg1">
                  <a:lumMod val="50000"/>
                </a:schemeClr>
              </a:solidFill>
            </a:endParaRPr>
          </a:p>
        </p:txBody>
      </p:sp>
    </p:spTree>
    <p:extLst>
      <p:ext uri="{BB962C8B-B14F-4D97-AF65-F5344CB8AC3E}">
        <p14:creationId xmlns:p14="http://schemas.microsoft.com/office/powerpoint/2010/main" val="359697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55830" y="1000664"/>
            <a:ext cx="22841775" cy="1846053"/>
          </a:xfrm>
        </p:spPr>
        <p:txBody>
          <a:bodyPr/>
          <a:lstStyle/>
          <a:p>
            <a:pPr rtl="0"/>
            <a:r>
              <a:rPr kumimoji="1" lang="zh-CN" altLang="en-US" sz="6000" dirty="0"/>
              <a:t>海外备件订单管理</a:t>
            </a:r>
            <a:r>
              <a:rPr kumimoji="1" lang="en-US" altLang="zh-CN" sz="6000" dirty="0"/>
              <a:t/>
            </a:r>
            <a:br>
              <a:rPr kumimoji="1" lang="en-US" altLang="zh-CN" sz="6000" dirty="0"/>
            </a:br>
            <a:r>
              <a:rPr kumimoji="1" lang="en-US" altLang="zh-CN" sz="6000" dirty="0"/>
              <a:t>O</a:t>
            </a:r>
            <a:r>
              <a:rPr lang="en-US" altLang="zh-CN" sz="6000" dirty="0">
                <a:solidFill>
                  <a:schemeClr val="accent5"/>
                </a:solidFill>
                <a:latin typeface="OPPOSans B" panose="00020600040101010101" pitchFamily="18" charset="-122"/>
                <a:ea typeface="OPPOSans B" panose="00020600040101010101" pitchFamily="18" charset="-122"/>
              </a:rPr>
              <a:t>verseas Spare Parts Order Management</a:t>
            </a:r>
            <a:endParaRPr kumimoji="1" lang="zh-CN" altLang="en-US" sz="6000" dirty="0"/>
          </a:p>
        </p:txBody>
      </p:sp>
    </p:spTree>
    <p:extLst>
      <p:ext uri="{BB962C8B-B14F-4D97-AF65-F5344CB8AC3E}">
        <p14:creationId xmlns:p14="http://schemas.microsoft.com/office/powerpoint/2010/main" val="716741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kumimoji="1" lang="en-US" altLang="zh-CN" dirty="0"/>
              <a:t>4. </a:t>
            </a:r>
            <a:r>
              <a:rPr kumimoji="1" lang="zh-CN" altLang="en-US" dirty="0"/>
              <a:t>数据分析</a:t>
            </a:r>
            <a:r>
              <a:rPr kumimoji="1" lang="en-US" altLang="zh-CN" dirty="0"/>
              <a:t>Data Analysis ---</a:t>
            </a:r>
            <a:r>
              <a:rPr kumimoji="1" lang="zh-CN" altLang="en-US" dirty="0"/>
              <a:t>安全库存偏差率</a:t>
            </a:r>
            <a:r>
              <a:rPr kumimoji="1" lang="en-US" altLang="zh-CN" dirty="0"/>
              <a:t>Safety Stock Deviation Rate</a:t>
            </a:r>
            <a:endParaRPr kumimoji="1" lang="zh-CN" altLang="en-US" dirty="0"/>
          </a:p>
        </p:txBody>
      </p:sp>
      <p:sp>
        <p:nvSpPr>
          <p:cNvPr id="17" name="矩形 16"/>
          <p:cNvSpPr/>
          <p:nvPr/>
        </p:nvSpPr>
        <p:spPr>
          <a:xfrm>
            <a:off x="1386591" y="2190287"/>
            <a:ext cx="22231689" cy="1767863"/>
          </a:xfrm>
          <a:prstGeom prst="rect">
            <a:avLst/>
          </a:prstGeom>
        </p:spPr>
        <p:txBody>
          <a:bodyPr wrap="square">
            <a:noAutofit/>
          </a:bodyPr>
          <a:lstStyle/>
          <a:p>
            <a:pPr algn="l">
              <a:lnSpc>
                <a:spcPct val="150000"/>
              </a:lnSpc>
            </a:pPr>
            <a:r>
              <a:rPr lang="zh-CN" altLang="en-US" sz="2400" b="0" dirty="0" smtClean="0">
                <a:latin typeface="OPPOSans R" panose="00020600040101010101" pitchFamily="18" charset="-122"/>
                <a:ea typeface="OPPOSans R" panose="00020600040101010101" pitchFamily="18" charset="-122"/>
                <a:cs typeface="+mn-ea"/>
                <a:sym typeface="+mn-lt"/>
              </a:rPr>
              <a:t>有效</a:t>
            </a:r>
            <a:r>
              <a:rPr lang="zh-CN" altLang="en-US" sz="2400" b="0" dirty="0">
                <a:latin typeface="OPPOSans R" panose="00020600040101010101" pitchFamily="18" charset="-122"/>
                <a:ea typeface="OPPOSans R" panose="00020600040101010101" pitchFamily="18" charset="-122"/>
                <a:cs typeface="+mn-ea"/>
                <a:sym typeface="+mn-lt"/>
              </a:rPr>
              <a:t>监控区域一线网点安全库存情况，及时保障网点备件供应需求，结合</a:t>
            </a:r>
            <a:r>
              <a:rPr lang="en-US" altLang="zh-CN" sz="2400" b="0" dirty="0">
                <a:latin typeface="OPPOSans R" panose="00020600040101010101" pitchFamily="18" charset="-122"/>
                <a:ea typeface="OPPOSans R" panose="00020600040101010101" pitchFamily="18" charset="-122"/>
                <a:cs typeface="+mn-ea"/>
                <a:sym typeface="+mn-lt"/>
              </a:rPr>
              <a:t>WCSM</a:t>
            </a:r>
            <a:r>
              <a:rPr lang="zh-CN" altLang="en-US" sz="2400" b="0" dirty="0">
                <a:latin typeface="OPPOSans R" panose="00020600040101010101" pitchFamily="18" charset="-122"/>
                <a:ea typeface="OPPOSans R" panose="00020600040101010101" pitchFamily="18" charset="-122"/>
                <a:cs typeface="+mn-ea"/>
                <a:sym typeface="+mn-lt"/>
              </a:rPr>
              <a:t>新增总仓主动往网点铺货功能，降低一线缺料风险。</a:t>
            </a:r>
            <a:endParaRPr lang="en-US" altLang="zh-CN" sz="2400" b="0" dirty="0">
              <a:latin typeface="OPPOSans R" panose="00020600040101010101" pitchFamily="18" charset="-122"/>
              <a:ea typeface="OPPOSans R" panose="00020600040101010101" pitchFamily="18" charset="-122"/>
              <a:cs typeface="+mn-ea"/>
              <a:sym typeface="+mn-lt"/>
            </a:endParaRPr>
          </a:p>
          <a:p>
            <a:pPr algn="l">
              <a:lnSpc>
                <a:spcPct val="150000"/>
              </a:lnSpc>
            </a:pPr>
            <a:r>
              <a:rPr lang="en-US" altLang="zh-CN" sz="2200" b="0" dirty="0" smtClean="0">
                <a:latin typeface="OPPOSans R" panose="00020600040101010101" pitchFamily="18" charset="-122"/>
                <a:ea typeface="OPPOSans R" panose="00020600040101010101" pitchFamily="18" charset="-122"/>
                <a:cs typeface="+mn-ea"/>
                <a:sym typeface="+mn-lt"/>
              </a:rPr>
              <a:t>Effectively </a:t>
            </a:r>
            <a:r>
              <a:rPr lang="en-US" altLang="zh-CN" sz="2200" b="0" dirty="0">
                <a:latin typeface="OPPOSans R" panose="00020600040101010101" pitchFamily="18" charset="-122"/>
                <a:ea typeface="OPPOSans R" panose="00020600040101010101" pitchFamily="18" charset="-122"/>
                <a:cs typeface="+mn-ea"/>
                <a:sym typeface="+mn-lt"/>
              </a:rPr>
              <a:t>monitor safety stock situation of regional SC, timely guarantee spare parts supply demand of SC, and reduce the risk of SC’s material shortage by combining with the newly added function of general storehouse in WCSM.</a:t>
            </a:r>
          </a:p>
        </p:txBody>
      </p:sp>
      <p:grpSp>
        <p:nvGrpSpPr>
          <p:cNvPr id="18" name="组合 17"/>
          <p:cNvGrpSpPr/>
          <p:nvPr/>
        </p:nvGrpSpPr>
        <p:grpSpPr>
          <a:xfrm>
            <a:off x="10095509" y="4014405"/>
            <a:ext cx="14102225" cy="1134709"/>
            <a:chOff x="7214440" y="2889925"/>
            <a:chExt cx="6217199" cy="514649"/>
          </a:xfrm>
        </p:grpSpPr>
        <p:sp>
          <p:nvSpPr>
            <p:cNvPr id="19" name="椭圆 18"/>
            <p:cNvSpPr/>
            <p:nvPr/>
          </p:nvSpPr>
          <p:spPr>
            <a:xfrm>
              <a:off x="7214440" y="2889925"/>
              <a:ext cx="413117" cy="4131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8000">
                <a:cs typeface="+mn-ea"/>
                <a:sym typeface="+mn-lt"/>
              </a:endParaRPr>
            </a:p>
          </p:txBody>
        </p:sp>
        <p:sp>
          <p:nvSpPr>
            <p:cNvPr id="20" name="矩形 19"/>
            <p:cNvSpPr/>
            <p:nvPr/>
          </p:nvSpPr>
          <p:spPr>
            <a:xfrm>
              <a:off x="7763583" y="2937488"/>
              <a:ext cx="5668056" cy="467086"/>
            </a:xfrm>
            <a:prstGeom prst="rect">
              <a:avLst/>
            </a:prstGeom>
          </p:spPr>
          <p:txBody>
            <a:bodyPr wrap="square">
              <a:noAutofit/>
            </a:bodyPr>
            <a:lstStyle/>
            <a:p>
              <a:pPr algn="l">
                <a:lnSpc>
                  <a:spcPct val="130000"/>
                </a:lnSpc>
              </a:pPr>
              <a:r>
                <a:rPr lang="zh-CN" altLang="en-US" sz="2400" dirty="0">
                  <a:latin typeface="OPPOSans R" panose="00020600040101010101" pitchFamily="18" charset="-122"/>
                  <a:ea typeface="OPPOSans R" panose="00020600040101010101" pitchFamily="18" charset="-122"/>
                  <a:cs typeface="+mn-ea"/>
                  <a:sym typeface="+mn-lt"/>
                </a:rPr>
                <a:t>重点监控目标区域：</a:t>
              </a:r>
              <a:r>
                <a:rPr lang="zh-CN" altLang="en-US" sz="2400" b="0" dirty="0">
                  <a:latin typeface="OPPOSans R" panose="00020600040101010101" pitchFamily="18" charset="-122"/>
                  <a:ea typeface="OPPOSans R" panose="00020600040101010101" pitchFamily="18" charset="-122"/>
                  <a:cs typeface="+mn-ea"/>
                  <a:sym typeface="+mn-lt"/>
                </a:rPr>
                <a:t>海外一小时快修宣导区域</a:t>
              </a:r>
              <a:endParaRPr lang="en-US" altLang="zh-CN" sz="2400" b="0" dirty="0">
                <a:latin typeface="OPPOSans R" panose="00020600040101010101" pitchFamily="18" charset="-122"/>
                <a:ea typeface="OPPOSans R" panose="00020600040101010101" pitchFamily="18" charset="-122"/>
                <a:cs typeface="+mn-ea"/>
                <a:sym typeface="+mn-lt"/>
              </a:endParaRPr>
            </a:p>
            <a:p>
              <a:pPr algn="l">
                <a:lnSpc>
                  <a:spcPct val="130000"/>
                </a:lnSpc>
              </a:pPr>
              <a:r>
                <a:rPr lang="en-US" altLang="zh-CN" sz="2200" dirty="0">
                  <a:latin typeface="OPPOSans R" panose="00020600040101010101" pitchFamily="18" charset="-122"/>
                  <a:ea typeface="OPPOSans R" panose="00020600040101010101" pitchFamily="18" charset="-122"/>
                  <a:cs typeface="+mn-ea"/>
                  <a:sym typeface="+mn-lt"/>
                </a:rPr>
                <a:t>Key monitoring target region: </a:t>
              </a:r>
              <a:r>
                <a:rPr lang="en-US" altLang="zh-CN" sz="2200" b="0" dirty="0">
                  <a:latin typeface="OPPOSans R" panose="00020600040101010101" pitchFamily="18" charset="-122"/>
                  <a:ea typeface="OPPOSans R" panose="00020600040101010101" pitchFamily="18" charset="-122"/>
                  <a:cs typeface="+mn-ea"/>
                  <a:sym typeface="+mn-lt"/>
                </a:rPr>
                <a:t>overseas regions with 1HFF promotion</a:t>
              </a:r>
              <a:endParaRPr lang="zh-CN" altLang="en-US" sz="2200" b="0" dirty="0">
                <a:latin typeface="OPPOSans R" panose="00020600040101010101" pitchFamily="18" charset="-122"/>
                <a:ea typeface="OPPOSans R" panose="00020600040101010101" pitchFamily="18" charset="-122"/>
                <a:cs typeface="+mn-ea"/>
                <a:sym typeface="+mn-lt"/>
              </a:endParaRPr>
            </a:p>
          </p:txBody>
        </p:sp>
        <p:sp>
          <p:nvSpPr>
            <p:cNvPr id="21" name="任意多边形: 形状 28"/>
            <p:cNvSpPr/>
            <p:nvPr/>
          </p:nvSpPr>
          <p:spPr>
            <a:xfrm>
              <a:off x="7300764" y="2976259"/>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2"/>
            </a:solidFill>
            <a:ln w="12700">
              <a:miter lim="400000"/>
            </a:ln>
          </p:spPr>
          <p:txBody>
            <a:bodyPr anchor="ctr"/>
            <a:lstStyle/>
            <a:p>
              <a:pPr algn="ctr"/>
              <a:endParaRPr sz="8000">
                <a:latin typeface="+mn-lt"/>
                <a:ea typeface="+mn-ea"/>
                <a:cs typeface="+mn-ea"/>
                <a:sym typeface="+mn-lt"/>
              </a:endParaRPr>
            </a:p>
          </p:txBody>
        </p:sp>
      </p:grpSp>
      <p:grpSp>
        <p:nvGrpSpPr>
          <p:cNvPr id="26" name="组合 25"/>
          <p:cNvGrpSpPr/>
          <p:nvPr/>
        </p:nvGrpSpPr>
        <p:grpSpPr>
          <a:xfrm>
            <a:off x="10095509" y="10316909"/>
            <a:ext cx="14030724" cy="2066327"/>
            <a:chOff x="7214440" y="4445413"/>
            <a:chExt cx="6173973" cy="937186"/>
          </a:xfrm>
        </p:grpSpPr>
        <p:sp>
          <p:nvSpPr>
            <p:cNvPr id="27" name="椭圆 26"/>
            <p:cNvSpPr/>
            <p:nvPr/>
          </p:nvSpPr>
          <p:spPr>
            <a:xfrm>
              <a:off x="7214440" y="4445415"/>
              <a:ext cx="413117" cy="413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8000">
                <a:cs typeface="+mn-ea"/>
                <a:sym typeface="+mn-lt"/>
              </a:endParaRPr>
            </a:p>
          </p:txBody>
        </p:sp>
        <p:sp>
          <p:nvSpPr>
            <p:cNvPr id="28" name="矩形 27"/>
            <p:cNvSpPr/>
            <p:nvPr/>
          </p:nvSpPr>
          <p:spPr>
            <a:xfrm>
              <a:off x="7771063" y="4445413"/>
              <a:ext cx="5617350" cy="937186"/>
            </a:xfrm>
            <a:prstGeom prst="rect">
              <a:avLst/>
            </a:prstGeom>
          </p:spPr>
          <p:txBody>
            <a:bodyPr wrap="square">
              <a:normAutofit fontScale="92500" lnSpcReduction="20000"/>
            </a:bodyPr>
            <a:lstStyle/>
            <a:p>
              <a:pPr algn="l">
                <a:lnSpc>
                  <a:spcPct val="130000"/>
                </a:lnSpc>
              </a:pPr>
              <a:r>
                <a:rPr lang="zh-CN" altLang="en-US" sz="2600" dirty="0">
                  <a:latin typeface="OPPOSans R" panose="00020600040101010101" pitchFamily="18" charset="-122"/>
                  <a:ea typeface="OPPOSans R" panose="00020600040101010101" pitchFamily="18" charset="-122"/>
                  <a:cs typeface="+mn-ea"/>
                  <a:sym typeface="+mn-lt"/>
                </a:rPr>
                <a:t>抽样方法：</a:t>
              </a:r>
              <a:r>
                <a:rPr lang="zh-CN" altLang="en-US" sz="2600" b="0" dirty="0">
                  <a:latin typeface="OPPOSans R" panose="00020600040101010101" pitchFamily="18" charset="-122"/>
                  <a:ea typeface="OPPOSans R" panose="00020600040101010101" pitchFamily="18" charset="-122"/>
                  <a:cs typeface="+mn-ea"/>
                  <a:sym typeface="+mn-lt"/>
                </a:rPr>
                <a:t>超过</a:t>
              </a:r>
              <a:r>
                <a:rPr lang="en-US" altLang="zh-CN" sz="2600" b="0" dirty="0">
                  <a:latin typeface="OPPOSans R" panose="00020600040101010101" pitchFamily="18" charset="-122"/>
                  <a:ea typeface="OPPOSans R" panose="00020600040101010101" pitchFamily="18" charset="-122"/>
                  <a:cs typeface="+mn-ea"/>
                  <a:sym typeface="+mn-lt"/>
                </a:rPr>
                <a:t>10</a:t>
              </a:r>
              <a:r>
                <a:rPr lang="zh-CN" altLang="en-US" sz="2600" b="0" dirty="0">
                  <a:latin typeface="OPPOSans R" panose="00020600040101010101" pitchFamily="18" charset="-122"/>
                  <a:ea typeface="OPPOSans R" panose="00020600040101010101" pitchFamily="18" charset="-122"/>
                  <a:cs typeface="+mn-ea"/>
                  <a:sym typeface="+mn-lt"/>
                </a:rPr>
                <a:t>个自建网点的区域，结合网点营业的实际情况，按照网点总数的</a:t>
              </a:r>
              <a:r>
                <a:rPr lang="en-US" altLang="zh-CN" sz="2600" b="0" dirty="0">
                  <a:latin typeface="OPPOSans R" panose="00020600040101010101" pitchFamily="18" charset="-122"/>
                  <a:ea typeface="OPPOSans R" panose="00020600040101010101" pitchFamily="18" charset="-122"/>
                  <a:cs typeface="+mn-ea"/>
                  <a:sym typeface="+mn-lt"/>
                </a:rPr>
                <a:t>10%</a:t>
              </a:r>
              <a:r>
                <a:rPr lang="zh-CN" altLang="en-US" sz="2600" b="0" dirty="0">
                  <a:latin typeface="OPPOSans R" panose="00020600040101010101" pitchFamily="18" charset="-122"/>
                  <a:ea typeface="OPPOSans R" panose="00020600040101010101" pitchFamily="18" charset="-122"/>
                  <a:cs typeface="+mn-ea"/>
                  <a:sym typeface="+mn-lt"/>
                </a:rPr>
                <a:t>抽样分析。</a:t>
              </a:r>
              <a:endParaRPr lang="en-US" altLang="zh-CN" sz="2600" b="0" dirty="0">
                <a:latin typeface="OPPOSans R" panose="00020600040101010101" pitchFamily="18" charset="-122"/>
                <a:ea typeface="OPPOSans R" panose="00020600040101010101" pitchFamily="18" charset="-122"/>
                <a:cs typeface="+mn-ea"/>
                <a:sym typeface="+mn-lt"/>
              </a:endParaRPr>
            </a:p>
            <a:p>
              <a:pPr algn="l">
                <a:lnSpc>
                  <a:spcPct val="130000"/>
                </a:lnSpc>
              </a:pPr>
              <a:r>
                <a:rPr lang="en-US" altLang="zh-CN" sz="2400" dirty="0">
                  <a:latin typeface="OPPOSans R" panose="00020600040101010101" pitchFamily="18" charset="-122"/>
                  <a:ea typeface="OPPOSans R" panose="00020600040101010101" pitchFamily="18" charset="-122"/>
                  <a:cs typeface="+mn-ea"/>
                  <a:sym typeface="+mn-lt"/>
                </a:rPr>
                <a:t>Sampling method: </a:t>
              </a:r>
              <a:r>
                <a:rPr lang="en-US" altLang="zh-CN" sz="2400" b="0" dirty="0">
                  <a:latin typeface="OPPOSans R" panose="00020600040101010101" pitchFamily="18" charset="-122"/>
                  <a:ea typeface="OPPOSans R" panose="00020600040101010101" pitchFamily="18" charset="-122"/>
                  <a:cs typeface="+mn-ea"/>
                  <a:sym typeface="+mn-lt"/>
                </a:rPr>
                <a:t>Sampling shall be conducted according to 10% of the total number of outlets for the areas with more than 10 self-established outlets, combined with the actual business conditions of SC analysis.</a:t>
              </a:r>
              <a:endParaRPr lang="zh-CN" altLang="en-US" sz="2400" b="0" dirty="0">
                <a:latin typeface="OPPOSans R" panose="00020600040101010101" pitchFamily="18" charset="-122"/>
                <a:ea typeface="OPPOSans R" panose="00020600040101010101" pitchFamily="18" charset="-122"/>
                <a:cs typeface="+mn-ea"/>
                <a:sym typeface="+mn-lt"/>
              </a:endParaRPr>
            </a:p>
          </p:txBody>
        </p:sp>
        <p:sp>
          <p:nvSpPr>
            <p:cNvPr id="29" name="任意多边形: 形状 22"/>
            <p:cNvSpPr/>
            <p:nvPr/>
          </p:nvSpPr>
          <p:spPr>
            <a:xfrm>
              <a:off x="7298468" y="4542637"/>
              <a:ext cx="240468" cy="218673"/>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2"/>
            </a:solidFill>
            <a:ln w="12700">
              <a:miter lim="400000"/>
            </a:ln>
          </p:spPr>
          <p:txBody>
            <a:bodyPr anchor="ctr"/>
            <a:lstStyle/>
            <a:p>
              <a:pPr algn="ctr"/>
              <a:endParaRPr sz="8000">
                <a:latin typeface="+mn-lt"/>
                <a:ea typeface="+mn-ea"/>
                <a:cs typeface="+mn-ea"/>
                <a:sym typeface="+mn-lt"/>
              </a:endParaRPr>
            </a:p>
          </p:txBody>
        </p:sp>
      </p:grpSp>
      <p:grpSp>
        <p:nvGrpSpPr>
          <p:cNvPr id="30" name="组合 29"/>
          <p:cNvGrpSpPr/>
          <p:nvPr/>
        </p:nvGrpSpPr>
        <p:grpSpPr>
          <a:xfrm>
            <a:off x="10031542" y="6001438"/>
            <a:ext cx="13973379" cy="1375572"/>
            <a:chOff x="7214440" y="3456894"/>
            <a:chExt cx="6234884" cy="623893"/>
          </a:xfrm>
        </p:grpSpPr>
        <p:sp>
          <p:nvSpPr>
            <p:cNvPr id="31" name="椭圆 30"/>
            <p:cNvSpPr/>
            <p:nvPr/>
          </p:nvSpPr>
          <p:spPr>
            <a:xfrm>
              <a:off x="7214440" y="3667670"/>
              <a:ext cx="413117" cy="413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8000">
                <a:cs typeface="+mn-ea"/>
                <a:sym typeface="+mn-lt"/>
              </a:endParaRPr>
            </a:p>
          </p:txBody>
        </p:sp>
        <p:sp>
          <p:nvSpPr>
            <p:cNvPr id="32" name="矩形 31"/>
            <p:cNvSpPr/>
            <p:nvPr/>
          </p:nvSpPr>
          <p:spPr>
            <a:xfrm>
              <a:off x="7676607" y="3456894"/>
              <a:ext cx="5772717" cy="574829"/>
            </a:xfrm>
            <a:prstGeom prst="rect">
              <a:avLst/>
            </a:prstGeom>
          </p:spPr>
          <p:txBody>
            <a:bodyPr wrap="square">
              <a:noAutofit/>
            </a:bodyPr>
            <a:lstStyle/>
            <a:p>
              <a:pPr algn="l">
                <a:lnSpc>
                  <a:spcPct val="130000"/>
                </a:lnSpc>
              </a:pPr>
              <a:r>
                <a:rPr lang="zh-CN" altLang="en-US" sz="2400" dirty="0">
                  <a:latin typeface="OPPOSans R" panose="00020600040101010101" pitchFamily="18" charset="-122"/>
                  <a:ea typeface="OPPOSans R" panose="00020600040101010101" pitchFamily="18" charset="-122"/>
                  <a:cs typeface="+mn-ea"/>
                  <a:sym typeface="+mn-lt"/>
                </a:rPr>
                <a:t>分析方法：</a:t>
              </a:r>
              <a:r>
                <a:rPr lang="zh-CN" altLang="en-US" sz="2400" b="0" dirty="0">
                  <a:latin typeface="OPPOSans R" panose="00020600040101010101" pitchFamily="18" charset="-122"/>
                  <a:ea typeface="OPPOSans R" panose="00020600040101010101" pitchFamily="18" charset="-122"/>
                  <a:cs typeface="+mn-ea"/>
                  <a:sym typeface="+mn-lt"/>
                </a:rPr>
                <a:t>安全库存偏差率</a:t>
              </a:r>
              <a:r>
                <a:rPr lang="en-US" altLang="zh-CN" sz="2400" b="0" dirty="0">
                  <a:latin typeface="OPPOSans R" panose="00020600040101010101" pitchFamily="18" charset="-122"/>
                  <a:ea typeface="OPPOSans R" panose="00020600040101010101" pitchFamily="18" charset="-122"/>
                  <a:cs typeface="+mn-ea"/>
                  <a:sym typeface="+mn-lt"/>
                </a:rPr>
                <a:t>=</a:t>
              </a:r>
              <a:r>
                <a:rPr lang="zh-CN" altLang="en-US" sz="2400" b="0" dirty="0">
                  <a:latin typeface="OPPOSans R" panose="00020600040101010101" pitchFamily="18" charset="-122"/>
                  <a:ea typeface="OPPOSans R" panose="00020600040101010101" pitchFamily="18" charset="-122"/>
                  <a:cs typeface="+mn-ea"/>
                  <a:sym typeface="+mn-lt"/>
                </a:rPr>
                <a:t>网点当天库存减去前两周的消耗复数部分的绝对值之和</a:t>
              </a:r>
              <a:r>
                <a:rPr lang="en-US" altLang="zh-CN" sz="2400" b="0" dirty="0">
                  <a:latin typeface="OPPOSans R" panose="00020600040101010101" pitchFamily="18" charset="-122"/>
                  <a:ea typeface="OPPOSans R" panose="00020600040101010101" pitchFamily="18" charset="-122"/>
                  <a:cs typeface="+mn-ea"/>
                  <a:sym typeface="+mn-lt"/>
                </a:rPr>
                <a:t>/</a:t>
              </a:r>
              <a:r>
                <a:rPr lang="zh-CN" altLang="en-US" sz="2400" b="0" dirty="0">
                  <a:latin typeface="OPPOSans R" panose="00020600040101010101" pitchFamily="18" charset="-122"/>
                  <a:ea typeface="OPPOSans R" panose="00020600040101010101" pitchFamily="18" charset="-122"/>
                  <a:cs typeface="+mn-ea"/>
                  <a:sym typeface="+mn-lt"/>
                </a:rPr>
                <a:t>网点当天库存；</a:t>
              </a:r>
              <a:endParaRPr lang="en-US" altLang="zh-CN" sz="2400" b="0" dirty="0">
                <a:latin typeface="OPPOSans R" panose="00020600040101010101" pitchFamily="18" charset="-122"/>
                <a:ea typeface="OPPOSans R" panose="00020600040101010101" pitchFamily="18" charset="-122"/>
                <a:cs typeface="+mn-ea"/>
                <a:sym typeface="+mn-lt"/>
              </a:endParaRPr>
            </a:p>
            <a:p>
              <a:pPr algn="l">
                <a:lnSpc>
                  <a:spcPct val="130000"/>
                </a:lnSpc>
              </a:pPr>
              <a:r>
                <a:rPr lang="en-US" altLang="zh-CN" sz="2200" b="0" dirty="0">
                  <a:latin typeface="OPPOSans R" panose="00020600040101010101" pitchFamily="18" charset="-122"/>
                  <a:ea typeface="OPPOSans R" panose="00020600040101010101" pitchFamily="18" charset="-122"/>
                  <a:cs typeface="+mn-ea"/>
                  <a:sym typeface="+mn-lt"/>
                </a:rPr>
                <a:t>Method: </a:t>
              </a:r>
              <a:r>
                <a:rPr lang="en-US" altLang="zh-CN" sz="2200" b="0" dirty="0">
                  <a:latin typeface="OPPOSans R" panose="00020600040101010101" pitchFamily="18" charset="-122"/>
                  <a:ea typeface="OPPOSans R" panose="00020600040101010101" pitchFamily="18" charset="-122"/>
                  <a:cs typeface="+mn-ea"/>
                </a:rPr>
                <a:t>Safety Stock Deviation Rate=current stock of SC at the same day-solid value of consumption data of past 2 weeks/ SC stock data at the same day</a:t>
              </a:r>
              <a:endParaRPr lang="en-US" altLang="zh-CN" sz="2200" b="0" dirty="0">
                <a:latin typeface="OPPOSans R" panose="00020600040101010101" pitchFamily="18" charset="-122"/>
                <a:ea typeface="OPPOSans R" panose="00020600040101010101" pitchFamily="18" charset="-122"/>
                <a:cs typeface="+mn-ea"/>
                <a:sym typeface="+mn-lt"/>
              </a:endParaRPr>
            </a:p>
          </p:txBody>
        </p:sp>
        <p:sp>
          <p:nvSpPr>
            <p:cNvPr id="33" name="任意多边形: 形状 19"/>
            <p:cNvSpPr/>
            <p:nvPr/>
          </p:nvSpPr>
          <p:spPr>
            <a:xfrm>
              <a:off x="7298468" y="3754004"/>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2"/>
            </a:solidFill>
            <a:ln w="12700">
              <a:miter lim="400000"/>
            </a:ln>
          </p:spPr>
          <p:txBody>
            <a:bodyPr anchor="ctr"/>
            <a:lstStyle/>
            <a:p>
              <a:pPr algn="ctr"/>
              <a:endParaRPr sz="8000">
                <a:latin typeface="+mn-lt"/>
                <a:ea typeface="+mn-ea"/>
                <a:cs typeface="+mn-ea"/>
                <a:sym typeface="+mn-lt"/>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2" y="4734903"/>
            <a:ext cx="7144963" cy="5582002"/>
          </a:xfrm>
          <a:prstGeom prst="rect">
            <a:avLst/>
          </a:prstGeom>
        </p:spPr>
      </p:pic>
      <p:pic>
        <p:nvPicPr>
          <p:cNvPr id="22" name="图片 21"/>
          <p:cNvPicPr>
            <a:picLocks noChangeAspect="1"/>
          </p:cNvPicPr>
          <p:nvPr/>
        </p:nvPicPr>
        <p:blipFill>
          <a:blip r:embed="rId3"/>
          <a:stretch>
            <a:fillRect/>
          </a:stretch>
        </p:blipFill>
        <p:spPr>
          <a:xfrm>
            <a:off x="11260145" y="8069701"/>
            <a:ext cx="11185671" cy="2081301"/>
          </a:xfrm>
          <a:prstGeom prst="rect">
            <a:avLst/>
          </a:prstGeom>
        </p:spPr>
      </p:pic>
    </p:spTree>
    <p:extLst>
      <p:ext uri="{BB962C8B-B14F-4D97-AF65-F5344CB8AC3E}">
        <p14:creationId xmlns:p14="http://schemas.microsoft.com/office/powerpoint/2010/main" val="3007255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kumimoji="1" lang="en-US" altLang="zh-CN" dirty="0"/>
              <a:t>4. </a:t>
            </a:r>
            <a:r>
              <a:rPr kumimoji="1" lang="zh-CN" altLang="en-US" dirty="0"/>
              <a:t>数据分析</a:t>
            </a:r>
            <a:r>
              <a:rPr kumimoji="1" lang="en-US" altLang="zh-CN" dirty="0"/>
              <a:t>Data Analysis ---1HFF</a:t>
            </a:r>
            <a:endParaRPr kumimoji="1" lang="zh-CN" altLang="en-US" dirty="0"/>
          </a:p>
        </p:txBody>
      </p:sp>
      <p:sp>
        <p:nvSpPr>
          <p:cNvPr id="2" name="文本框 1"/>
          <p:cNvSpPr txBox="1"/>
          <p:nvPr/>
        </p:nvSpPr>
        <p:spPr>
          <a:xfrm>
            <a:off x="1666632" y="1960298"/>
            <a:ext cx="22277101" cy="218008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50000"/>
              </a:lnSpc>
            </a:pPr>
            <a:r>
              <a:rPr lang="zh-CN" altLang="en-US" sz="2600" dirty="0">
                <a:latin typeface="OPPOSans R" panose="00020600040101010101" pitchFamily="18" charset="-122"/>
                <a:ea typeface="OPPOSans R" panose="00020600040101010101" pitchFamily="18" charset="-122"/>
              </a:rPr>
              <a:t>业务背景 </a:t>
            </a:r>
            <a:r>
              <a:rPr lang="en-US" altLang="zh-CN" sz="2600" dirty="0">
                <a:latin typeface="OPPOSans R" panose="00020600040101010101" pitchFamily="18" charset="-122"/>
                <a:ea typeface="OPPOSans R" panose="00020600040101010101" pitchFamily="18" charset="-122"/>
              </a:rPr>
              <a:t>Business Background</a:t>
            </a:r>
            <a:r>
              <a:rPr lang="zh-CN" altLang="en-US" sz="2600" dirty="0">
                <a:latin typeface="OPPOSans R" panose="00020600040101010101" pitchFamily="18" charset="-122"/>
                <a:ea typeface="OPPOSans R" panose="00020600040101010101" pitchFamily="18" charset="-122"/>
              </a:rPr>
              <a:t>：</a:t>
            </a:r>
            <a:endParaRPr lang="en-US" altLang="zh-CN" sz="2600" dirty="0">
              <a:latin typeface="OPPOSans R" panose="00020600040101010101" pitchFamily="18" charset="-122"/>
              <a:ea typeface="OPPOSans R" panose="00020600040101010101" pitchFamily="18" charset="-122"/>
            </a:endParaRPr>
          </a:p>
          <a:p>
            <a:pPr algn="l">
              <a:lnSpc>
                <a:spcPct val="150000"/>
              </a:lnSpc>
            </a:pPr>
            <a:r>
              <a:rPr lang="zh-CN" altLang="en-US" sz="2400" b="0" dirty="0" smtClean="0">
                <a:solidFill>
                  <a:prstClr val="black"/>
                </a:solidFill>
                <a:latin typeface="OPPOSans R" panose="00020600040101010101" pitchFamily="18" charset="-122"/>
                <a:ea typeface="OPPOSans R" panose="00020600040101010101" pitchFamily="18" charset="-122"/>
              </a:rPr>
              <a:t>针对</a:t>
            </a:r>
            <a:r>
              <a:rPr lang="zh-CN" altLang="en-US" sz="2400" b="0" dirty="0">
                <a:solidFill>
                  <a:prstClr val="black"/>
                </a:solidFill>
                <a:latin typeface="OPPOSans R" panose="00020600040101010101" pitchFamily="18" charset="-122"/>
                <a:ea typeface="OPPOSans R" panose="00020600040101010101" pitchFamily="18" charset="-122"/>
              </a:rPr>
              <a:t>海外</a:t>
            </a:r>
            <a:r>
              <a:rPr lang="en-US" altLang="zh-CN" sz="2400" b="0" dirty="0">
                <a:solidFill>
                  <a:prstClr val="black"/>
                </a:solidFill>
                <a:latin typeface="OPPOSans R" panose="00020600040101010101" pitchFamily="18" charset="-122"/>
                <a:ea typeface="OPPOSans R" panose="00020600040101010101" pitchFamily="18" charset="-122"/>
              </a:rPr>
              <a:t>1HFF</a:t>
            </a:r>
            <a:r>
              <a:rPr lang="zh-CN" altLang="en-US" sz="2400" b="0" dirty="0">
                <a:solidFill>
                  <a:prstClr val="black"/>
                </a:solidFill>
                <a:latin typeface="OPPOSans R" panose="00020600040101010101" pitchFamily="18" charset="-122"/>
                <a:ea typeface="OPPOSans R" panose="00020600040101010101" pitchFamily="18" charset="-122"/>
              </a:rPr>
              <a:t>不达标区域明确备件模块问题及改善方向，满足客户对维修时效性的要求，协同总部和区域针对备料问题达成共识，解决由于一线缺料的问题。</a:t>
            </a:r>
            <a:endParaRPr lang="en-US" altLang="zh-CN" sz="2400" b="0" dirty="0">
              <a:solidFill>
                <a:prstClr val="black"/>
              </a:solidFill>
              <a:latin typeface="OPPOSans R" panose="00020600040101010101" pitchFamily="18" charset="-122"/>
              <a:ea typeface="OPPOSans R" panose="00020600040101010101" pitchFamily="18" charset="-122"/>
            </a:endParaRPr>
          </a:p>
          <a:p>
            <a:pPr algn="l">
              <a:lnSpc>
                <a:spcPct val="150000"/>
              </a:lnSpc>
            </a:pPr>
            <a:r>
              <a:rPr lang="en-US" altLang="zh-CN" sz="2000" b="0" dirty="0">
                <a:solidFill>
                  <a:prstClr val="black"/>
                </a:solidFill>
                <a:latin typeface="OPPOSans R" panose="00020600040101010101" pitchFamily="18" charset="-122"/>
                <a:ea typeface="OPPOSans R" panose="00020600040101010101" pitchFamily="18" charset="-122"/>
              </a:rPr>
              <a:t>Define problem and improvement direction of spare parts module for overseas sub-standard areas of 1HFF, meet customers' requirements for maintenance timeliness, cooperate with headquarters and regions to reach consensus on material preparation, and solve the problem of front-line material shortage.</a:t>
            </a:r>
          </a:p>
        </p:txBody>
      </p:sp>
      <p:sp>
        <p:nvSpPr>
          <p:cNvPr id="4" name="文本框 3"/>
          <p:cNvSpPr txBox="1"/>
          <p:nvPr/>
        </p:nvSpPr>
        <p:spPr>
          <a:xfrm>
            <a:off x="1666632" y="4399471"/>
            <a:ext cx="19178301" cy="1800493"/>
          </a:xfrm>
          <a:prstGeom prst="rect">
            <a:avLst/>
          </a:prstGeom>
          <a:noFill/>
        </p:spPr>
        <p:txBody>
          <a:bodyPr wrap="square" rtlCol="0">
            <a:spAutoFit/>
          </a:bodyPr>
          <a:lstStyle/>
          <a:p>
            <a:pPr algn="l">
              <a:lnSpc>
                <a:spcPct val="150000"/>
              </a:lnSpc>
            </a:pPr>
            <a:r>
              <a:rPr lang="zh-CN" altLang="en-US" sz="2600" dirty="0">
                <a:latin typeface="OPPOSans R" panose="00020600040101010101" pitchFamily="18" charset="-122"/>
                <a:ea typeface="OPPOSans R" panose="00020600040101010101" pitchFamily="18" charset="-122"/>
              </a:rPr>
              <a:t>取数来源 </a:t>
            </a:r>
            <a:r>
              <a:rPr lang="en-US" altLang="zh-CN" sz="2600" dirty="0">
                <a:latin typeface="OPPOSans R" panose="00020600040101010101" pitchFamily="18" charset="-122"/>
                <a:ea typeface="OPPOSans R" panose="00020600040101010101" pitchFamily="18" charset="-122"/>
              </a:rPr>
              <a:t>Data Source</a:t>
            </a:r>
            <a:r>
              <a:rPr lang="zh-CN" altLang="en-US" sz="2600" dirty="0">
                <a:latin typeface="OPPOSans R" panose="00020600040101010101" pitchFamily="18" charset="-122"/>
                <a:ea typeface="OPPOSans R" panose="00020600040101010101" pitchFamily="18" charset="-122"/>
              </a:rPr>
              <a:t>：</a:t>
            </a:r>
            <a:endParaRPr lang="en-US" altLang="zh-CN" sz="2600" dirty="0">
              <a:latin typeface="OPPOSans R" panose="00020600040101010101" pitchFamily="18" charset="-122"/>
              <a:ea typeface="OPPOSans R" panose="00020600040101010101" pitchFamily="18" charset="-122"/>
            </a:endParaRPr>
          </a:p>
          <a:p>
            <a:pPr algn="l">
              <a:lnSpc>
                <a:spcPct val="150000"/>
              </a:lnSpc>
            </a:pPr>
            <a:r>
              <a:rPr lang="en-US" altLang="zh-CN" sz="2800" b="0" dirty="0">
                <a:latin typeface="OPPOSans R" panose="00020600040101010101" pitchFamily="18" charset="-122"/>
                <a:ea typeface="OPPOSans R" panose="00020600040101010101" pitchFamily="18" charset="-122"/>
              </a:rPr>
              <a:t>       </a:t>
            </a:r>
            <a:r>
              <a:rPr lang="en-US" altLang="zh-CN" sz="2400" b="0" dirty="0">
                <a:latin typeface="OPPOSans R" panose="00020600040101010101" pitchFamily="18" charset="-122"/>
                <a:ea typeface="OPPOSans R" panose="00020600040101010101" pitchFamily="18" charset="-122"/>
              </a:rPr>
              <a:t>WCSM</a:t>
            </a:r>
            <a:r>
              <a:rPr lang="zh-CN" altLang="en-US" sz="2400" b="0" dirty="0">
                <a:latin typeface="OPPOSans R" panose="00020600040101010101" pitchFamily="18" charset="-122"/>
                <a:ea typeface="OPPOSans R" panose="00020600040101010101" pitchFamily="18" charset="-122"/>
              </a:rPr>
              <a:t>中回访模块和工单模块导出基础数据，“回访</a:t>
            </a:r>
            <a:r>
              <a:rPr lang="en-US" altLang="zh-CN" sz="2400" b="0" dirty="0">
                <a:latin typeface="OPPOSans R" panose="00020600040101010101" pitchFamily="18" charset="-122"/>
                <a:ea typeface="OPPOSans R" panose="00020600040101010101" pitchFamily="18" charset="-122"/>
              </a:rPr>
              <a:t>-</a:t>
            </a:r>
            <a:r>
              <a:rPr lang="zh-CN" altLang="en-US" sz="2400" b="0" dirty="0">
                <a:latin typeface="OPPOSans R" panose="00020600040101010101" pitchFamily="18" charset="-122"/>
                <a:ea typeface="OPPOSans R" panose="00020600040101010101" pitchFamily="18" charset="-122"/>
              </a:rPr>
              <a:t>维修工单报表”、“维修工单报表”。</a:t>
            </a:r>
            <a:endParaRPr lang="en-US" altLang="zh-CN" sz="2400" b="0" dirty="0">
              <a:latin typeface="OPPOSans R" panose="00020600040101010101" pitchFamily="18" charset="-122"/>
              <a:ea typeface="OPPOSans R" panose="00020600040101010101" pitchFamily="18" charset="-122"/>
            </a:endParaRPr>
          </a:p>
          <a:p>
            <a:pPr algn="l">
              <a:lnSpc>
                <a:spcPct val="150000"/>
              </a:lnSpc>
            </a:pPr>
            <a:r>
              <a:rPr lang="en-US" altLang="zh-CN" sz="1800" b="0" dirty="0">
                <a:latin typeface="OPPOSans R" panose="00020600040101010101" pitchFamily="18" charset="-122"/>
                <a:ea typeface="OPPOSans R" panose="00020600040101010101" pitchFamily="18" charset="-122"/>
              </a:rPr>
              <a:t>Export basic data in WCSM from module the return visit module and work order, "Return visit - Maintenance order Report" and "Maintenance order Report</a:t>
            </a:r>
            <a:r>
              <a:rPr lang="en-US" altLang="zh-CN" sz="1800" b="0" dirty="0" smtClean="0">
                <a:latin typeface="OPPOSans R" panose="00020600040101010101" pitchFamily="18" charset="-122"/>
                <a:ea typeface="OPPOSans R" panose="00020600040101010101" pitchFamily="18" charset="-122"/>
              </a:rPr>
              <a:t>".</a:t>
            </a:r>
            <a:endParaRPr lang="en-US" altLang="zh-CN" sz="1800" b="0" dirty="0">
              <a:latin typeface="OPPOSans R" panose="00020600040101010101" pitchFamily="18" charset="-122"/>
              <a:ea typeface="OPPOSans R" panose="00020600040101010101" pitchFamily="18" charset="-122"/>
            </a:endParaRPr>
          </a:p>
        </p:txBody>
      </p:sp>
      <p:pic>
        <p:nvPicPr>
          <p:cNvPr id="5" name="图片 4"/>
          <p:cNvPicPr>
            <a:picLocks noChangeAspect="1"/>
          </p:cNvPicPr>
          <p:nvPr/>
        </p:nvPicPr>
        <p:blipFill>
          <a:blip r:embed="rId2"/>
          <a:stretch>
            <a:fillRect/>
          </a:stretch>
        </p:blipFill>
        <p:spPr>
          <a:xfrm>
            <a:off x="1811964" y="6368265"/>
            <a:ext cx="17771710" cy="1656560"/>
          </a:xfrm>
          <a:prstGeom prst="rect">
            <a:avLst/>
          </a:prstGeom>
        </p:spPr>
      </p:pic>
      <p:sp>
        <p:nvSpPr>
          <p:cNvPr id="6" name="文本框 5"/>
          <p:cNvSpPr txBox="1"/>
          <p:nvPr/>
        </p:nvSpPr>
        <p:spPr>
          <a:xfrm>
            <a:off x="1666632" y="8193126"/>
            <a:ext cx="21849010" cy="4478149"/>
          </a:xfrm>
          <a:prstGeom prst="rect">
            <a:avLst/>
          </a:prstGeom>
          <a:noFill/>
        </p:spPr>
        <p:txBody>
          <a:bodyPr wrap="square" rtlCol="0">
            <a:spAutoFit/>
          </a:bodyPr>
          <a:lstStyle/>
          <a:p>
            <a:pPr algn="l">
              <a:lnSpc>
                <a:spcPct val="150000"/>
              </a:lnSpc>
            </a:pPr>
            <a:r>
              <a:rPr lang="zh-CN" altLang="en-US" sz="2600" dirty="0">
                <a:solidFill>
                  <a:prstClr val="black"/>
                </a:solidFill>
                <a:latin typeface="OPPOSans R" panose="00020600040101010101" pitchFamily="18" charset="-122"/>
                <a:ea typeface="OPPOSans R" panose="00020600040101010101" pitchFamily="18" charset="-122"/>
              </a:rPr>
              <a:t>数据分析 </a:t>
            </a:r>
            <a:r>
              <a:rPr lang="en-US" altLang="zh-CN" sz="2600" dirty="0">
                <a:solidFill>
                  <a:prstClr val="black"/>
                </a:solidFill>
                <a:latin typeface="OPPOSans R" panose="00020600040101010101" pitchFamily="18" charset="-122"/>
                <a:ea typeface="OPPOSans R" panose="00020600040101010101" pitchFamily="18" charset="-122"/>
              </a:rPr>
              <a:t>Analysis:</a:t>
            </a:r>
            <a:r>
              <a:rPr lang="zh-CN" altLang="en-US" sz="2600" dirty="0">
                <a:solidFill>
                  <a:prstClr val="black"/>
                </a:solidFill>
                <a:latin typeface="OPPOSans R" panose="00020600040101010101" pitchFamily="18" charset="-122"/>
                <a:ea typeface="OPPOSans R" panose="00020600040101010101" pitchFamily="18" charset="-122"/>
              </a:rPr>
              <a:t> </a:t>
            </a:r>
            <a:endParaRPr lang="en-US" altLang="zh-CN" sz="2600" dirty="0">
              <a:solidFill>
                <a:prstClr val="black"/>
              </a:solidFill>
              <a:latin typeface="OPPOSans R" panose="00020600040101010101" pitchFamily="18" charset="-122"/>
              <a:ea typeface="OPPOSans R" panose="00020600040101010101" pitchFamily="18" charset="-122"/>
            </a:endParaRPr>
          </a:p>
          <a:p>
            <a:pPr algn="l">
              <a:lnSpc>
                <a:spcPct val="150000"/>
              </a:lnSpc>
            </a:pPr>
            <a:r>
              <a:rPr lang="en-US" altLang="zh-CN" sz="2400" b="0" dirty="0">
                <a:solidFill>
                  <a:prstClr val="black"/>
                </a:solidFill>
                <a:latin typeface="OPPOSans R" panose="00020600040101010101" pitchFamily="18" charset="-122"/>
                <a:ea typeface="OPPOSans R" panose="00020600040101010101" pitchFamily="18" charset="-122"/>
              </a:rPr>
              <a:t>1.</a:t>
            </a:r>
            <a:r>
              <a:rPr lang="zh-CN" altLang="en-US" sz="2400" b="0" dirty="0">
                <a:solidFill>
                  <a:prstClr val="black"/>
                </a:solidFill>
                <a:latin typeface="OPPOSans R" panose="00020600040101010101" pitchFamily="18" charset="-122"/>
                <a:ea typeface="OPPOSans R" panose="00020600040101010101" pitchFamily="18" charset="-122"/>
              </a:rPr>
              <a:t>回访</a:t>
            </a:r>
            <a:r>
              <a:rPr lang="en-US" altLang="zh-CN" sz="2400" b="0" dirty="0">
                <a:solidFill>
                  <a:prstClr val="black"/>
                </a:solidFill>
                <a:latin typeface="OPPOSans R" panose="00020600040101010101" pitchFamily="18" charset="-122"/>
                <a:ea typeface="OPPOSans R" panose="00020600040101010101" pitchFamily="18" charset="-122"/>
              </a:rPr>
              <a:t>-</a:t>
            </a:r>
            <a:r>
              <a:rPr lang="zh-CN" altLang="en-US" sz="2400" b="0" dirty="0">
                <a:solidFill>
                  <a:prstClr val="black"/>
                </a:solidFill>
                <a:latin typeface="OPPOSans R" panose="00020600040101010101" pitchFamily="18" charset="-122"/>
                <a:ea typeface="OPPOSans R" panose="00020600040101010101" pitchFamily="18" charset="-122"/>
              </a:rPr>
              <a:t>维修工单报表：筛选“服务中心满意度调研</a:t>
            </a:r>
            <a:r>
              <a:rPr lang="en-US" altLang="zh-CN" sz="2400" b="0" dirty="0">
                <a:solidFill>
                  <a:prstClr val="black"/>
                </a:solidFill>
                <a:latin typeface="OPPOSans R" panose="00020600040101010101" pitchFamily="18" charset="-122"/>
                <a:ea typeface="OPPOSans R" panose="00020600040101010101" pitchFamily="18" charset="-122"/>
              </a:rPr>
              <a:t>_201912</a:t>
            </a:r>
            <a:r>
              <a:rPr lang="zh-CN" altLang="en-US" sz="2400" b="0" dirty="0">
                <a:solidFill>
                  <a:prstClr val="black"/>
                </a:solidFill>
                <a:latin typeface="OPPOSans R" panose="00020600040101010101" pitchFamily="18" charset="-122"/>
                <a:ea typeface="OPPOSans R" panose="00020600040101010101" pitchFamily="18" charset="-122"/>
              </a:rPr>
              <a:t>”、取机日起按自然月、选择区域导出。</a:t>
            </a:r>
            <a:endParaRPr lang="en-US" altLang="zh-CN" sz="2400" b="0" dirty="0">
              <a:solidFill>
                <a:prstClr val="black"/>
              </a:solidFill>
              <a:latin typeface="OPPOSans R" panose="00020600040101010101" pitchFamily="18" charset="-122"/>
              <a:ea typeface="OPPOSans R" panose="00020600040101010101" pitchFamily="18" charset="-122"/>
            </a:endParaRPr>
          </a:p>
          <a:p>
            <a:pPr algn="l">
              <a:lnSpc>
                <a:spcPct val="150000"/>
              </a:lnSpc>
            </a:pPr>
            <a:r>
              <a:rPr lang="en-US" altLang="zh-CN" sz="2400" b="0" dirty="0">
                <a:solidFill>
                  <a:prstClr val="black"/>
                </a:solidFill>
                <a:latin typeface="OPPOSans R" panose="00020600040101010101" pitchFamily="18" charset="-122"/>
                <a:ea typeface="OPPOSans R" panose="00020600040101010101" pitchFamily="18" charset="-122"/>
              </a:rPr>
              <a:t>   </a:t>
            </a:r>
            <a:r>
              <a:rPr lang="en-US" altLang="zh-CN" sz="2000" b="0" dirty="0">
                <a:solidFill>
                  <a:prstClr val="black"/>
                </a:solidFill>
                <a:latin typeface="OPPOSans R" panose="00020600040101010101" pitchFamily="18" charset="-122"/>
                <a:ea typeface="OPPOSans R" panose="00020600040101010101" pitchFamily="18" charset="-122"/>
              </a:rPr>
              <a:t>RV-RO Report : select " OPPO SC Satisfaction Survey_201912_Used before 15th April, 2020 ", export according to natural month and selected region from the date.</a:t>
            </a:r>
          </a:p>
          <a:p>
            <a:pPr algn="l">
              <a:lnSpc>
                <a:spcPct val="150000"/>
              </a:lnSpc>
            </a:pPr>
            <a:r>
              <a:rPr lang="en-US" altLang="zh-CN" sz="2400" b="0" dirty="0">
                <a:solidFill>
                  <a:prstClr val="black"/>
                </a:solidFill>
                <a:latin typeface="OPPOSans R" panose="00020600040101010101" pitchFamily="18" charset="-122"/>
                <a:ea typeface="OPPOSans R" panose="00020600040101010101" pitchFamily="18" charset="-122"/>
              </a:rPr>
              <a:t>2.</a:t>
            </a:r>
            <a:r>
              <a:rPr lang="zh-CN" altLang="en-US" sz="2400" b="0" dirty="0">
                <a:solidFill>
                  <a:prstClr val="black"/>
                </a:solidFill>
                <a:latin typeface="OPPOSans R" panose="00020600040101010101" pitchFamily="18" charset="-122"/>
                <a:ea typeface="OPPOSans R" panose="00020600040101010101" pitchFamily="18" charset="-122"/>
              </a:rPr>
              <a:t>维修工单报表：选择区域、取机日起按自然月。</a:t>
            </a:r>
            <a:endParaRPr lang="en-US" altLang="zh-CN" sz="2400" b="0" dirty="0">
              <a:solidFill>
                <a:prstClr val="black"/>
              </a:solidFill>
              <a:latin typeface="OPPOSans R" panose="00020600040101010101" pitchFamily="18" charset="-122"/>
              <a:ea typeface="OPPOSans R" panose="00020600040101010101" pitchFamily="18" charset="-122"/>
            </a:endParaRPr>
          </a:p>
          <a:p>
            <a:pPr algn="l">
              <a:lnSpc>
                <a:spcPct val="150000"/>
              </a:lnSpc>
            </a:pPr>
            <a:r>
              <a:rPr lang="en-US" altLang="zh-CN" sz="2400" b="0" dirty="0">
                <a:solidFill>
                  <a:prstClr val="black"/>
                </a:solidFill>
                <a:latin typeface="OPPOSans R" panose="00020600040101010101" pitchFamily="18" charset="-122"/>
                <a:ea typeface="OPPOSans R" panose="00020600040101010101" pitchFamily="18" charset="-122"/>
              </a:rPr>
              <a:t>   </a:t>
            </a:r>
            <a:r>
              <a:rPr lang="en-US" altLang="zh-CN" sz="2000" b="0" dirty="0">
                <a:solidFill>
                  <a:prstClr val="black"/>
                </a:solidFill>
                <a:latin typeface="OPPOSans R" panose="00020600040101010101" pitchFamily="18" charset="-122"/>
                <a:ea typeface="OPPOSans R" panose="00020600040101010101" pitchFamily="18" charset="-122"/>
              </a:rPr>
              <a:t>RO Report : select the area, take the machine from the day according to the natural month.</a:t>
            </a:r>
          </a:p>
          <a:p>
            <a:pPr algn="l">
              <a:lnSpc>
                <a:spcPct val="150000"/>
              </a:lnSpc>
            </a:pPr>
            <a:r>
              <a:rPr lang="en-US" altLang="zh-CN" sz="2400" b="0" dirty="0">
                <a:solidFill>
                  <a:prstClr val="black"/>
                </a:solidFill>
                <a:latin typeface="OPPOSans R" panose="00020600040101010101" pitchFamily="18" charset="-122"/>
                <a:ea typeface="OPPOSans R" panose="00020600040101010101" pitchFamily="18" charset="-122"/>
              </a:rPr>
              <a:t>3.</a:t>
            </a:r>
            <a:r>
              <a:rPr lang="zh-CN" altLang="en-US" sz="2400" b="0" dirty="0">
                <a:solidFill>
                  <a:prstClr val="black"/>
                </a:solidFill>
                <a:latin typeface="OPPOSans R" panose="00020600040101010101" pitchFamily="18" charset="-122"/>
                <a:ea typeface="OPPOSans R" panose="00020600040101010101" pitchFamily="18" charset="-122"/>
              </a:rPr>
              <a:t>因回访报表中没有物料代码，需匹配维修工单中的数据完善，最后根据在系统中查询维修期间该网点物料库存情况判断。</a:t>
            </a:r>
            <a:endParaRPr lang="en-US" altLang="zh-CN" sz="2400" b="0" dirty="0">
              <a:solidFill>
                <a:prstClr val="black"/>
              </a:solidFill>
              <a:latin typeface="OPPOSans R" panose="00020600040101010101" pitchFamily="18" charset="-122"/>
              <a:ea typeface="OPPOSans R" panose="00020600040101010101" pitchFamily="18" charset="-122"/>
            </a:endParaRPr>
          </a:p>
          <a:p>
            <a:pPr marL="216000" algn="l">
              <a:lnSpc>
                <a:spcPct val="150000"/>
              </a:lnSpc>
            </a:pPr>
            <a:r>
              <a:rPr lang="en-US" altLang="zh-CN" sz="2000" b="0" dirty="0">
                <a:solidFill>
                  <a:prstClr val="black"/>
                </a:solidFill>
                <a:latin typeface="OPPOSans R" panose="00020600040101010101" pitchFamily="18" charset="-122"/>
                <a:ea typeface="OPPOSans R" panose="00020600040101010101" pitchFamily="18" charset="-122"/>
              </a:rPr>
              <a:t>Since there is no material code in RV-RO Report, the data in RO Report should be matched to perfect. The material inventory of Service center during the inquiry in the system.</a:t>
            </a:r>
            <a:endParaRPr lang="zh-CN" altLang="en-US" sz="2000" b="0" dirty="0">
              <a:solidFill>
                <a:prstClr val="black"/>
              </a:solidFill>
              <a:latin typeface="OPPOSans R" panose="00020600040101010101" pitchFamily="18" charset="-122"/>
              <a:ea typeface="OPPOSans R" panose="00020600040101010101" pitchFamily="18" charset="-122"/>
            </a:endParaRPr>
          </a:p>
        </p:txBody>
      </p:sp>
    </p:spTree>
    <p:extLst>
      <p:ext uri="{BB962C8B-B14F-4D97-AF65-F5344CB8AC3E}">
        <p14:creationId xmlns:p14="http://schemas.microsoft.com/office/powerpoint/2010/main" val="1596652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Contents </a:t>
            </a:r>
            <a:r>
              <a:rPr kumimoji="1" lang="zh-CN" altLang="en-US" dirty="0"/>
              <a:t>目录</a:t>
            </a:r>
          </a:p>
        </p:txBody>
      </p:sp>
      <p:sp>
        <p:nvSpPr>
          <p:cNvPr id="4" name="文本占位符 3"/>
          <p:cNvSpPr>
            <a:spLocks noGrp="1"/>
          </p:cNvSpPr>
          <p:nvPr>
            <p:ph type="body" sz="quarter" idx="10"/>
          </p:nvPr>
        </p:nvSpPr>
        <p:spPr/>
        <p:txBody>
          <a:bodyPr/>
          <a:lstStyle/>
          <a:p>
            <a:r>
              <a:rPr kumimoji="1" lang="en-US" altLang="zh-CN" dirty="0"/>
              <a:t>Part 1  </a:t>
            </a:r>
            <a:r>
              <a:rPr kumimoji="1" lang="zh-CN" altLang="en-US" dirty="0"/>
              <a:t>海外备件订单申请</a:t>
            </a:r>
            <a:r>
              <a:rPr kumimoji="1" lang="en-US" altLang="zh-CN" dirty="0"/>
              <a:t>-Order Application</a:t>
            </a:r>
          </a:p>
          <a:p>
            <a:r>
              <a:rPr kumimoji="1" lang="en-US" altLang="zh-CN" dirty="0">
                <a:solidFill>
                  <a:schemeClr val="bg1">
                    <a:lumMod val="50000"/>
                  </a:schemeClr>
                </a:solidFill>
              </a:rPr>
              <a:t>Part 2  </a:t>
            </a:r>
            <a:r>
              <a:rPr kumimoji="1" lang="zh-CN" altLang="en-US" dirty="0">
                <a:solidFill>
                  <a:schemeClr val="bg1">
                    <a:lumMod val="50000"/>
                  </a:schemeClr>
                </a:solidFill>
              </a:rPr>
              <a:t>订单处理全流程</a:t>
            </a:r>
            <a:r>
              <a:rPr kumimoji="1" lang="en-US" altLang="zh-CN" dirty="0">
                <a:solidFill>
                  <a:schemeClr val="bg1">
                    <a:lumMod val="50000"/>
                  </a:schemeClr>
                </a:solidFill>
              </a:rPr>
              <a:t>-Order Processing</a:t>
            </a:r>
          </a:p>
          <a:p>
            <a:r>
              <a:rPr kumimoji="1" lang="en-US" altLang="zh-CN" dirty="0">
                <a:solidFill>
                  <a:schemeClr val="bg1">
                    <a:lumMod val="50000"/>
                  </a:schemeClr>
                </a:solidFill>
              </a:rPr>
              <a:t>Part 3  </a:t>
            </a:r>
            <a:r>
              <a:rPr kumimoji="1" lang="zh-CN" altLang="en-US" dirty="0">
                <a:solidFill>
                  <a:schemeClr val="bg1">
                    <a:lumMod val="50000"/>
                  </a:schemeClr>
                </a:solidFill>
              </a:rPr>
              <a:t>库存考核</a:t>
            </a:r>
            <a:r>
              <a:rPr kumimoji="1" lang="en-US" altLang="zh-CN" dirty="0">
                <a:solidFill>
                  <a:schemeClr val="bg1">
                    <a:lumMod val="50000"/>
                  </a:schemeClr>
                </a:solidFill>
              </a:rPr>
              <a:t>-Inventory Assessment </a:t>
            </a:r>
          </a:p>
          <a:p>
            <a:r>
              <a:rPr kumimoji="1" lang="en-US" altLang="zh-CN" dirty="0">
                <a:solidFill>
                  <a:schemeClr val="bg1">
                    <a:lumMod val="50000"/>
                  </a:schemeClr>
                </a:solidFill>
              </a:rPr>
              <a:t>Part 4  </a:t>
            </a:r>
            <a:r>
              <a:rPr kumimoji="1" lang="zh-CN" altLang="en-US" dirty="0">
                <a:solidFill>
                  <a:schemeClr val="bg1">
                    <a:lumMod val="50000"/>
                  </a:schemeClr>
                </a:solidFill>
              </a:rPr>
              <a:t>数据分析</a:t>
            </a:r>
            <a:r>
              <a:rPr kumimoji="1" lang="en-US" altLang="zh-CN" dirty="0">
                <a:solidFill>
                  <a:schemeClr val="bg1">
                    <a:lumMod val="50000"/>
                  </a:schemeClr>
                </a:solidFill>
              </a:rPr>
              <a:t>-Data Analysis</a:t>
            </a:r>
          </a:p>
          <a:p>
            <a:endParaRPr kumimoji="1" lang="en-US" altLang="zh-CN" dirty="0">
              <a:solidFill>
                <a:schemeClr val="bg1">
                  <a:lumMod val="50000"/>
                </a:schemeClr>
              </a:solidFill>
            </a:endParaRPr>
          </a:p>
        </p:txBody>
      </p:sp>
    </p:spTree>
    <p:extLst>
      <p:ext uri="{BB962C8B-B14F-4D97-AF65-F5344CB8AC3E}">
        <p14:creationId xmlns:p14="http://schemas.microsoft.com/office/powerpoint/2010/main" val="3387839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kumimoji="1" lang="en-US" altLang="zh-CN" dirty="0"/>
              <a:t>1. </a:t>
            </a:r>
            <a:r>
              <a:rPr kumimoji="1" lang="zh-CN" altLang="en-US" dirty="0"/>
              <a:t>海外备件订单申请</a:t>
            </a:r>
            <a:r>
              <a:rPr kumimoji="1" lang="en-US" altLang="zh-CN" dirty="0"/>
              <a:t>-Order Application</a:t>
            </a:r>
            <a:endParaRPr kumimoji="1" lang="zh-CN" altLang="en-US" sz="4400" dirty="0"/>
          </a:p>
        </p:txBody>
      </p:sp>
      <p:grpSp>
        <p:nvGrpSpPr>
          <p:cNvPr id="21" name="Group 62"/>
          <p:cNvGrpSpPr/>
          <p:nvPr/>
        </p:nvGrpSpPr>
        <p:grpSpPr>
          <a:xfrm>
            <a:off x="12856154" y="6880535"/>
            <a:ext cx="1662546" cy="1662546"/>
            <a:chOff x="6518563" y="2750124"/>
            <a:chExt cx="831273" cy="831273"/>
          </a:xfrm>
        </p:grpSpPr>
        <p:sp>
          <p:nvSpPr>
            <p:cNvPr id="22" name="Rounded Rectangle 13"/>
            <p:cNvSpPr/>
            <p:nvPr/>
          </p:nvSpPr>
          <p:spPr>
            <a:xfrm>
              <a:off x="6518563" y="2750124"/>
              <a:ext cx="831273" cy="831273"/>
            </a:xfrm>
            <a:prstGeom prst="round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chemeClr val="tx1">
                    <a:lumMod val="85000"/>
                    <a:lumOff val="15000"/>
                  </a:schemeClr>
                </a:solidFill>
                <a:cs typeface="+mn-ea"/>
                <a:sym typeface="+mn-lt"/>
              </a:endParaRPr>
            </a:p>
          </p:txBody>
        </p:sp>
        <p:grpSp>
          <p:nvGrpSpPr>
            <p:cNvPr id="23" name="Group 29"/>
            <p:cNvGrpSpPr/>
            <p:nvPr/>
          </p:nvGrpSpPr>
          <p:grpSpPr>
            <a:xfrm>
              <a:off x="6772671" y="2933191"/>
              <a:ext cx="319088" cy="465138"/>
              <a:chOff x="5441157" y="4440238"/>
              <a:chExt cx="319088" cy="465138"/>
            </a:xfrm>
            <a:solidFill>
              <a:schemeClr val="bg2"/>
            </a:solidFill>
          </p:grpSpPr>
          <p:sp>
            <p:nvSpPr>
              <p:cNvPr id="24" name="AutoShape 97"/>
              <p:cNvSpPr>
                <a:spLocks/>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bg1"/>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sp>
            <p:nvSpPr>
              <p:cNvPr id="25" name="AutoShape 98"/>
              <p:cNvSpPr>
                <a:spLocks/>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sp>
            <p:nvSpPr>
              <p:cNvPr id="26" name="AutoShape 99"/>
              <p:cNvSpPr>
                <a:spLocks/>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grpSp>
      </p:grpSp>
      <p:grpSp>
        <p:nvGrpSpPr>
          <p:cNvPr id="28" name="Group 58"/>
          <p:cNvGrpSpPr/>
          <p:nvPr/>
        </p:nvGrpSpPr>
        <p:grpSpPr>
          <a:xfrm>
            <a:off x="9433734" y="6897466"/>
            <a:ext cx="1662546" cy="1662546"/>
            <a:chOff x="4842163" y="2750124"/>
            <a:chExt cx="831273" cy="831273"/>
          </a:xfrm>
        </p:grpSpPr>
        <p:sp>
          <p:nvSpPr>
            <p:cNvPr id="29" name="Rounded Rectangle 6"/>
            <p:cNvSpPr/>
            <p:nvPr/>
          </p:nvSpPr>
          <p:spPr>
            <a:xfrm>
              <a:off x="4842163" y="2750124"/>
              <a:ext cx="831273" cy="831273"/>
            </a:xfrm>
            <a:prstGeom prst="round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chemeClr val="tx1">
                    <a:lumMod val="85000"/>
                    <a:lumOff val="15000"/>
                  </a:schemeClr>
                </a:solidFill>
                <a:cs typeface="+mn-ea"/>
                <a:sym typeface="+mn-lt"/>
              </a:endParaRPr>
            </a:p>
          </p:txBody>
        </p:sp>
        <p:grpSp>
          <p:nvGrpSpPr>
            <p:cNvPr id="30" name="Group 33"/>
            <p:cNvGrpSpPr/>
            <p:nvPr/>
          </p:nvGrpSpPr>
          <p:grpSpPr>
            <a:xfrm>
              <a:off x="5019964" y="2946176"/>
              <a:ext cx="465138" cy="435769"/>
              <a:chOff x="5368132" y="3540125"/>
              <a:chExt cx="465138" cy="435769"/>
            </a:xfrm>
            <a:solidFill>
              <a:schemeClr val="bg2"/>
            </a:solidFill>
          </p:grpSpPr>
          <p:sp>
            <p:nvSpPr>
              <p:cNvPr id="31"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sp>
            <p:nvSpPr>
              <p:cNvPr id="32"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grpSp>
      </p:grpSp>
      <p:grpSp>
        <p:nvGrpSpPr>
          <p:cNvPr id="33" name="Group 59"/>
          <p:cNvGrpSpPr/>
          <p:nvPr/>
        </p:nvGrpSpPr>
        <p:grpSpPr>
          <a:xfrm>
            <a:off x="9423199" y="9763815"/>
            <a:ext cx="1662546" cy="1662546"/>
            <a:chOff x="4842163" y="3920833"/>
            <a:chExt cx="831273" cy="831273"/>
          </a:xfrm>
        </p:grpSpPr>
        <p:sp>
          <p:nvSpPr>
            <p:cNvPr id="34" name="Rounded Rectangle 7"/>
            <p:cNvSpPr/>
            <p:nvPr/>
          </p:nvSpPr>
          <p:spPr>
            <a:xfrm>
              <a:off x="4842163" y="3920833"/>
              <a:ext cx="831273" cy="831273"/>
            </a:xfrm>
            <a:prstGeom prst="round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chemeClr val="tx1">
                    <a:lumMod val="85000"/>
                    <a:lumOff val="15000"/>
                  </a:schemeClr>
                </a:solidFill>
                <a:cs typeface="+mn-ea"/>
                <a:sym typeface="+mn-lt"/>
              </a:endParaRPr>
            </a:p>
          </p:txBody>
        </p:sp>
        <p:grpSp>
          <p:nvGrpSpPr>
            <p:cNvPr id="35" name="Group 39"/>
            <p:cNvGrpSpPr/>
            <p:nvPr/>
          </p:nvGrpSpPr>
          <p:grpSpPr>
            <a:xfrm>
              <a:off x="5027504" y="4104297"/>
              <a:ext cx="464344" cy="464344"/>
              <a:chOff x="3510757" y="2582069"/>
              <a:chExt cx="464344" cy="464344"/>
            </a:xfrm>
            <a:solidFill>
              <a:schemeClr val="bg2"/>
            </a:solidFill>
          </p:grpSpPr>
          <p:sp>
            <p:nvSpPr>
              <p:cNvPr id="36"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sp>
            <p:nvSpPr>
              <p:cNvPr id="37"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grpSp>
      </p:grpSp>
      <p:grpSp>
        <p:nvGrpSpPr>
          <p:cNvPr id="38" name="Group 57"/>
          <p:cNvGrpSpPr/>
          <p:nvPr/>
        </p:nvGrpSpPr>
        <p:grpSpPr>
          <a:xfrm>
            <a:off x="9433734" y="4031117"/>
            <a:ext cx="1662546" cy="1662546"/>
            <a:chOff x="4842163" y="1579415"/>
            <a:chExt cx="831273" cy="831273"/>
          </a:xfrm>
        </p:grpSpPr>
        <p:sp>
          <p:nvSpPr>
            <p:cNvPr id="39" name="Rounded Rectangle 3"/>
            <p:cNvSpPr/>
            <p:nvPr/>
          </p:nvSpPr>
          <p:spPr>
            <a:xfrm>
              <a:off x="4842163" y="1579415"/>
              <a:ext cx="831273" cy="831273"/>
            </a:xfrm>
            <a:prstGeom prst="round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chemeClr val="tx1">
                    <a:lumMod val="85000"/>
                    <a:lumOff val="15000"/>
                  </a:schemeClr>
                </a:solidFill>
                <a:cs typeface="+mn-ea"/>
                <a:sym typeface="+mn-lt"/>
              </a:endParaRPr>
            </a:p>
          </p:txBody>
        </p:sp>
        <p:grpSp>
          <p:nvGrpSpPr>
            <p:cNvPr id="40" name="Group 42"/>
            <p:cNvGrpSpPr/>
            <p:nvPr/>
          </p:nvGrpSpPr>
          <p:grpSpPr>
            <a:xfrm>
              <a:off x="5019963" y="1750443"/>
              <a:ext cx="465138" cy="464344"/>
              <a:chOff x="2581275" y="2582069"/>
              <a:chExt cx="465138" cy="464344"/>
            </a:xfrm>
            <a:solidFill>
              <a:schemeClr val="bg2"/>
            </a:solidFill>
          </p:grpSpPr>
          <p:sp>
            <p:nvSpPr>
              <p:cNvPr id="41"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sp>
            <p:nvSpPr>
              <p:cNvPr id="42"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defTabSz="457188" fontAlgn="base">
                  <a:spcBef>
                    <a:spcPct val="0"/>
                  </a:spcBef>
                  <a:spcAft>
                    <a:spcPct val="0"/>
                  </a:spcAft>
                </a:pPr>
                <a:endParaRPr lang="en-US" sz="2934">
                  <a:solidFill>
                    <a:schemeClr val="tx1">
                      <a:lumMod val="85000"/>
                      <a:lumOff val="15000"/>
                    </a:schemeClr>
                  </a:solidFill>
                  <a:effectLst>
                    <a:outerShdw blurRad="38100" dist="38100" dir="2700000" algn="tl">
                      <a:srgbClr val="000000"/>
                    </a:outerShdw>
                  </a:effectLst>
                  <a:cs typeface="+mn-ea"/>
                  <a:sym typeface="+mn-lt"/>
                </a:endParaRPr>
              </a:p>
            </p:txBody>
          </p:sp>
        </p:grpSp>
      </p:grpSp>
      <p:sp>
        <p:nvSpPr>
          <p:cNvPr id="47" name="TextBox 44"/>
          <p:cNvSpPr txBox="1"/>
          <p:nvPr/>
        </p:nvSpPr>
        <p:spPr>
          <a:xfrm>
            <a:off x="1443650" y="3963665"/>
            <a:ext cx="7933390" cy="2723823"/>
          </a:xfrm>
          <a:prstGeom prst="rect">
            <a:avLst/>
          </a:prstGeom>
          <a:noFill/>
        </p:spPr>
        <p:txBody>
          <a:bodyPr wrap="square" rtlCol="0">
            <a:spAutoFit/>
          </a:bodyPr>
          <a:lstStyle/>
          <a:p>
            <a:pPr algn="l">
              <a:lnSpc>
                <a:spcPct val="150000"/>
              </a:lnSpc>
            </a:pPr>
            <a:r>
              <a:rPr lang="en-US" altLang="zh-CN" sz="2400" b="0" dirty="0">
                <a:solidFill>
                  <a:schemeClr val="tx1"/>
                </a:solidFill>
                <a:latin typeface="OPPOSans R" panose="00020600040101010101" pitchFamily="18" charset="-122"/>
                <a:ea typeface="OPPOSans R" panose="00020600040101010101" pitchFamily="18" charset="-122"/>
                <a:cs typeface="+mn-ea"/>
                <a:sym typeface="+mn-lt"/>
              </a:rPr>
              <a:t>1.</a:t>
            </a:r>
            <a:r>
              <a:rPr lang="zh-CN" altLang="en-US" sz="2400" b="0" dirty="0">
                <a:solidFill>
                  <a:schemeClr val="tx1"/>
                </a:solidFill>
                <a:latin typeface="OPPOSans R" panose="00020600040101010101" pitchFamily="18" charset="-122"/>
                <a:ea typeface="OPPOSans R" panose="00020600040101010101" pitchFamily="18" charset="-122"/>
                <a:cs typeface="+mn-ea"/>
              </a:rPr>
              <a:t>向本地</a:t>
            </a:r>
            <a:r>
              <a:rPr lang="zh-CN" altLang="en-US" sz="2400" b="0" dirty="0">
                <a:solidFill>
                  <a:schemeClr val="tx1"/>
                </a:solidFill>
                <a:latin typeface="OPPOSans R" panose="00020600040101010101" pitchFamily="18" charset="-122"/>
                <a:ea typeface="OPPOSans R" panose="00020600040101010101" pitchFamily="18" charset="-122"/>
              </a:rPr>
              <a:t>客服经理确认机型总销售数据，结合历史相似机型的故障率（返修率</a:t>
            </a:r>
            <a:r>
              <a:rPr lang="en-US" altLang="zh-CN" sz="2400" b="0" dirty="0">
                <a:solidFill>
                  <a:schemeClr val="tx1"/>
                </a:solidFill>
                <a:latin typeface="OPPOSans R" panose="00020600040101010101" pitchFamily="18" charset="-122"/>
                <a:ea typeface="OPPOSans R" panose="00020600040101010101" pitchFamily="18" charset="-122"/>
              </a:rPr>
              <a:t>/</a:t>
            </a:r>
            <a:r>
              <a:rPr lang="zh-CN" altLang="en-US" sz="2400" b="0" dirty="0">
                <a:solidFill>
                  <a:schemeClr val="tx1"/>
                </a:solidFill>
                <a:latin typeface="OPPOSans R" panose="00020600040101010101" pitchFamily="18" charset="-122"/>
                <a:ea typeface="OPPOSans R" panose="00020600040101010101" pitchFamily="18" charset="-122"/>
              </a:rPr>
              <a:t>维修量）申请首批</a:t>
            </a:r>
            <a:r>
              <a:rPr lang="zh-CN" altLang="en-US" sz="2400" b="0" dirty="0" smtClean="0">
                <a:solidFill>
                  <a:schemeClr val="tx1"/>
                </a:solidFill>
                <a:latin typeface="OPPOSans R" panose="00020600040101010101" pitchFamily="18" charset="-122"/>
                <a:ea typeface="OPPOSans R" panose="00020600040101010101" pitchFamily="18" charset="-122"/>
              </a:rPr>
              <a:t>备件；</a:t>
            </a:r>
            <a:endParaRPr lang="en-US" altLang="zh-CN" sz="2400" b="0" dirty="0" smtClean="0">
              <a:solidFill>
                <a:schemeClr val="tx1"/>
              </a:solidFill>
              <a:latin typeface="OPPOSans R" panose="00020600040101010101" pitchFamily="18" charset="-122"/>
              <a:ea typeface="OPPOSans R" panose="00020600040101010101" pitchFamily="18" charset="-122"/>
            </a:endParaRPr>
          </a:p>
          <a:p>
            <a:pPr algn="l">
              <a:lnSpc>
                <a:spcPct val="150000"/>
              </a:lnSpc>
            </a:pPr>
            <a:r>
              <a:rPr lang="en-US" altLang="zh-CN" sz="2200" b="0" dirty="0">
                <a:solidFill>
                  <a:schemeClr val="tx1"/>
                </a:solidFill>
                <a:latin typeface="OPPOSans R" panose="00020600040101010101" pitchFamily="18" charset="-122"/>
                <a:ea typeface="OPPOSans R" panose="00020600040101010101" pitchFamily="18" charset="-122"/>
              </a:rPr>
              <a:t>Confirm expected sales volume with local service manager.</a:t>
            </a:r>
            <a:r>
              <a:rPr lang="zh-CN" altLang="en-US" sz="2200" b="0" dirty="0">
                <a:solidFill>
                  <a:schemeClr val="tx1"/>
                </a:solidFill>
                <a:latin typeface="OPPOSans R" panose="00020600040101010101" pitchFamily="18" charset="-122"/>
                <a:ea typeface="OPPOSans R" panose="00020600040101010101" pitchFamily="18" charset="-122"/>
              </a:rPr>
              <a:t> </a:t>
            </a:r>
            <a:r>
              <a:rPr lang="en-US" altLang="zh-CN" sz="2200" b="0" dirty="0" smtClean="0">
                <a:solidFill>
                  <a:schemeClr val="tx1"/>
                </a:solidFill>
                <a:latin typeface="OPPOSans R" panose="00020600040101010101" pitchFamily="18" charset="-122"/>
                <a:ea typeface="OPPOSans R" panose="00020600040101010101" pitchFamily="18" charset="-122"/>
              </a:rPr>
              <a:t>You </a:t>
            </a:r>
            <a:r>
              <a:rPr lang="en-US" altLang="zh-CN" sz="2200" b="0" dirty="0">
                <a:solidFill>
                  <a:schemeClr val="tx1"/>
                </a:solidFill>
                <a:latin typeface="OPPOSans R" panose="00020600040101010101" pitchFamily="18" charset="-122"/>
                <a:ea typeface="OPPOSans R" panose="00020600040101010101" pitchFamily="18" charset="-122"/>
              </a:rPr>
              <a:t>could refer to failure rate (IW&amp;OOW data) to apply first order for spare parts. </a:t>
            </a:r>
          </a:p>
        </p:txBody>
      </p:sp>
      <p:sp>
        <p:nvSpPr>
          <p:cNvPr id="50" name="TextBox 46"/>
          <p:cNvSpPr txBox="1"/>
          <p:nvPr/>
        </p:nvSpPr>
        <p:spPr>
          <a:xfrm>
            <a:off x="1418414" y="6868254"/>
            <a:ext cx="7958625" cy="1661993"/>
          </a:xfrm>
          <a:prstGeom prst="rect">
            <a:avLst/>
          </a:prstGeom>
          <a:noFill/>
        </p:spPr>
        <p:txBody>
          <a:bodyPr wrap="square" rtlCol="0">
            <a:spAutoFit/>
          </a:bodyPr>
          <a:lstStyle/>
          <a:p>
            <a:pPr algn="l">
              <a:lnSpc>
                <a:spcPct val="150000"/>
              </a:lnSpc>
            </a:pPr>
            <a:r>
              <a:rPr lang="en-US" altLang="zh-CN" sz="2400" b="0" dirty="0">
                <a:solidFill>
                  <a:schemeClr val="tx1"/>
                </a:solidFill>
                <a:latin typeface="OPPOSans R" panose="00020600040101010101" pitchFamily="18" charset="-122"/>
                <a:ea typeface="OPPOSans R" panose="00020600040101010101" pitchFamily="18" charset="-122"/>
                <a:sym typeface="+mn-lt"/>
              </a:rPr>
              <a:t>2.</a:t>
            </a:r>
            <a:r>
              <a:rPr lang="zh-CN" altLang="en-US" sz="2400" b="0" dirty="0">
                <a:solidFill>
                  <a:schemeClr val="tx1"/>
                </a:solidFill>
                <a:latin typeface="OPPOSans R" panose="00020600040101010101" pitchFamily="18" charset="-122"/>
                <a:ea typeface="OPPOSans R" panose="00020600040101010101" pitchFamily="18" charset="-122"/>
                <a:sym typeface="+mn-lt"/>
              </a:rPr>
              <a:t> 至少在本地上市前的</a:t>
            </a:r>
            <a:r>
              <a:rPr lang="en-US" altLang="zh-CN" sz="2400" b="0" dirty="0">
                <a:solidFill>
                  <a:schemeClr val="tx1"/>
                </a:solidFill>
                <a:latin typeface="OPPOSans R" panose="00020600040101010101" pitchFamily="18" charset="-122"/>
                <a:ea typeface="OPPOSans R" panose="00020600040101010101" pitchFamily="18" charset="-122"/>
                <a:sym typeface="+mn-lt"/>
              </a:rPr>
              <a:t>15</a:t>
            </a:r>
            <a:r>
              <a:rPr lang="zh-CN" altLang="en-US" sz="2400" b="0" dirty="0">
                <a:solidFill>
                  <a:schemeClr val="tx1"/>
                </a:solidFill>
                <a:latin typeface="OPPOSans R" panose="00020600040101010101" pitchFamily="18" charset="-122"/>
                <a:ea typeface="OPPOSans R" panose="00020600040101010101" pitchFamily="18" charset="-122"/>
                <a:sym typeface="+mn-lt"/>
              </a:rPr>
              <a:t>天向总部申请首批备件；</a:t>
            </a:r>
            <a:endParaRPr lang="en-US" altLang="zh-CN" sz="2400" b="0" dirty="0">
              <a:solidFill>
                <a:schemeClr val="tx1"/>
              </a:solidFill>
              <a:latin typeface="OPPOSans R" panose="00020600040101010101" pitchFamily="18" charset="-122"/>
              <a:ea typeface="OPPOSans R" panose="00020600040101010101" pitchFamily="18" charset="-122"/>
              <a:sym typeface="+mn-lt"/>
            </a:endParaRPr>
          </a:p>
          <a:p>
            <a:pPr algn="l">
              <a:lnSpc>
                <a:spcPct val="150000"/>
              </a:lnSpc>
            </a:pPr>
            <a:r>
              <a:rPr lang="en-US" altLang="zh-CN" sz="2200" b="0" dirty="0" smtClean="0">
                <a:solidFill>
                  <a:schemeClr val="tx1"/>
                </a:solidFill>
                <a:latin typeface="OPPOSans R" panose="00020600040101010101" pitchFamily="18" charset="-122"/>
                <a:ea typeface="OPPOSans R" panose="00020600040101010101" pitchFamily="18" charset="-122"/>
                <a:sym typeface="+mn-lt"/>
              </a:rPr>
              <a:t>You </a:t>
            </a:r>
            <a:r>
              <a:rPr lang="en-US" altLang="zh-CN" sz="2200" b="0" dirty="0">
                <a:solidFill>
                  <a:schemeClr val="tx1"/>
                </a:solidFill>
                <a:latin typeface="OPPOSans R" panose="00020600040101010101" pitchFamily="18" charset="-122"/>
                <a:ea typeface="OPPOSans R" panose="00020600040101010101" pitchFamily="18" charset="-122"/>
                <a:sym typeface="+mn-lt"/>
              </a:rPr>
              <a:t>should apply first batch of spare parts to HQ at least 15 days before launched date of new models.</a:t>
            </a:r>
          </a:p>
        </p:txBody>
      </p:sp>
      <p:sp>
        <p:nvSpPr>
          <p:cNvPr id="52" name="TextBox 48"/>
          <p:cNvSpPr txBox="1"/>
          <p:nvPr/>
        </p:nvSpPr>
        <p:spPr>
          <a:xfrm>
            <a:off x="1443650" y="9411504"/>
            <a:ext cx="7958625" cy="2723823"/>
          </a:xfrm>
          <a:prstGeom prst="rect">
            <a:avLst/>
          </a:prstGeom>
          <a:noFill/>
        </p:spPr>
        <p:txBody>
          <a:bodyPr wrap="square" rtlCol="0">
            <a:spAutoFit/>
          </a:bodyPr>
          <a:lstStyle/>
          <a:p>
            <a:pPr algn="l">
              <a:lnSpc>
                <a:spcPct val="150000"/>
              </a:lnSpc>
            </a:pPr>
            <a:r>
              <a:rPr lang="en-US" altLang="zh-CN" sz="2400" b="0" dirty="0" smtClean="0">
                <a:solidFill>
                  <a:schemeClr val="tx1"/>
                </a:solidFill>
                <a:latin typeface="OPPOSans R" panose="00020600040101010101" pitchFamily="18" charset="-122"/>
                <a:ea typeface="OPPOSans R" panose="00020600040101010101" pitchFamily="18" charset="-122"/>
                <a:sym typeface="+mn-lt"/>
              </a:rPr>
              <a:t>3.</a:t>
            </a:r>
            <a:r>
              <a:rPr lang="zh-CN" altLang="en-US" sz="2400" b="0" dirty="0" smtClean="0">
                <a:solidFill>
                  <a:schemeClr val="tx1"/>
                </a:solidFill>
                <a:latin typeface="OPPOSans R" panose="00020600040101010101" pitchFamily="18" charset="-122"/>
                <a:ea typeface="OPPOSans R" panose="00020600040101010101" pitchFamily="18" charset="-122"/>
                <a:sym typeface="+mn-lt"/>
              </a:rPr>
              <a:t> 新</a:t>
            </a:r>
            <a:r>
              <a:rPr lang="zh-CN" altLang="en-US" sz="2400" b="0" dirty="0">
                <a:solidFill>
                  <a:schemeClr val="tx1"/>
                </a:solidFill>
                <a:latin typeface="OPPOSans R" panose="00020600040101010101" pitchFamily="18" charset="-122"/>
                <a:ea typeface="OPPOSans R" panose="00020600040101010101" pitchFamily="18" charset="-122"/>
                <a:sym typeface="+mn-lt"/>
              </a:rPr>
              <a:t>机型的主板需要单独一个订单</a:t>
            </a:r>
            <a:r>
              <a:rPr lang="zh-CN" altLang="en-US" sz="2400" b="0" dirty="0" smtClean="0">
                <a:solidFill>
                  <a:schemeClr val="tx1"/>
                </a:solidFill>
                <a:latin typeface="OPPOSans R" panose="00020600040101010101" pitchFamily="18" charset="-122"/>
                <a:ea typeface="OPPOSans R" panose="00020600040101010101" pitchFamily="18" charset="-122"/>
                <a:sym typeface="+mn-lt"/>
              </a:rPr>
              <a:t>。若是</a:t>
            </a:r>
            <a:r>
              <a:rPr lang="zh-CN" altLang="en-US" sz="2400" b="0" dirty="0">
                <a:solidFill>
                  <a:schemeClr val="tx1"/>
                </a:solidFill>
                <a:latin typeface="OPPOSans R" panose="00020600040101010101" pitchFamily="18" charset="-122"/>
                <a:ea typeface="OPPOSans R" panose="00020600040101010101" pitchFamily="18" charset="-122"/>
                <a:sym typeface="+mn-lt"/>
              </a:rPr>
              <a:t>上市时间相近的两款机型，主板可以放在一个订单中申请。</a:t>
            </a:r>
            <a:endParaRPr lang="en-US" altLang="zh-CN" sz="2400" b="0" dirty="0">
              <a:solidFill>
                <a:schemeClr val="tx1"/>
              </a:solidFill>
              <a:latin typeface="OPPOSans R" panose="00020600040101010101" pitchFamily="18" charset="-122"/>
              <a:ea typeface="OPPOSans R" panose="00020600040101010101" pitchFamily="18" charset="-122"/>
              <a:sym typeface="+mn-lt"/>
            </a:endParaRPr>
          </a:p>
          <a:p>
            <a:pPr algn="l">
              <a:lnSpc>
                <a:spcPct val="150000"/>
              </a:lnSpc>
            </a:pPr>
            <a:r>
              <a:rPr lang="en-US" altLang="zh-CN" sz="2200" b="0" dirty="0" smtClean="0">
                <a:solidFill>
                  <a:schemeClr val="tx1"/>
                </a:solidFill>
                <a:latin typeface="OPPOSans R" panose="00020600040101010101" pitchFamily="18" charset="-122"/>
                <a:ea typeface="OPPOSans R" panose="00020600040101010101" pitchFamily="18" charset="-122"/>
              </a:rPr>
              <a:t>Mainboard </a:t>
            </a:r>
            <a:r>
              <a:rPr lang="en-US" altLang="zh-CN" sz="2200" b="0" dirty="0">
                <a:solidFill>
                  <a:schemeClr val="tx1"/>
                </a:solidFill>
                <a:latin typeface="OPPOSans R" panose="00020600040101010101" pitchFamily="18" charset="-122"/>
                <a:ea typeface="OPPOSans R" panose="00020600040101010101" pitchFamily="18" charset="-122"/>
              </a:rPr>
              <a:t>of new models should be placed a separate order. If new models that have similar launched date could be applied in </a:t>
            </a:r>
            <a:r>
              <a:rPr lang="en-US" altLang="zh-CN" sz="2200" b="0" dirty="0" smtClean="0">
                <a:solidFill>
                  <a:schemeClr val="tx1"/>
                </a:solidFill>
                <a:latin typeface="OPPOSans R" panose="00020600040101010101" pitchFamily="18" charset="-122"/>
                <a:ea typeface="OPPOSans R" panose="00020600040101010101" pitchFamily="18" charset="-122"/>
              </a:rPr>
              <a:t>one </a:t>
            </a:r>
            <a:r>
              <a:rPr lang="en-US" altLang="zh-CN" sz="2200" b="0" dirty="0">
                <a:solidFill>
                  <a:schemeClr val="tx1"/>
                </a:solidFill>
                <a:latin typeface="OPPOSans R" panose="00020600040101010101" pitchFamily="18" charset="-122"/>
                <a:ea typeface="OPPOSans R" panose="00020600040101010101" pitchFamily="18" charset="-122"/>
              </a:rPr>
              <a:t>order. </a:t>
            </a:r>
            <a:endParaRPr lang="zh-CN" altLang="en-US" sz="2200" b="0" dirty="0">
              <a:solidFill>
                <a:schemeClr val="tx1"/>
              </a:solidFill>
              <a:latin typeface="OPPOSans R" panose="00020600040101010101" pitchFamily="18" charset="-122"/>
              <a:ea typeface="OPPOSans R" panose="00020600040101010101" pitchFamily="18" charset="-122"/>
            </a:endParaRPr>
          </a:p>
        </p:txBody>
      </p:sp>
      <p:sp>
        <p:nvSpPr>
          <p:cNvPr id="55" name="TextBox 56"/>
          <p:cNvSpPr txBox="1"/>
          <p:nvPr/>
        </p:nvSpPr>
        <p:spPr>
          <a:xfrm>
            <a:off x="14871919" y="5212605"/>
            <a:ext cx="8673915" cy="5355312"/>
          </a:xfrm>
          <a:prstGeom prst="rect">
            <a:avLst/>
          </a:prstGeom>
          <a:noFill/>
        </p:spPr>
        <p:txBody>
          <a:bodyPr wrap="square" rtlCol="0">
            <a:spAutoFit/>
          </a:bodyPr>
          <a:lstStyle/>
          <a:p>
            <a:pPr lvl="1" indent="0" algn="l">
              <a:lnSpc>
                <a:spcPct val="150000"/>
              </a:lnSpc>
            </a:pPr>
            <a:r>
              <a:rPr lang="en-US" altLang="zh-CN" sz="2400" b="0" dirty="0">
                <a:solidFill>
                  <a:schemeClr val="tx1"/>
                </a:solidFill>
                <a:latin typeface="OPPOSans R" panose="00020600040101010101" pitchFamily="18" charset="-122"/>
                <a:ea typeface="OPPOSans R" panose="00020600040101010101" pitchFamily="18" charset="-122"/>
                <a:cs typeface="+mn-ea"/>
                <a:sym typeface="+mn-lt"/>
              </a:rPr>
              <a:t>1.</a:t>
            </a:r>
            <a:r>
              <a:rPr lang="zh-CN" altLang="en-US" sz="2400" b="0" dirty="0">
                <a:latin typeface="OPPOSans R" panose="00020600040101010101" pitchFamily="18" charset="-122"/>
                <a:ea typeface="OPPOSans R" panose="00020600040101010101" pitchFamily="18" charset="-122"/>
              </a:rPr>
              <a:t>从系统导出库存（或参考盘点数据，库存务必准确），</a:t>
            </a:r>
            <a:r>
              <a:rPr lang="zh-CN" altLang="en-US" sz="2400" b="0" dirty="0" smtClean="0">
                <a:latin typeface="OPPOSans R" panose="00020600040101010101" pitchFamily="18" charset="-122"/>
                <a:ea typeface="OPPOSans R" panose="00020600040101010101" pitchFamily="18" charset="-122"/>
              </a:rPr>
              <a:t>结合前</a:t>
            </a:r>
            <a:r>
              <a:rPr lang="en-US" altLang="zh-CN" sz="2400" b="0" dirty="0" smtClean="0">
                <a:solidFill>
                  <a:srgbClr val="FF0000"/>
                </a:solidFill>
                <a:latin typeface="OPPOSans R" panose="00020600040101010101" pitchFamily="18" charset="-122"/>
                <a:ea typeface="OPPOSans R" panose="00020600040101010101" pitchFamily="18" charset="-122"/>
              </a:rPr>
              <a:t>3-6</a:t>
            </a:r>
            <a:r>
              <a:rPr lang="zh-CN" altLang="en-US" sz="2400" b="0" dirty="0">
                <a:solidFill>
                  <a:srgbClr val="FF0000"/>
                </a:solidFill>
                <a:latin typeface="OPPOSans R" panose="00020600040101010101" pitchFamily="18" charset="-122"/>
                <a:ea typeface="OPPOSans R" panose="00020600040101010101" pitchFamily="18" charset="-122"/>
              </a:rPr>
              <a:t>个月的消耗</a:t>
            </a:r>
            <a:r>
              <a:rPr lang="zh-CN" altLang="en-US" sz="2400" b="0" dirty="0" smtClean="0">
                <a:solidFill>
                  <a:srgbClr val="FF0000"/>
                </a:solidFill>
                <a:latin typeface="OPPOSans R" panose="00020600040101010101" pitchFamily="18" charset="-122"/>
                <a:ea typeface="OPPOSans R" panose="00020600040101010101" pitchFamily="18" charset="-122"/>
              </a:rPr>
              <a:t>数据和在途</a:t>
            </a:r>
            <a:r>
              <a:rPr lang="zh-CN" altLang="en-US" sz="2400" b="0" dirty="0">
                <a:solidFill>
                  <a:srgbClr val="FF0000"/>
                </a:solidFill>
                <a:latin typeface="OPPOSans R" panose="00020600040101010101" pitchFamily="18" charset="-122"/>
                <a:ea typeface="OPPOSans R" panose="00020600040101010101" pitchFamily="18" charset="-122"/>
              </a:rPr>
              <a:t>量及欠料待修数据</a:t>
            </a:r>
            <a:r>
              <a:rPr lang="zh-CN" altLang="en-US" sz="2400" b="0" dirty="0">
                <a:latin typeface="OPPOSans R" panose="00020600040101010101" pitchFamily="18" charset="-122"/>
                <a:ea typeface="OPPOSans R" panose="00020600040101010101" pitchFamily="18" charset="-122"/>
              </a:rPr>
              <a:t>，分析需求趋势，根据物料采购提前期（从下单到收货的时长）进行安全库存预估</a:t>
            </a:r>
            <a:r>
              <a:rPr lang="zh-CN" altLang="en-US" sz="2400" b="0" dirty="0" smtClean="0">
                <a:latin typeface="OPPOSans R" panose="00020600040101010101" pitchFamily="18" charset="-122"/>
                <a:ea typeface="OPPOSans R" panose="00020600040101010101" pitchFamily="18" charset="-122"/>
              </a:rPr>
              <a:t>。</a:t>
            </a:r>
            <a:endParaRPr lang="en-US" altLang="zh-CN" sz="2400" b="0" dirty="0" smtClean="0">
              <a:latin typeface="OPPOSans R" panose="00020600040101010101" pitchFamily="18" charset="-122"/>
              <a:ea typeface="OPPOSans R" panose="00020600040101010101" pitchFamily="18" charset="-122"/>
            </a:endParaRPr>
          </a:p>
          <a:p>
            <a:pPr lvl="1" indent="0" algn="l">
              <a:lnSpc>
                <a:spcPct val="150000"/>
              </a:lnSpc>
            </a:pPr>
            <a:r>
              <a:rPr lang="en-US" altLang="zh-CN" sz="2200" b="0" dirty="0" smtClean="0">
                <a:latin typeface="OPPOSans R" panose="00020600040101010101" pitchFamily="18" charset="-122"/>
                <a:ea typeface="OPPOSans R" panose="00020600040101010101" pitchFamily="18" charset="-122"/>
              </a:rPr>
              <a:t>Export </a:t>
            </a:r>
            <a:r>
              <a:rPr lang="en-US" altLang="zh-CN" sz="2200" b="0" dirty="0">
                <a:latin typeface="OPPOSans R" panose="00020600040101010101" pitchFamily="18" charset="-122"/>
                <a:ea typeface="OPPOSans R" panose="00020600040101010101" pitchFamily="18" charset="-122"/>
              </a:rPr>
              <a:t>stock data from system or refer to stock-taking data (accuracy is really important), as well as consider consumption data of past 3-6months, in-transit data and to-be repaired data due to shortage to analyze demand trend. </a:t>
            </a:r>
            <a:r>
              <a:rPr lang="en-US" altLang="zh-CN" sz="2200" b="0" dirty="0" smtClean="0">
                <a:latin typeface="OPPOSans R" panose="00020600040101010101" pitchFamily="18" charset="-122"/>
                <a:ea typeface="OPPOSans R" panose="00020600040101010101" pitchFamily="18" charset="-122"/>
              </a:rPr>
              <a:t>You </a:t>
            </a:r>
            <a:r>
              <a:rPr lang="en-US" altLang="zh-CN" sz="2200" b="0" dirty="0">
                <a:latin typeface="OPPOSans R" panose="00020600040101010101" pitchFamily="18" charset="-122"/>
                <a:ea typeface="OPPOSans R" panose="00020600040101010101" pitchFamily="18" charset="-122"/>
              </a:rPr>
              <a:t>could evaluate safety stock based on duration from placing order to receiving materials</a:t>
            </a:r>
            <a:r>
              <a:rPr lang="en-US" altLang="zh-CN" sz="2200" b="0" dirty="0" smtClean="0">
                <a:latin typeface="OPPOSans R" panose="00020600040101010101" pitchFamily="18" charset="-122"/>
                <a:ea typeface="OPPOSans R" panose="00020600040101010101" pitchFamily="18" charset="-122"/>
              </a:rPr>
              <a:t>. </a:t>
            </a:r>
            <a:endParaRPr lang="en-US" altLang="zh-CN" sz="2200" b="0" dirty="0">
              <a:latin typeface="OPPOSans R" panose="00020600040101010101" pitchFamily="18" charset="-122"/>
              <a:ea typeface="OPPOSans R" panose="00020600040101010101" pitchFamily="18" charset="-122"/>
            </a:endParaRPr>
          </a:p>
        </p:txBody>
      </p:sp>
      <p:cxnSp>
        <p:nvCxnSpPr>
          <p:cNvPr id="63" name="Straight Connector 5"/>
          <p:cNvCxnSpPr/>
          <p:nvPr/>
        </p:nvCxnSpPr>
        <p:spPr>
          <a:xfrm>
            <a:off x="12191998" y="3120766"/>
            <a:ext cx="0" cy="880872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4" name="íSḷîḓe">
            <a:extLst>
              <a:ext uri="{FF2B5EF4-FFF2-40B4-BE49-F238E27FC236}">
                <a16:creationId xmlns="" xmlns:a16="http://schemas.microsoft.com/office/drawing/2014/main" id="{5EBB5224-FC4A-4D0B-9778-7073CE563330}"/>
              </a:ext>
            </a:extLst>
          </p:cNvPr>
          <p:cNvSpPr/>
          <p:nvPr/>
        </p:nvSpPr>
        <p:spPr bwMode="auto">
          <a:xfrm>
            <a:off x="1574297" y="2645304"/>
            <a:ext cx="6140148" cy="950923"/>
          </a:xfrm>
          <a:custGeom>
            <a:avLst/>
            <a:gdLst>
              <a:gd name="T0" fmla="*/ 960 w 960"/>
              <a:gd name="T1" fmla="*/ 182 h 200"/>
              <a:gd name="T2" fmla="*/ 942 w 960"/>
              <a:gd name="T3" fmla="*/ 200 h 200"/>
              <a:gd name="T4" fmla="*/ 18 w 960"/>
              <a:gd name="T5" fmla="*/ 200 h 200"/>
              <a:gd name="T6" fmla="*/ 0 w 960"/>
              <a:gd name="T7" fmla="*/ 182 h 200"/>
              <a:gd name="T8" fmla="*/ 0 w 960"/>
              <a:gd name="T9" fmla="*/ 18 h 200"/>
              <a:gd name="T10" fmla="*/ 18 w 960"/>
              <a:gd name="T11" fmla="*/ 0 h 200"/>
              <a:gd name="T12" fmla="*/ 942 w 960"/>
              <a:gd name="T13" fmla="*/ 0 h 200"/>
              <a:gd name="T14" fmla="*/ 960 w 960"/>
              <a:gd name="T15" fmla="*/ 18 h 200"/>
              <a:gd name="T16" fmla="*/ 960 w 960"/>
              <a:gd name="T17" fmla="*/ 1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0">
                <a:moveTo>
                  <a:pt x="960" y="182"/>
                </a:moveTo>
                <a:cubicBezTo>
                  <a:pt x="960" y="192"/>
                  <a:pt x="952" y="200"/>
                  <a:pt x="942" y="200"/>
                </a:cubicBezTo>
                <a:cubicBezTo>
                  <a:pt x="18" y="200"/>
                  <a:pt x="18" y="200"/>
                  <a:pt x="18" y="200"/>
                </a:cubicBezTo>
                <a:cubicBezTo>
                  <a:pt x="8" y="200"/>
                  <a:pt x="0" y="192"/>
                  <a:pt x="0" y="182"/>
                </a:cubicBezTo>
                <a:cubicBezTo>
                  <a:pt x="0" y="18"/>
                  <a:pt x="0" y="18"/>
                  <a:pt x="0" y="18"/>
                </a:cubicBezTo>
                <a:cubicBezTo>
                  <a:pt x="0" y="8"/>
                  <a:pt x="8" y="0"/>
                  <a:pt x="18" y="0"/>
                </a:cubicBezTo>
                <a:cubicBezTo>
                  <a:pt x="942" y="0"/>
                  <a:pt x="942" y="0"/>
                  <a:pt x="942" y="0"/>
                </a:cubicBezTo>
                <a:cubicBezTo>
                  <a:pt x="952" y="0"/>
                  <a:pt x="960" y="8"/>
                  <a:pt x="960" y="18"/>
                </a:cubicBezTo>
                <a:lnTo>
                  <a:pt x="960" y="182"/>
                </a:lnTo>
                <a:close/>
              </a:path>
            </a:pathLst>
          </a:custGeom>
          <a:solidFill>
            <a:schemeClr val="accent1"/>
          </a:solidFill>
          <a:ln>
            <a:noFill/>
          </a:ln>
        </p:spPr>
        <p:txBody>
          <a:bodyPr vert="horz" wrap="none" lIns="182880" tIns="91440" rIns="182880" bIns="91440" anchor="ctr" anchorCtr="0" compatLnSpc="1">
            <a:prstTxWarp prst="textNoShape">
              <a:avLst/>
            </a:prstTxWarp>
            <a:normAutofit/>
          </a:bodyPr>
          <a:lstStyle/>
          <a:p>
            <a:pPr algn="ctr"/>
            <a:r>
              <a:rPr lang="zh-CN" altLang="en-US" sz="4000" dirty="0">
                <a:solidFill>
                  <a:schemeClr val="bg1"/>
                </a:solidFill>
                <a:latin typeface="OPPOSans R" panose="00020600040101010101" pitchFamily="18" charset="-122"/>
                <a:ea typeface="OPPOSans R" panose="00020600040101010101" pitchFamily="18" charset="-122"/>
              </a:rPr>
              <a:t>新机型 </a:t>
            </a:r>
            <a:r>
              <a:rPr lang="en-US" altLang="zh-CN" sz="4000" dirty="0">
                <a:solidFill>
                  <a:schemeClr val="bg1"/>
                </a:solidFill>
                <a:latin typeface="OPPOSans R" panose="00020600040101010101" pitchFamily="18" charset="-122"/>
                <a:ea typeface="OPPOSans R" panose="00020600040101010101" pitchFamily="18" charset="-122"/>
              </a:rPr>
              <a:t>New </a:t>
            </a:r>
            <a:r>
              <a:rPr lang="en-US" altLang="zh-CN" sz="4000" dirty="0">
                <a:solidFill>
                  <a:schemeClr val="bg1"/>
                </a:solidFill>
                <a:latin typeface="OPPOSans R" panose="00020600040101010101" pitchFamily="18" charset="-122"/>
                <a:ea typeface="OPPOSans R" panose="00020600040101010101" pitchFamily="18" charset="-122"/>
                <a:cs typeface="+mn-ea"/>
                <a:sym typeface="+mn-lt"/>
              </a:rPr>
              <a:t>model</a:t>
            </a:r>
            <a:endParaRPr lang="zh-CN" altLang="en-US" sz="4000" dirty="0">
              <a:solidFill>
                <a:schemeClr val="bg1"/>
              </a:solidFill>
              <a:latin typeface="OPPOSans R" panose="00020600040101010101" pitchFamily="18" charset="-122"/>
              <a:ea typeface="OPPOSans R" panose="00020600040101010101" pitchFamily="18" charset="-122"/>
            </a:endParaRPr>
          </a:p>
        </p:txBody>
      </p:sp>
      <p:sp>
        <p:nvSpPr>
          <p:cNvPr id="65" name="íSḷîḓe">
            <a:extLst>
              <a:ext uri="{FF2B5EF4-FFF2-40B4-BE49-F238E27FC236}">
                <a16:creationId xmlns="" xmlns:a16="http://schemas.microsoft.com/office/drawing/2014/main" id="{5EBB5224-FC4A-4D0B-9778-7073CE563330}"/>
              </a:ext>
            </a:extLst>
          </p:cNvPr>
          <p:cNvSpPr/>
          <p:nvPr/>
        </p:nvSpPr>
        <p:spPr bwMode="auto">
          <a:xfrm>
            <a:off x="16387316" y="2645303"/>
            <a:ext cx="6079065" cy="950923"/>
          </a:xfrm>
          <a:custGeom>
            <a:avLst/>
            <a:gdLst>
              <a:gd name="T0" fmla="*/ 960 w 960"/>
              <a:gd name="T1" fmla="*/ 182 h 200"/>
              <a:gd name="T2" fmla="*/ 942 w 960"/>
              <a:gd name="T3" fmla="*/ 200 h 200"/>
              <a:gd name="T4" fmla="*/ 18 w 960"/>
              <a:gd name="T5" fmla="*/ 200 h 200"/>
              <a:gd name="T6" fmla="*/ 0 w 960"/>
              <a:gd name="T7" fmla="*/ 182 h 200"/>
              <a:gd name="T8" fmla="*/ 0 w 960"/>
              <a:gd name="T9" fmla="*/ 18 h 200"/>
              <a:gd name="T10" fmla="*/ 18 w 960"/>
              <a:gd name="T11" fmla="*/ 0 h 200"/>
              <a:gd name="T12" fmla="*/ 942 w 960"/>
              <a:gd name="T13" fmla="*/ 0 h 200"/>
              <a:gd name="T14" fmla="*/ 960 w 960"/>
              <a:gd name="T15" fmla="*/ 18 h 200"/>
              <a:gd name="T16" fmla="*/ 960 w 960"/>
              <a:gd name="T17" fmla="*/ 1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0">
                <a:moveTo>
                  <a:pt x="960" y="182"/>
                </a:moveTo>
                <a:cubicBezTo>
                  <a:pt x="960" y="192"/>
                  <a:pt x="952" y="200"/>
                  <a:pt x="942" y="200"/>
                </a:cubicBezTo>
                <a:cubicBezTo>
                  <a:pt x="18" y="200"/>
                  <a:pt x="18" y="200"/>
                  <a:pt x="18" y="200"/>
                </a:cubicBezTo>
                <a:cubicBezTo>
                  <a:pt x="8" y="200"/>
                  <a:pt x="0" y="192"/>
                  <a:pt x="0" y="182"/>
                </a:cubicBezTo>
                <a:cubicBezTo>
                  <a:pt x="0" y="18"/>
                  <a:pt x="0" y="18"/>
                  <a:pt x="0" y="18"/>
                </a:cubicBezTo>
                <a:cubicBezTo>
                  <a:pt x="0" y="8"/>
                  <a:pt x="8" y="0"/>
                  <a:pt x="18" y="0"/>
                </a:cubicBezTo>
                <a:cubicBezTo>
                  <a:pt x="942" y="0"/>
                  <a:pt x="942" y="0"/>
                  <a:pt x="942" y="0"/>
                </a:cubicBezTo>
                <a:cubicBezTo>
                  <a:pt x="952" y="0"/>
                  <a:pt x="960" y="8"/>
                  <a:pt x="960" y="18"/>
                </a:cubicBezTo>
                <a:lnTo>
                  <a:pt x="960" y="182"/>
                </a:lnTo>
                <a:close/>
              </a:path>
            </a:pathLst>
          </a:custGeom>
          <a:solidFill>
            <a:schemeClr val="accent1"/>
          </a:solidFill>
          <a:ln>
            <a:noFill/>
          </a:ln>
        </p:spPr>
        <p:txBody>
          <a:bodyPr vert="horz" wrap="none" lIns="182880" tIns="91440" rIns="182880" bIns="91440" anchor="ctr" anchorCtr="0" compatLnSpc="1">
            <a:prstTxWarp prst="textNoShape">
              <a:avLst/>
            </a:prstTxWarp>
            <a:normAutofit/>
          </a:bodyPr>
          <a:lstStyle/>
          <a:p>
            <a:pPr algn="ctr"/>
            <a:r>
              <a:rPr lang="zh-CN" altLang="en-US" sz="4000" dirty="0">
                <a:solidFill>
                  <a:schemeClr val="bg1"/>
                </a:solidFill>
                <a:latin typeface="OPPOSans R" panose="00020600040101010101" pitchFamily="18" charset="-122"/>
                <a:ea typeface="OPPOSans R" panose="00020600040101010101" pitchFamily="18" charset="-122"/>
              </a:rPr>
              <a:t>老机型 </a:t>
            </a:r>
            <a:r>
              <a:rPr lang="en-US" altLang="zh-CN" sz="4000" dirty="0">
                <a:solidFill>
                  <a:schemeClr val="bg1"/>
                </a:solidFill>
                <a:latin typeface="OPPOSans R" panose="00020600040101010101" pitchFamily="18" charset="-122"/>
                <a:ea typeface="OPPOSans R" panose="00020600040101010101" pitchFamily="18" charset="-122"/>
                <a:cs typeface="+mn-ea"/>
                <a:sym typeface="+mn-lt"/>
              </a:rPr>
              <a:t>Old model</a:t>
            </a:r>
            <a:endParaRPr lang="zh-CN" altLang="en-US" sz="4000" dirty="0">
              <a:solidFill>
                <a:schemeClr val="bg1"/>
              </a:solidFill>
              <a:latin typeface="OPPOSans R" panose="00020600040101010101" pitchFamily="18" charset="-122"/>
              <a:ea typeface="OPPOSans R" panose="00020600040101010101" pitchFamily="18" charset="-122"/>
            </a:endParaRPr>
          </a:p>
        </p:txBody>
      </p:sp>
    </p:spTree>
    <p:extLst>
      <p:ext uri="{BB962C8B-B14F-4D97-AF65-F5344CB8AC3E}">
        <p14:creationId xmlns:p14="http://schemas.microsoft.com/office/powerpoint/2010/main" val="19466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50"/>
                                        <p:tgtEl>
                                          <p:spTgt spid="47"/>
                                        </p:tgtEl>
                                      </p:cBhvr>
                                    </p:animEffect>
                                    <p:anim calcmode="lin" valueType="num">
                                      <p:cBhvr>
                                        <p:cTn id="20" dur="750" fill="hold"/>
                                        <p:tgtEl>
                                          <p:spTgt spid="47"/>
                                        </p:tgtEl>
                                        <p:attrNameLst>
                                          <p:attrName>ppt_x</p:attrName>
                                        </p:attrNameLst>
                                      </p:cBhvr>
                                      <p:tavLst>
                                        <p:tav tm="0">
                                          <p:val>
                                            <p:strVal val="#ppt_x"/>
                                          </p:val>
                                        </p:tav>
                                        <p:tav tm="100000">
                                          <p:val>
                                            <p:strVal val="#ppt_x"/>
                                          </p:val>
                                        </p:tav>
                                      </p:tavLst>
                                    </p:anim>
                                    <p:anim calcmode="lin" valueType="num">
                                      <p:cBhvr>
                                        <p:cTn id="21" dur="7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750"/>
                                        <p:tgtEl>
                                          <p:spTgt spid="50"/>
                                        </p:tgtEl>
                                      </p:cBhvr>
                                    </p:animEffect>
                                    <p:anim calcmode="lin" valueType="num">
                                      <p:cBhvr>
                                        <p:cTn id="32" dur="750" fill="hold"/>
                                        <p:tgtEl>
                                          <p:spTgt spid="50"/>
                                        </p:tgtEl>
                                        <p:attrNameLst>
                                          <p:attrName>ppt_x</p:attrName>
                                        </p:attrNameLst>
                                      </p:cBhvr>
                                      <p:tavLst>
                                        <p:tav tm="0">
                                          <p:val>
                                            <p:strVal val="#ppt_x"/>
                                          </p:val>
                                        </p:tav>
                                        <p:tav tm="100000">
                                          <p:val>
                                            <p:strVal val="#ppt_x"/>
                                          </p:val>
                                        </p:tav>
                                      </p:tavLst>
                                    </p:anim>
                                    <p:anim calcmode="lin" valueType="num">
                                      <p:cBhvr>
                                        <p:cTn id="33"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750"/>
                                        <p:tgtEl>
                                          <p:spTgt spid="52"/>
                                        </p:tgtEl>
                                      </p:cBhvr>
                                    </p:animEffect>
                                    <p:anim calcmode="lin" valueType="num">
                                      <p:cBhvr>
                                        <p:cTn id="44" dur="750" fill="hold"/>
                                        <p:tgtEl>
                                          <p:spTgt spid="52"/>
                                        </p:tgtEl>
                                        <p:attrNameLst>
                                          <p:attrName>ppt_x</p:attrName>
                                        </p:attrNameLst>
                                      </p:cBhvr>
                                      <p:tavLst>
                                        <p:tav tm="0">
                                          <p:val>
                                            <p:strVal val="#ppt_x"/>
                                          </p:val>
                                        </p:tav>
                                        <p:tav tm="100000">
                                          <p:val>
                                            <p:strVal val="#ppt_x"/>
                                          </p:val>
                                        </p:tav>
                                      </p:tavLst>
                                    </p:anim>
                                    <p:anim calcmode="lin" valueType="num">
                                      <p:cBhvr>
                                        <p:cTn id="45" dur="7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1000"/>
                                        <p:tgtEl>
                                          <p:spTgt spid="65"/>
                                        </p:tgtEl>
                                      </p:cBhvr>
                                    </p:animEffect>
                                    <p:anim calcmode="lin" valueType="num">
                                      <p:cBhvr>
                                        <p:cTn id="51" dur="1000" fill="hold"/>
                                        <p:tgtEl>
                                          <p:spTgt spid="65"/>
                                        </p:tgtEl>
                                        <p:attrNameLst>
                                          <p:attrName>ppt_x</p:attrName>
                                        </p:attrNameLst>
                                      </p:cBhvr>
                                      <p:tavLst>
                                        <p:tav tm="0">
                                          <p:val>
                                            <p:strVal val="#ppt_x"/>
                                          </p:val>
                                        </p:tav>
                                        <p:tav tm="100000">
                                          <p:val>
                                            <p:strVal val="#ppt_x"/>
                                          </p:val>
                                        </p:tav>
                                      </p:tavLst>
                                    </p:anim>
                                    <p:anim calcmode="lin" valueType="num">
                                      <p:cBhvr>
                                        <p:cTn id="52" dur="1000" fill="hold"/>
                                        <p:tgtEl>
                                          <p:spTgt spid="6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1000"/>
                                        <p:tgtEl>
                                          <p:spTgt spid="55"/>
                                        </p:tgtEl>
                                      </p:cBhvr>
                                    </p:animEffect>
                                    <p:anim calcmode="lin" valueType="num">
                                      <p:cBhvr>
                                        <p:cTn id="61" dur="1000" fill="hold"/>
                                        <p:tgtEl>
                                          <p:spTgt spid="55"/>
                                        </p:tgtEl>
                                        <p:attrNameLst>
                                          <p:attrName>ppt_x</p:attrName>
                                        </p:attrNameLst>
                                      </p:cBhvr>
                                      <p:tavLst>
                                        <p:tav tm="0">
                                          <p:val>
                                            <p:strVal val="#ppt_x"/>
                                          </p:val>
                                        </p:tav>
                                        <p:tav tm="100000">
                                          <p:val>
                                            <p:strVal val="#ppt_x"/>
                                          </p:val>
                                        </p:tav>
                                      </p:tavLst>
                                    </p:anim>
                                    <p:anim calcmode="lin" valueType="num">
                                      <p:cBhvr>
                                        <p:cTn id="6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P spid="52" grpId="0"/>
      <p:bldP spid="55" grpId="0"/>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a:spLocks noGrp="1"/>
          </p:cNvSpPr>
          <p:nvPr>
            <p:ph type="title"/>
          </p:nvPr>
        </p:nvSpPr>
        <p:spPr>
          <a:xfrm>
            <a:off x="776505" y="627526"/>
            <a:ext cx="22841775" cy="1073683"/>
          </a:xfrm>
        </p:spPr>
        <p:txBody>
          <a:bodyPr/>
          <a:lstStyle/>
          <a:p>
            <a:r>
              <a:rPr kumimoji="1" lang="en-US" altLang="zh-CN" dirty="0"/>
              <a:t>1. </a:t>
            </a:r>
            <a:r>
              <a:rPr kumimoji="1" lang="zh-CN" altLang="en-US" dirty="0"/>
              <a:t>海外备件订单申请</a:t>
            </a:r>
            <a:r>
              <a:rPr kumimoji="1" lang="en-US" altLang="zh-CN" dirty="0"/>
              <a:t>-Order Application</a:t>
            </a:r>
            <a:endParaRPr kumimoji="1" lang="zh-CN" altLang="en-US" sz="4400" dirty="0"/>
          </a:p>
        </p:txBody>
      </p:sp>
      <p:sp>
        <p:nvSpPr>
          <p:cNvPr id="17" name="Oval 13">
            <a:extLst>
              <a:ext uri="{FF2B5EF4-FFF2-40B4-BE49-F238E27FC236}">
                <a16:creationId xmlns:a16="http://schemas.microsoft.com/office/drawing/2014/main" xmlns="" id="{B2DE58CA-72B3-D14E-94E8-4F82E2301864}"/>
              </a:ext>
            </a:extLst>
          </p:cNvPr>
          <p:cNvSpPr/>
          <p:nvPr/>
        </p:nvSpPr>
        <p:spPr>
          <a:xfrm rot="18933254">
            <a:off x="9230771" y="2173032"/>
            <a:ext cx="1193800" cy="1193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18" name="Oval 14">
            <a:extLst>
              <a:ext uri="{FF2B5EF4-FFF2-40B4-BE49-F238E27FC236}">
                <a16:creationId xmlns:a16="http://schemas.microsoft.com/office/drawing/2014/main" xmlns="" id="{CAADFD15-EAF5-B84D-8747-B982ABAEB74E}"/>
              </a:ext>
            </a:extLst>
          </p:cNvPr>
          <p:cNvSpPr/>
          <p:nvPr/>
        </p:nvSpPr>
        <p:spPr>
          <a:xfrm rot="18933254">
            <a:off x="9230770" y="6307224"/>
            <a:ext cx="1193800" cy="1193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19" name="Oval 15">
            <a:extLst>
              <a:ext uri="{FF2B5EF4-FFF2-40B4-BE49-F238E27FC236}">
                <a16:creationId xmlns:a16="http://schemas.microsoft.com/office/drawing/2014/main" xmlns="" id="{0C85581F-340C-9F4B-9343-5680A88A9EC1}"/>
              </a:ext>
            </a:extLst>
          </p:cNvPr>
          <p:cNvSpPr/>
          <p:nvPr/>
        </p:nvSpPr>
        <p:spPr>
          <a:xfrm rot="18933254">
            <a:off x="9230770" y="9595392"/>
            <a:ext cx="1193800" cy="1193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20" name="Shape 2836">
            <a:extLst>
              <a:ext uri="{FF2B5EF4-FFF2-40B4-BE49-F238E27FC236}">
                <a16:creationId xmlns:a16="http://schemas.microsoft.com/office/drawing/2014/main" xmlns="" id="{402B9EB1-63CE-1C4E-90FE-4715AA49D89D}"/>
              </a:ext>
            </a:extLst>
          </p:cNvPr>
          <p:cNvSpPr/>
          <p:nvPr/>
        </p:nvSpPr>
        <p:spPr>
          <a:xfrm>
            <a:off x="9548343" y="2566784"/>
            <a:ext cx="558656" cy="406296"/>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a:ln w="12700">
            <a:miter lim="400000"/>
          </a:ln>
        </p:spPr>
        <p:txBody>
          <a:bodyPr lIns="38090" tIns="38090" rIns="38090" bIns="38090" anchor="ctr"/>
          <a:lstStyle/>
          <a:p>
            <a:pPr defTabSz="45706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21" name="Shape 2837">
            <a:extLst>
              <a:ext uri="{FF2B5EF4-FFF2-40B4-BE49-F238E27FC236}">
                <a16:creationId xmlns:a16="http://schemas.microsoft.com/office/drawing/2014/main" xmlns="" id="{5C81C1BB-EE90-DD44-B3DC-491391F7D722}"/>
              </a:ext>
            </a:extLst>
          </p:cNvPr>
          <p:cNvSpPr/>
          <p:nvPr/>
        </p:nvSpPr>
        <p:spPr>
          <a:xfrm>
            <a:off x="9548342" y="6688281"/>
            <a:ext cx="558656" cy="431690"/>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FFFFFF"/>
          </a:solidFill>
          <a:ln w="12700">
            <a:miter lim="400000"/>
          </a:ln>
        </p:spPr>
        <p:txBody>
          <a:bodyPr lIns="38090" tIns="38090" rIns="38090" bIns="38090" anchor="ctr"/>
          <a:lstStyle/>
          <a:p>
            <a:pPr defTabSz="45706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23" name="Shape 2857">
            <a:extLst>
              <a:ext uri="{FF2B5EF4-FFF2-40B4-BE49-F238E27FC236}">
                <a16:creationId xmlns:a16="http://schemas.microsoft.com/office/drawing/2014/main" xmlns="" id="{6C0ED7D0-C868-3449-A5F2-E248641C07DF}"/>
              </a:ext>
            </a:extLst>
          </p:cNvPr>
          <p:cNvSpPr/>
          <p:nvPr/>
        </p:nvSpPr>
        <p:spPr>
          <a:xfrm>
            <a:off x="9548342" y="9912964"/>
            <a:ext cx="558656" cy="558656"/>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FFFFFF"/>
          </a:solidFill>
          <a:ln w="12700">
            <a:miter lim="400000"/>
          </a:ln>
        </p:spPr>
        <p:txBody>
          <a:bodyPr lIns="38090" tIns="38090" rIns="38090" bIns="38090" anchor="ctr"/>
          <a:lstStyle/>
          <a:p>
            <a:pPr defTabSz="45706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28" name="Rectangle 29">
            <a:extLst>
              <a:ext uri="{FF2B5EF4-FFF2-40B4-BE49-F238E27FC236}">
                <a16:creationId xmlns:a16="http://schemas.microsoft.com/office/drawing/2014/main" xmlns="" id="{9991D6BD-A84B-CF42-B079-1CF9C5B49DFF}"/>
              </a:ext>
            </a:extLst>
          </p:cNvPr>
          <p:cNvSpPr/>
          <p:nvPr/>
        </p:nvSpPr>
        <p:spPr>
          <a:xfrm>
            <a:off x="10862097" y="2868442"/>
            <a:ext cx="11773711" cy="3231654"/>
          </a:xfrm>
          <a:prstGeom prst="rect">
            <a:avLst/>
          </a:prstGeom>
        </p:spPr>
        <p:txBody>
          <a:bodyPr wrap="square">
            <a:spAutoFit/>
          </a:bodyPr>
          <a:lstStyle/>
          <a:p>
            <a:pPr algn="l">
              <a:lnSpc>
                <a:spcPct val="150000"/>
              </a:lnSpc>
            </a:pPr>
            <a:r>
              <a:rPr lang="zh-CN" altLang="en-US" sz="2400" b="0" dirty="0">
                <a:latin typeface="OPPOSans R" panose="00020600040101010101" pitchFamily="18" charset="-122"/>
                <a:ea typeface="OPPOSans R" panose="00020600040101010101" pitchFamily="18" charset="-122"/>
              </a:rPr>
              <a:t>预订单是指提前下达采购订单</a:t>
            </a:r>
            <a:r>
              <a:rPr lang="zh-CN" altLang="en-US" sz="2400" b="0" dirty="0" smtClean="0">
                <a:latin typeface="OPPOSans R" panose="00020600040101010101" pitchFamily="18" charset="-122"/>
                <a:ea typeface="OPPOSans R" panose="00020600040101010101" pitchFamily="18" charset="-122"/>
              </a:rPr>
              <a:t>。亚太每月</a:t>
            </a:r>
            <a:r>
              <a:rPr lang="en-US" altLang="zh-CN" sz="2400" b="0" dirty="0" smtClean="0">
                <a:latin typeface="OPPOSans R" panose="00020600040101010101" pitchFamily="18" charset="-122"/>
                <a:ea typeface="OPPOSans R" panose="00020600040101010101" pitchFamily="18" charset="-122"/>
              </a:rPr>
              <a:t>25</a:t>
            </a:r>
            <a:r>
              <a:rPr lang="zh-CN" altLang="en-US" sz="2400" b="0" dirty="0" smtClean="0">
                <a:latin typeface="OPPOSans R" panose="00020600040101010101" pitchFamily="18" charset="-122"/>
                <a:ea typeface="OPPOSans R" panose="00020600040101010101" pitchFamily="18" charset="-122"/>
              </a:rPr>
              <a:t>号前，南亚</a:t>
            </a:r>
            <a:r>
              <a:rPr lang="en-US" altLang="zh-CN" sz="2400" b="0" dirty="0" smtClean="0">
                <a:latin typeface="OPPOSans R" panose="00020600040101010101" pitchFamily="18" charset="-122"/>
                <a:ea typeface="OPPOSans R" panose="00020600040101010101" pitchFamily="18" charset="-122"/>
              </a:rPr>
              <a:t>&amp;</a:t>
            </a:r>
            <a:r>
              <a:rPr lang="zh-CN" altLang="en-US" sz="2400" b="0" dirty="0" smtClean="0">
                <a:latin typeface="OPPOSans R" panose="00020600040101010101" pitchFamily="18" charset="-122"/>
                <a:ea typeface="OPPOSans R" panose="00020600040101010101" pitchFamily="18" charset="-122"/>
              </a:rPr>
              <a:t>中东非每月</a:t>
            </a:r>
            <a:r>
              <a:rPr lang="en-US" altLang="zh-CN" sz="2400" b="0" dirty="0" smtClean="0">
                <a:latin typeface="OPPOSans R" panose="00020600040101010101" pitchFamily="18" charset="-122"/>
                <a:ea typeface="OPPOSans R" panose="00020600040101010101" pitchFamily="18" charset="-122"/>
              </a:rPr>
              <a:t>10</a:t>
            </a:r>
            <a:r>
              <a:rPr lang="zh-CN" altLang="en-US" sz="2400" b="0" dirty="0" smtClean="0">
                <a:latin typeface="OPPOSans R" panose="00020600040101010101" pitchFamily="18" charset="-122"/>
                <a:ea typeface="OPPOSans R" panose="00020600040101010101" pitchFamily="18" charset="-122"/>
              </a:rPr>
              <a:t>号前</a:t>
            </a:r>
            <a:r>
              <a:rPr lang="zh-CN" altLang="en-US" sz="2400" b="0" dirty="0" smtClean="0">
                <a:solidFill>
                  <a:schemeClr val="tx1"/>
                </a:solidFill>
                <a:latin typeface="OPPOSans R" panose="00020600040101010101" pitchFamily="18" charset="-122"/>
                <a:ea typeface="OPPOSans R" panose="00020600040101010101" pitchFamily="18" charset="-122"/>
              </a:rPr>
              <a:t>（</a:t>
            </a:r>
            <a:r>
              <a:rPr lang="zh-CN" altLang="en-US" sz="2400" b="0" dirty="0">
                <a:solidFill>
                  <a:schemeClr val="tx1"/>
                </a:solidFill>
                <a:latin typeface="OPPOSans R" panose="00020600040101010101" pitchFamily="18" charset="-122"/>
                <a:ea typeface="OPPOSans R" panose="00020600040101010101" pitchFamily="18" charset="-122"/>
              </a:rPr>
              <a:t>由于欧洲需求量小暂不限制）。</a:t>
            </a:r>
            <a:endParaRPr lang="en-US" altLang="zh-CN" sz="2400" b="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Pre-order means placing order for next month in </a:t>
            </a:r>
            <a:r>
              <a:rPr lang="en-US" altLang="zh-CN" sz="2200" b="0" dirty="0" smtClean="0">
                <a:latin typeface="OPPOSans R" panose="00020600040101010101" pitchFamily="18" charset="-122"/>
                <a:ea typeface="OPPOSans R" panose="00020600040101010101" pitchFamily="18" charset="-122"/>
              </a:rPr>
              <a:t>advance, Asia-Pacific </a:t>
            </a:r>
            <a:r>
              <a:rPr lang="en-US" altLang="zh-CN" sz="2200" b="0" dirty="0">
                <a:latin typeface="OPPOSans R" panose="00020600040101010101" pitchFamily="18" charset="-122"/>
                <a:ea typeface="OPPOSans R" panose="00020600040101010101" pitchFamily="18" charset="-122"/>
              </a:rPr>
              <a:t>regions should place pre-orders before 25</a:t>
            </a:r>
            <a:r>
              <a:rPr lang="en-US" altLang="zh-CN" sz="2200" b="0" baseline="30000" dirty="0">
                <a:latin typeface="OPPOSans R" panose="00020600040101010101" pitchFamily="18" charset="-122"/>
                <a:ea typeface="OPPOSans R" panose="00020600040101010101" pitchFamily="18" charset="-122"/>
              </a:rPr>
              <a:t>th</a:t>
            </a:r>
            <a:r>
              <a:rPr lang="en-US" altLang="zh-CN" sz="2200" b="0" dirty="0">
                <a:latin typeface="OPPOSans R" panose="00020600040101010101" pitchFamily="18" charset="-122"/>
                <a:ea typeface="OPPOSans R" panose="00020600040101010101" pitchFamily="18" charset="-122"/>
              </a:rPr>
              <a:t> </a:t>
            </a:r>
            <a:r>
              <a:rPr lang="en-US" altLang="zh-CN" sz="2200" b="0" dirty="0" smtClean="0">
                <a:latin typeface="OPPOSans R" panose="00020600040101010101" pitchFamily="18" charset="-122"/>
                <a:ea typeface="OPPOSans R" panose="00020600040101010101" pitchFamily="18" charset="-122"/>
              </a:rPr>
              <a:t>of every </a:t>
            </a:r>
            <a:r>
              <a:rPr lang="en-US" altLang="zh-CN" sz="2200" b="0" dirty="0">
                <a:latin typeface="OPPOSans R" panose="00020600040101010101" pitchFamily="18" charset="-122"/>
                <a:ea typeface="OPPOSans R" panose="00020600040101010101" pitchFamily="18" charset="-122"/>
              </a:rPr>
              <a:t>month, while South-Asia and </a:t>
            </a:r>
            <a:r>
              <a:rPr lang="en-US" altLang="zh-CN" sz="2200" b="0" dirty="0" smtClean="0">
                <a:latin typeface="OPPOSans R" panose="00020600040101010101" pitchFamily="18" charset="-122"/>
                <a:ea typeface="OPPOSans R" panose="00020600040101010101" pitchFamily="18" charset="-122"/>
              </a:rPr>
              <a:t>Middle-East Africa </a:t>
            </a:r>
            <a:r>
              <a:rPr lang="en-US" altLang="zh-CN" sz="2200" b="0" dirty="0">
                <a:latin typeface="OPPOSans R" panose="00020600040101010101" pitchFamily="18" charset="-122"/>
                <a:ea typeface="OPPOSans R" panose="00020600040101010101" pitchFamily="18" charset="-122"/>
              </a:rPr>
              <a:t>regions should place 10</a:t>
            </a:r>
            <a:r>
              <a:rPr lang="en-US" altLang="zh-CN" sz="2200" b="0" baseline="30000" dirty="0">
                <a:latin typeface="OPPOSans R" panose="00020600040101010101" pitchFamily="18" charset="-122"/>
                <a:ea typeface="OPPOSans R" panose="00020600040101010101" pitchFamily="18" charset="-122"/>
              </a:rPr>
              <a:t>th</a:t>
            </a:r>
            <a:r>
              <a:rPr lang="en-US" altLang="zh-CN" sz="2200" b="0" dirty="0">
                <a:latin typeface="OPPOSans R" panose="00020600040101010101" pitchFamily="18" charset="-122"/>
                <a:ea typeface="OPPOSans R" panose="00020600040101010101" pitchFamily="18" charset="-122"/>
              </a:rPr>
              <a:t> </a:t>
            </a:r>
            <a:r>
              <a:rPr lang="en-US" altLang="zh-CN" sz="2200" b="0" dirty="0" smtClean="0">
                <a:latin typeface="OPPOSans R" panose="00020600040101010101" pitchFamily="18" charset="-122"/>
                <a:ea typeface="OPPOSans R" panose="00020600040101010101" pitchFamily="18" charset="-122"/>
              </a:rPr>
              <a:t>of every </a:t>
            </a:r>
            <a:r>
              <a:rPr lang="en-US" altLang="zh-CN" sz="2200" b="0" dirty="0">
                <a:latin typeface="OPPOSans R" panose="00020600040101010101" pitchFamily="18" charset="-122"/>
                <a:ea typeface="OPPOSans R" panose="00020600040101010101" pitchFamily="18" charset="-122"/>
              </a:rPr>
              <a:t>month (no limits for </a:t>
            </a:r>
            <a:r>
              <a:rPr lang="en-US" altLang="zh-CN" sz="2200" b="0" dirty="0" smtClean="0">
                <a:latin typeface="OPPOSans R" panose="00020600040101010101" pitchFamily="18" charset="-122"/>
                <a:ea typeface="OPPOSans R" panose="00020600040101010101" pitchFamily="18" charset="-122"/>
              </a:rPr>
              <a:t>Europe </a:t>
            </a:r>
            <a:r>
              <a:rPr lang="en-US" altLang="zh-CN" sz="2200" b="0" dirty="0">
                <a:latin typeface="OPPOSans R" panose="00020600040101010101" pitchFamily="18" charset="-122"/>
                <a:ea typeface="OPPOSans R" panose="00020600040101010101" pitchFamily="18" charset="-122"/>
              </a:rPr>
              <a:t>regions due to low </a:t>
            </a:r>
            <a:r>
              <a:rPr lang="en-US" altLang="zh-CN" sz="2200" b="0" dirty="0" smtClean="0">
                <a:latin typeface="OPPOSans R" panose="00020600040101010101" pitchFamily="18" charset="-122"/>
                <a:ea typeface="OPPOSans R" panose="00020600040101010101" pitchFamily="18" charset="-122"/>
              </a:rPr>
              <a:t>demand) </a:t>
            </a:r>
            <a:r>
              <a:rPr lang="en-US" altLang="zh-CN" sz="2200" b="0" dirty="0">
                <a:latin typeface="OPPOSans R" panose="00020600040101010101" pitchFamily="18" charset="-122"/>
                <a:ea typeface="OPPOSans R" panose="00020600040101010101" pitchFamily="18" charset="-122"/>
              </a:rPr>
              <a:t>. </a:t>
            </a:r>
          </a:p>
        </p:txBody>
      </p:sp>
      <p:sp>
        <p:nvSpPr>
          <p:cNvPr id="29" name="Rectangle 30">
            <a:extLst>
              <a:ext uri="{FF2B5EF4-FFF2-40B4-BE49-F238E27FC236}">
                <a16:creationId xmlns:a16="http://schemas.microsoft.com/office/drawing/2014/main" xmlns="" id="{B8220A61-98B4-BE41-8520-B0919A4D6DDC}"/>
              </a:ext>
            </a:extLst>
          </p:cNvPr>
          <p:cNvSpPr/>
          <p:nvPr/>
        </p:nvSpPr>
        <p:spPr>
          <a:xfrm>
            <a:off x="10862097" y="2281074"/>
            <a:ext cx="4393434" cy="646331"/>
          </a:xfrm>
          <a:prstGeom prst="rect">
            <a:avLst/>
          </a:prstGeom>
        </p:spPr>
        <p:txBody>
          <a:bodyPr wrap="square">
            <a:spAutoFit/>
          </a:bodyPr>
          <a:lstStyle/>
          <a:p>
            <a:pPr algn="l" defTabSz="1827530" hangingPunct="1">
              <a:buSzPct val="25000"/>
              <a:defRPr/>
            </a:pPr>
            <a:r>
              <a:rPr lang="zh-CN" altLang="en-US" sz="3600" kern="1200" dirty="0">
                <a:solidFill>
                  <a:srgbClr val="046A38"/>
                </a:solidFill>
                <a:latin typeface="OPPOSans R" panose="00020600040101010101" pitchFamily="18" charset="-122"/>
                <a:ea typeface="OPPOSans R" panose="00020600040101010101" pitchFamily="18" charset="-122"/>
              </a:rPr>
              <a:t>预订单 </a:t>
            </a:r>
            <a:r>
              <a:rPr lang="en-US" altLang="zh-CN" sz="3600" dirty="0">
                <a:solidFill>
                  <a:srgbClr val="046A38"/>
                </a:solidFill>
                <a:latin typeface="OPPOSans R" panose="00020600040101010101" pitchFamily="18" charset="-122"/>
                <a:ea typeface="OPPOSans R" panose="00020600040101010101" pitchFamily="18" charset="-122"/>
                <a:cs typeface="+mn-ea"/>
                <a:sym typeface="+mn-lt"/>
              </a:rPr>
              <a:t>Pre-order</a:t>
            </a:r>
            <a:endParaRPr lang="de-DE" altLang="zh-CN" sz="3600" kern="1200" dirty="0">
              <a:solidFill>
                <a:srgbClr val="046A38"/>
              </a:solidFill>
              <a:latin typeface="OPPOSans R" panose="00020600040101010101" pitchFamily="18" charset="-122"/>
              <a:ea typeface="OPPOSans R" panose="00020600040101010101" pitchFamily="18" charset="-122"/>
            </a:endParaRPr>
          </a:p>
        </p:txBody>
      </p:sp>
      <p:sp>
        <p:nvSpPr>
          <p:cNvPr id="30" name="Rectangle 29">
            <a:extLst>
              <a:ext uri="{FF2B5EF4-FFF2-40B4-BE49-F238E27FC236}">
                <a16:creationId xmlns:a16="http://schemas.microsoft.com/office/drawing/2014/main" xmlns="" id="{98EEA1A3-ECFA-9242-A66B-1EA9ACF043ED}"/>
              </a:ext>
            </a:extLst>
          </p:cNvPr>
          <p:cNvSpPr/>
          <p:nvPr/>
        </p:nvSpPr>
        <p:spPr>
          <a:xfrm>
            <a:off x="10862097" y="7122207"/>
            <a:ext cx="12756183" cy="2262158"/>
          </a:xfrm>
          <a:prstGeom prst="rect">
            <a:avLst/>
          </a:prstGeom>
        </p:spPr>
        <p:txBody>
          <a:bodyPr wrap="square">
            <a:spAutoFit/>
          </a:bodyPr>
          <a:lstStyle/>
          <a:p>
            <a:pPr algn="l">
              <a:lnSpc>
                <a:spcPct val="150000"/>
              </a:lnSpc>
            </a:pPr>
            <a:r>
              <a:rPr lang="en-US" altLang="zh-CN" sz="2400" b="0" dirty="0">
                <a:latin typeface="OPPOSans R" panose="00020600040101010101" pitchFamily="18" charset="-122"/>
                <a:ea typeface="OPPOSans R" panose="00020600040101010101" pitchFamily="18" charset="-122"/>
              </a:rPr>
              <a:t>1.</a:t>
            </a:r>
            <a:r>
              <a:rPr lang="zh-CN" altLang="en-US" sz="2400" b="0" dirty="0">
                <a:latin typeface="OPPOSans R" panose="00020600040101010101" pitchFamily="18" charset="-122"/>
                <a:ea typeface="OPPOSans R" panose="00020600040101010101" pitchFamily="18" charset="-122"/>
              </a:rPr>
              <a:t>因区域物料的紧急需求而下达的采购订单；</a:t>
            </a:r>
            <a:r>
              <a:rPr lang="en-US" altLang="zh-CN" sz="2400" b="0" dirty="0">
                <a:latin typeface="OPPOSans R" panose="00020600040101010101" pitchFamily="18" charset="-122"/>
                <a:ea typeface="OPPOSans R" panose="00020600040101010101" pitchFamily="18" charset="-122"/>
              </a:rPr>
              <a:t> </a:t>
            </a:r>
            <a:endParaRPr lang="en-US" altLang="zh-CN" sz="2400" b="0" dirty="0" smtClean="0">
              <a:latin typeface="OPPOSans R" panose="00020600040101010101" pitchFamily="18" charset="-122"/>
              <a:ea typeface="OPPOSans R" panose="00020600040101010101" pitchFamily="18" charset="-122"/>
            </a:endParaRPr>
          </a:p>
          <a:p>
            <a:pPr algn="l">
              <a:lnSpc>
                <a:spcPct val="150000"/>
              </a:lnSpc>
            </a:pPr>
            <a:r>
              <a:rPr lang="en-US" altLang="zh-CN" sz="2400" b="0" dirty="0">
                <a:latin typeface="OPPOSans R" panose="00020600040101010101" pitchFamily="18" charset="-122"/>
                <a:ea typeface="OPPOSans R" panose="00020600040101010101" pitchFamily="18" charset="-122"/>
              </a:rPr>
              <a:t> </a:t>
            </a:r>
            <a:r>
              <a:rPr lang="en-US" altLang="zh-CN" sz="2400" b="0" dirty="0" smtClean="0">
                <a:latin typeface="OPPOSans R" panose="00020600040101010101" pitchFamily="18" charset="-122"/>
                <a:ea typeface="OPPOSans R" panose="00020600040101010101" pitchFamily="18" charset="-122"/>
              </a:rPr>
              <a:t> </a:t>
            </a:r>
            <a:r>
              <a:rPr lang="en-US" altLang="zh-CN" sz="2200" b="0" dirty="0" smtClean="0">
                <a:latin typeface="OPPOSans R" panose="00020600040101010101" pitchFamily="18" charset="-122"/>
                <a:ea typeface="OPPOSans R" panose="00020600040101010101" pitchFamily="18" charset="-122"/>
              </a:rPr>
              <a:t>Order </a:t>
            </a:r>
            <a:r>
              <a:rPr lang="en-US" altLang="zh-CN" sz="2200" b="0" dirty="0">
                <a:latin typeface="OPPOSans R" panose="00020600040101010101" pitchFamily="18" charset="-122"/>
                <a:ea typeface="OPPOSans R" panose="00020600040101010101" pitchFamily="18" charset="-122"/>
              </a:rPr>
              <a:t>comes from urgent </a:t>
            </a:r>
            <a:r>
              <a:rPr lang="en-US" altLang="zh-CN" sz="2200" b="0" dirty="0" smtClean="0">
                <a:latin typeface="OPPOSans R" panose="00020600040101010101" pitchFamily="18" charset="-122"/>
                <a:ea typeface="OPPOSans R" panose="00020600040101010101" pitchFamily="18" charset="-122"/>
              </a:rPr>
              <a:t>need. </a:t>
            </a:r>
            <a:endParaRPr lang="en-US" altLang="zh-CN" sz="2200" b="0" dirty="0">
              <a:latin typeface="OPPOSans R" panose="00020600040101010101" pitchFamily="18" charset="-122"/>
              <a:ea typeface="OPPOSans R" panose="00020600040101010101" pitchFamily="18" charset="-122"/>
            </a:endParaRPr>
          </a:p>
          <a:p>
            <a:pPr algn="l">
              <a:lnSpc>
                <a:spcPct val="150000"/>
              </a:lnSpc>
            </a:pPr>
            <a:r>
              <a:rPr lang="en-US" altLang="zh-CN" sz="2400" b="0" dirty="0" smtClean="0">
                <a:latin typeface="OPPOSans R" panose="00020600040101010101" pitchFamily="18" charset="-122"/>
                <a:ea typeface="OPPOSans R" panose="00020600040101010101" pitchFamily="18" charset="-122"/>
              </a:rPr>
              <a:t>2.</a:t>
            </a:r>
            <a:r>
              <a:rPr lang="zh-CN" altLang="en-US" sz="2400" b="0" dirty="0">
                <a:latin typeface="OPPOSans R" panose="00020600040101010101" pitchFamily="18" charset="-122"/>
                <a:ea typeface="OPPOSans R" panose="00020600040101010101" pitchFamily="18" charset="-122"/>
              </a:rPr>
              <a:t>单个紧急单物料代码种类不超过</a:t>
            </a:r>
            <a:r>
              <a:rPr lang="en-US" altLang="zh-CN" sz="2400" b="0" dirty="0">
                <a:latin typeface="OPPOSans R" panose="00020600040101010101" pitchFamily="18" charset="-122"/>
                <a:ea typeface="OPPOSans R" panose="00020600040101010101" pitchFamily="18" charset="-122"/>
              </a:rPr>
              <a:t>20</a:t>
            </a:r>
            <a:r>
              <a:rPr lang="zh-CN" altLang="en-US" sz="2400" b="0" dirty="0">
                <a:latin typeface="OPPOSans R" panose="00020600040101010101" pitchFamily="18" charset="-122"/>
                <a:ea typeface="OPPOSans R" panose="00020600040101010101" pitchFamily="18" charset="-122"/>
              </a:rPr>
              <a:t>个。</a:t>
            </a:r>
            <a:endParaRPr lang="en-US" altLang="zh-CN" sz="2400" b="0" dirty="0">
              <a:latin typeface="OPPOSans R" panose="00020600040101010101" pitchFamily="18" charset="-122"/>
              <a:ea typeface="OPPOSans R" panose="00020600040101010101" pitchFamily="18" charset="-122"/>
            </a:endParaRPr>
          </a:p>
          <a:p>
            <a:pPr algn="l">
              <a:lnSpc>
                <a:spcPct val="150000"/>
              </a:lnSpc>
            </a:pPr>
            <a:r>
              <a:rPr lang="en-US" altLang="zh-CN" sz="2200" b="0" kern="100" dirty="0" smtClean="0">
                <a:latin typeface="OPPOSans R" panose="00020600040101010101" pitchFamily="18" charset="-122"/>
                <a:cs typeface="Times New Roman" panose="02020603050405020304" pitchFamily="18" charset="0"/>
              </a:rPr>
              <a:t>   No </a:t>
            </a:r>
            <a:r>
              <a:rPr lang="en-US" altLang="zh-CN" sz="2200" b="0" kern="100" dirty="0">
                <a:latin typeface="OPPOSans R" panose="00020600040101010101" pitchFamily="18" charset="-122"/>
                <a:cs typeface="Times New Roman" panose="02020603050405020304" pitchFamily="18" charset="0"/>
              </a:rPr>
              <a:t>more than 20 types of material code in an urgent order</a:t>
            </a:r>
            <a:r>
              <a:rPr lang="en-US" altLang="zh-CN" sz="2200" b="0" dirty="0" smtClean="0">
                <a:latin typeface="OPPOSans R" panose="00020600040101010101" pitchFamily="18" charset="-122"/>
                <a:ea typeface="OPPOSans R" panose="00020600040101010101" pitchFamily="18" charset="-122"/>
              </a:rPr>
              <a:t>. </a:t>
            </a:r>
            <a:endParaRPr lang="en-US" altLang="zh-CN" sz="2200" b="0" dirty="0">
              <a:latin typeface="OPPOSans R" panose="00020600040101010101" pitchFamily="18" charset="-122"/>
              <a:ea typeface="OPPOSans R" panose="00020600040101010101" pitchFamily="18" charset="-122"/>
            </a:endParaRPr>
          </a:p>
        </p:txBody>
      </p:sp>
      <p:sp>
        <p:nvSpPr>
          <p:cNvPr id="32" name="Rectangle 30">
            <a:extLst>
              <a:ext uri="{FF2B5EF4-FFF2-40B4-BE49-F238E27FC236}">
                <a16:creationId xmlns:a16="http://schemas.microsoft.com/office/drawing/2014/main" xmlns="" id="{2763CE8F-8BF4-B74B-8BCE-D51716072773}"/>
              </a:ext>
            </a:extLst>
          </p:cNvPr>
          <p:cNvSpPr/>
          <p:nvPr/>
        </p:nvSpPr>
        <p:spPr>
          <a:xfrm>
            <a:off x="10862097" y="6473640"/>
            <a:ext cx="5307312" cy="646331"/>
          </a:xfrm>
          <a:prstGeom prst="rect">
            <a:avLst/>
          </a:prstGeom>
        </p:spPr>
        <p:txBody>
          <a:bodyPr wrap="square">
            <a:spAutoFit/>
          </a:bodyPr>
          <a:lstStyle/>
          <a:p>
            <a:pPr algn="l" defTabSz="1827530" hangingPunct="1">
              <a:buSzPct val="25000"/>
              <a:defRPr/>
            </a:pPr>
            <a:r>
              <a:rPr lang="zh-CN" altLang="en-US" sz="3600" kern="1200" dirty="0">
                <a:solidFill>
                  <a:srgbClr val="046A38"/>
                </a:solidFill>
                <a:latin typeface="OPPOSans R" panose="00020600040101010101" pitchFamily="18" charset="-122"/>
                <a:ea typeface="OPPOSans R" panose="00020600040101010101" pitchFamily="18" charset="-122"/>
              </a:rPr>
              <a:t>紧急单 </a:t>
            </a:r>
            <a:r>
              <a:rPr lang="en-US" altLang="zh-CN" sz="3600" kern="1200" dirty="0">
                <a:solidFill>
                  <a:srgbClr val="046A38"/>
                </a:solidFill>
                <a:latin typeface="OPPOSans R" panose="00020600040101010101" pitchFamily="18" charset="-122"/>
                <a:ea typeface="OPPOSans R" panose="00020600040101010101" pitchFamily="18" charset="-122"/>
                <a:cs typeface="+mn-ea"/>
                <a:sym typeface="+mn-lt"/>
              </a:rPr>
              <a:t>U</a:t>
            </a:r>
            <a:r>
              <a:rPr lang="en-US" altLang="zh-CN" sz="3600" dirty="0">
                <a:solidFill>
                  <a:srgbClr val="046A38"/>
                </a:solidFill>
                <a:latin typeface="OPPOSans R" panose="00020600040101010101" pitchFamily="18" charset="-122"/>
                <a:ea typeface="OPPOSans R" panose="00020600040101010101" pitchFamily="18" charset="-122"/>
                <a:cs typeface="+mn-ea"/>
                <a:sym typeface="+mn-lt"/>
              </a:rPr>
              <a:t>rgent order </a:t>
            </a:r>
            <a:endParaRPr lang="de-DE" altLang="zh-CN" sz="3600" kern="1200" dirty="0">
              <a:solidFill>
                <a:srgbClr val="046A38"/>
              </a:solidFill>
              <a:latin typeface="OPPOSans R" panose="00020600040101010101" pitchFamily="18" charset="-122"/>
              <a:ea typeface="OPPOSans R" panose="00020600040101010101" pitchFamily="18" charset="-122"/>
            </a:endParaRPr>
          </a:p>
        </p:txBody>
      </p:sp>
      <p:sp>
        <p:nvSpPr>
          <p:cNvPr id="34" name="Rectangle 29">
            <a:extLst>
              <a:ext uri="{FF2B5EF4-FFF2-40B4-BE49-F238E27FC236}">
                <a16:creationId xmlns:a16="http://schemas.microsoft.com/office/drawing/2014/main" xmlns="" id="{11868169-ED01-994B-A73D-64C562BC1235}"/>
              </a:ext>
            </a:extLst>
          </p:cNvPr>
          <p:cNvSpPr/>
          <p:nvPr/>
        </p:nvSpPr>
        <p:spPr>
          <a:xfrm>
            <a:off x="10862096" y="10192292"/>
            <a:ext cx="12859578" cy="2539157"/>
          </a:xfrm>
          <a:prstGeom prst="rect">
            <a:avLst/>
          </a:prstGeom>
        </p:spPr>
        <p:txBody>
          <a:bodyPr wrap="square">
            <a:spAutoFit/>
          </a:bodyPr>
          <a:lstStyle/>
          <a:p>
            <a:pPr algn="l" defTabSz="1827530" hangingPunct="1">
              <a:lnSpc>
                <a:spcPct val="150000"/>
              </a:lnSpc>
              <a:defRPr/>
            </a:pPr>
            <a:r>
              <a:rPr lang="zh-CN" altLang="en-US" sz="2200" b="0" kern="1200" dirty="0">
                <a:latin typeface="OPPOSans R" panose="00020600040101010101" pitchFamily="18" charset="-122"/>
                <a:ea typeface="OPPOSans R" panose="00020600040101010101" pitchFamily="18" charset="-122"/>
              </a:rPr>
              <a:t>前期的采购订单合理需求未得到全部满足，根据备件组邮件回复的未包物料信息于系统提交未包物料补单。（目前</a:t>
            </a:r>
            <a:r>
              <a:rPr lang="en-US" altLang="zh-CN" sz="2200" b="0" kern="1200" dirty="0">
                <a:latin typeface="OPPOSans R" panose="00020600040101010101" pitchFamily="18" charset="-122"/>
                <a:ea typeface="OPPOSans R" panose="00020600040101010101" pitchFamily="18" charset="-122"/>
              </a:rPr>
              <a:t>WCMS</a:t>
            </a:r>
            <a:r>
              <a:rPr lang="zh-CN" altLang="en-US" sz="2200" b="0" kern="1200" dirty="0">
                <a:latin typeface="OPPOSans R" panose="00020600040101010101" pitchFamily="18" charset="-122"/>
                <a:ea typeface="OPPOSans R" panose="00020600040101010101" pitchFamily="18" charset="-122"/>
              </a:rPr>
              <a:t>系统可以直接在未包订单中直接点击生成补单）</a:t>
            </a:r>
            <a:endParaRPr lang="en-US" altLang="zh-CN" sz="2200" b="0" kern="1200" dirty="0">
              <a:latin typeface="OPPOSans R" panose="00020600040101010101" pitchFamily="18" charset="-122"/>
              <a:ea typeface="OPPOSans R" panose="00020600040101010101" pitchFamily="18" charset="-122"/>
            </a:endParaRPr>
          </a:p>
          <a:p>
            <a:pPr algn="l" defTabSz="1827530" hangingPunct="1">
              <a:lnSpc>
                <a:spcPct val="150000"/>
              </a:lnSpc>
              <a:defRPr/>
            </a:pPr>
            <a:r>
              <a:rPr lang="en-US" altLang="zh-CN" sz="2200" b="0" kern="1200" dirty="0">
                <a:latin typeface="OPPOSans R" panose="00020600040101010101" pitchFamily="18" charset="-122"/>
                <a:ea typeface="OPPOSans R" panose="00020600040101010101" pitchFamily="18" charset="-122"/>
              </a:rPr>
              <a:t>If there is missing material in your previous orders, </a:t>
            </a:r>
            <a:r>
              <a:rPr lang="en-US" altLang="zh-CN" sz="2200" b="0" kern="1200" dirty="0" smtClean="0">
                <a:latin typeface="OPPOSans R" panose="00020600040101010101" pitchFamily="18" charset="-122"/>
                <a:ea typeface="OPPOSans R" panose="00020600040101010101" pitchFamily="18" charset="-122"/>
              </a:rPr>
              <a:t>you </a:t>
            </a:r>
            <a:r>
              <a:rPr lang="en-US" altLang="zh-CN" sz="2200" b="0" kern="1200" dirty="0">
                <a:latin typeface="OPPOSans R" panose="00020600040101010101" pitchFamily="18" charset="-122"/>
                <a:ea typeface="OPPOSans R" panose="00020600040101010101" pitchFamily="18" charset="-122"/>
              </a:rPr>
              <a:t>could replace based on </a:t>
            </a:r>
            <a:r>
              <a:rPr lang="en-US" altLang="zh-CN" sz="2000" b="0" dirty="0">
                <a:solidFill>
                  <a:schemeClr val="tx1"/>
                </a:solidFill>
                <a:latin typeface="OPPOSans R" panose="00020600040101010101" pitchFamily="18" charset="-122"/>
                <a:ea typeface="OPPOSans R" panose="00020600040101010101" pitchFamily="18" charset="-122"/>
                <a:cs typeface="+mn-ea"/>
                <a:sym typeface="+mn-lt"/>
              </a:rPr>
              <a:t>“delivery time” replied by spare parts team. (Currently, WCSM could generate a replaced order </a:t>
            </a:r>
            <a:r>
              <a:rPr lang="en-US" altLang="zh-CN" sz="2000" b="0" dirty="0" smtClean="0">
                <a:solidFill>
                  <a:schemeClr val="tx1"/>
                </a:solidFill>
                <a:latin typeface="OPPOSans R" panose="00020600040101010101" pitchFamily="18" charset="-122"/>
                <a:ea typeface="OPPOSans R" panose="00020600040101010101" pitchFamily="18" charset="-122"/>
                <a:cs typeface="+mn-ea"/>
                <a:sym typeface="+mn-lt"/>
              </a:rPr>
              <a:t>in previous </a:t>
            </a:r>
            <a:r>
              <a:rPr lang="en-US" altLang="zh-CN" sz="2000" b="0" dirty="0">
                <a:solidFill>
                  <a:schemeClr val="tx1"/>
                </a:solidFill>
                <a:latin typeface="OPPOSans R" panose="00020600040101010101" pitchFamily="18" charset="-122"/>
                <a:ea typeface="OPPOSans R" panose="00020600040101010101" pitchFamily="18" charset="-122"/>
                <a:cs typeface="+mn-ea"/>
                <a:sym typeface="+mn-lt"/>
              </a:rPr>
              <a:t>missing orders.)</a:t>
            </a:r>
            <a:endParaRPr lang="en-US" altLang="zh-CN" sz="2200" b="0" kern="1200" dirty="0">
              <a:latin typeface="OPPOSans R" panose="00020600040101010101" pitchFamily="18" charset="-122"/>
              <a:ea typeface="OPPOSans R" panose="00020600040101010101" pitchFamily="18" charset="-122"/>
            </a:endParaRPr>
          </a:p>
        </p:txBody>
      </p:sp>
      <p:sp>
        <p:nvSpPr>
          <p:cNvPr id="35" name="Rectangle 30">
            <a:extLst>
              <a:ext uri="{FF2B5EF4-FFF2-40B4-BE49-F238E27FC236}">
                <a16:creationId xmlns:a16="http://schemas.microsoft.com/office/drawing/2014/main" xmlns="" id="{758D9F29-0AAA-3742-9520-D6D048FAB674}"/>
              </a:ext>
            </a:extLst>
          </p:cNvPr>
          <p:cNvSpPr/>
          <p:nvPr/>
        </p:nvSpPr>
        <p:spPr>
          <a:xfrm>
            <a:off x="10862096" y="9592127"/>
            <a:ext cx="10082512" cy="584775"/>
          </a:xfrm>
          <a:prstGeom prst="rect">
            <a:avLst/>
          </a:prstGeom>
        </p:spPr>
        <p:txBody>
          <a:bodyPr wrap="square">
            <a:spAutoFit/>
          </a:bodyPr>
          <a:lstStyle/>
          <a:p>
            <a:pPr algn="l" defTabSz="1827530" hangingPunct="1">
              <a:buSzPct val="25000"/>
              <a:defRPr/>
            </a:pPr>
            <a:r>
              <a:rPr lang="zh-CN" altLang="en-US" sz="3200" kern="1200" dirty="0">
                <a:solidFill>
                  <a:srgbClr val="046A38"/>
                </a:solidFill>
                <a:latin typeface="OPPOSans R" panose="00020600040101010101" pitchFamily="18" charset="-122"/>
                <a:ea typeface="OPPOSans R" panose="00020600040101010101" pitchFamily="18" charset="-122"/>
              </a:rPr>
              <a:t>未包物料的补单 </a:t>
            </a:r>
            <a:r>
              <a:rPr lang="en-US" altLang="zh-CN" sz="2400" kern="1200" dirty="0" smtClean="0">
                <a:solidFill>
                  <a:srgbClr val="046A38"/>
                </a:solidFill>
                <a:latin typeface="OPPOSans R" panose="00020600040101010101" pitchFamily="18" charset="-122"/>
                <a:ea typeface="OPPOSans R" panose="00020600040101010101" pitchFamily="18" charset="-122"/>
              </a:rPr>
              <a:t>Replaced </a:t>
            </a:r>
            <a:r>
              <a:rPr lang="en-US" altLang="zh-CN" sz="2400" kern="1200" dirty="0">
                <a:solidFill>
                  <a:srgbClr val="046A38"/>
                </a:solidFill>
                <a:latin typeface="OPPOSans R" panose="00020600040101010101" pitchFamily="18" charset="-122"/>
                <a:ea typeface="OPPOSans R" panose="00020600040101010101" pitchFamily="18" charset="-122"/>
              </a:rPr>
              <a:t>order for missing materials</a:t>
            </a:r>
          </a:p>
        </p:txBody>
      </p:sp>
      <p:grpSp>
        <p:nvGrpSpPr>
          <p:cNvPr id="63" name="组合 62"/>
          <p:cNvGrpSpPr/>
          <p:nvPr/>
        </p:nvGrpSpPr>
        <p:grpSpPr>
          <a:xfrm>
            <a:off x="1640762" y="2868442"/>
            <a:ext cx="7152481" cy="9303244"/>
            <a:chOff x="9131730" y="4034108"/>
            <a:chExt cx="8348634" cy="9681892"/>
          </a:xfrm>
        </p:grpSpPr>
        <p:cxnSp>
          <p:nvCxnSpPr>
            <p:cNvPr id="65" name="Straight Connector 21">
              <a:extLst>
                <a:ext uri="{FF2B5EF4-FFF2-40B4-BE49-F238E27FC236}">
                  <a16:creationId xmlns:a16="http://schemas.microsoft.com/office/drawing/2014/main" xmlns="" id="{95417586-54FA-974D-8C30-E866FF7D2925}"/>
                </a:ext>
              </a:extLst>
            </p:cNvPr>
            <p:cNvCxnSpPr/>
            <p:nvPr/>
          </p:nvCxnSpPr>
          <p:spPr>
            <a:xfrm flipH="1">
              <a:off x="12876934" y="4486683"/>
              <a:ext cx="4558320" cy="1940446"/>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3">
              <a:extLst>
                <a:ext uri="{FF2B5EF4-FFF2-40B4-BE49-F238E27FC236}">
                  <a16:creationId xmlns:a16="http://schemas.microsoft.com/office/drawing/2014/main" xmlns="" id="{CC4737D9-0CC1-6E43-9971-2770A9993576}"/>
                </a:ext>
              </a:extLst>
            </p:cNvPr>
            <p:cNvCxnSpPr/>
            <p:nvPr/>
          </p:nvCxnSpPr>
          <p:spPr>
            <a:xfrm flipH="1" flipV="1">
              <a:off x="12956212" y="8464418"/>
              <a:ext cx="4524152" cy="1971104"/>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25">
              <a:extLst>
                <a:ext uri="{FF2B5EF4-FFF2-40B4-BE49-F238E27FC236}">
                  <a16:creationId xmlns:a16="http://schemas.microsoft.com/office/drawing/2014/main" xmlns="" id="{8B4872D2-57F3-A347-A70F-911499B51F24}"/>
                </a:ext>
              </a:extLst>
            </p:cNvPr>
            <p:cNvCxnSpPr/>
            <p:nvPr/>
          </p:nvCxnSpPr>
          <p:spPr>
            <a:xfrm flipV="1">
              <a:off x="13356332" y="7464951"/>
              <a:ext cx="4124032" cy="2"/>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8" name="Group 34">
              <a:extLst>
                <a:ext uri="{FF2B5EF4-FFF2-40B4-BE49-F238E27FC236}">
                  <a16:creationId xmlns:a16="http://schemas.microsoft.com/office/drawing/2014/main" xmlns="" id="{17304F80-BF0F-AD40-8435-EF3ECF17D3A1}"/>
                </a:ext>
              </a:extLst>
            </p:cNvPr>
            <p:cNvGrpSpPr/>
            <p:nvPr/>
          </p:nvGrpSpPr>
          <p:grpSpPr>
            <a:xfrm>
              <a:off x="9131730" y="4034108"/>
              <a:ext cx="7917876" cy="9681892"/>
              <a:chOff x="4479053" y="1742407"/>
              <a:chExt cx="4183545" cy="5115593"/>
            </a:xfrm>
            <a:effectLst/>
          </p:grpSpPr>
          <p:sp>
            <p:nvSpPr>
              <p:cNvPr id="71" name="Freeform 5">
                <a:extLst>
                  <a:ext uri="{FF2B5EF4-FFF2-40B4-BE49-F238E27FC236}">
                    <a16:creationId xmlns:a16="http://schemas.microsoft.com/office/drawing/2014/main" xmlns="" id="{6FE0A6CD-17F5-9541-8D2C-F617FCADCE8F}"/>
                  </a:ext>
                </a:extLst>
              </p:cNvPr>
              <p:cNvSpPr>
                <a:spLocks/>
              </p:cNvSpPr>
              <p:nvPr/>
            </p:nvSpPr>
            <p:spPr bwMode="auto">
              <a:xfrm>
                <a:off x="5923372" y="4106916"/>
                <a:ext cx="1089761" cy="457724"/>
              </a:xfrm>
              <a:custGeom>
                <a:avLst/>
                <a:gdLst>
                  <a:gd name="T0" fmla="*/ 24 w 537"/>
                  <a:gd name="T1" fmla="*/ 100 h 226"/>
                  <a:gd name="T2" fmla="*/ 188 w 537"/>
                  <a:gd name="T3" fmla="*/ 224 h 226"/>
                  <a:gd name="T4" fmla="*/ 419 w 537"/>
                  <a:gd name="T5" fmla="*/ 135 h 226"/>
                  <a:gd name="T6" fmla="*/ 537 w 537"/>
                  <a:gd name="T7" fmla="*/ 196 h 226"/>
                  <a:gd name="T8" fmla="*/ 186 w 537"/>
                  <a:gd name="T9" fmla="*/ 0 h 226"/>
                  <a:gd name="T10" fmla="*/ 24 w 537"/>
                  <a:gd name="T11" fmla="*/ 100 h 226"/>
                </a:gdLst>
                <a:ahLst/>
                <a:cxnLst>
                  <a:cxn ang="0">
                    <a:pos x="T0" y="T1"/>
                  </a:cxn>
                  <a:cxn ang="0">
                    <a:pos x="T2" y="T3"/>
                  </a:cxn>
                  <a:cxn ang="0">
                    <a:pos x="T4" y="T5"/>
                  </a:cxn>
                  <a:cxn ang="0">
                    <a:pos x="T6" y="T7"/>
                  </a:cxn>
                  <a:cxn ang="0">
                    <a:pos x="T8" y="T9"/>
                  </a:cxn>
                  <a:cxn ang="0">
                    <a:pos x="T10" y="T11"/>
                  </a:cxn>
                </a:cxnLst>
                <a:rect l="0" t="0" r="r" b="b"/>
                <a:pathLst>
                  <a:path w="537" h="226">
                    <a:moveTo>
                      <a:pt x="24" y="100"/>
                    </a:moveTo>
                    <a:cubicBezTo>
                      <a:pt x="0" y="143"/>
                      <a:pt x="59" y="226"/>
                      <a:pt x="188" y="224"/>
                    </a:cubicBezTo>
                    <a:cubicBezTo>
                      <a:pt x="318" y="222"/>
                      <a:pt x="419" y="135"/>
                      <a:pt x="419" y="135"/>
                    </a:cubicBezTo>
                    <a:cubicBezTo>
                      <a:pt x="448" y="171"/>
                      <a:pt x="537" y="196"/>
                      <a:pt x="537" y="196"/>
                    </a:cubicBezTo>
                    <a:cubicBezTo>
                      <a:pt x="537" y="196"/>
                      <a:pt x="377" y="106"/>
                      <a:pt x="186" y="0"/>
                    </a:cubicBezTo>
                    <a:cubicBezTo>
                      <a:pt x="123" y="66"/>
                      <a:pt x="46" y="59"/>
                      <a:pt x="24" y="100"/>
                    </a:cubicBezTo>
                    <a:close/>
                  </a:path>
                </a:pathLst>
              </a:custGeom>
              <a:solidFill>
                <a:srgbClr val="FFF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Freeform 7">
                <a:extLst>
                  <a:ext uri="{FF2B5EF4-FFF2-40B4-BE49-F238E27FC236}">
                    <a16:creationId xmlns:a16="http://schemas.microsoft.com/office/drawing/2014/main" xmlns="" id="{7AC417BF-9C87-DD48-A609-92CDF38CC63A}"/>
                  </a:ext>
                </a:extLst>
              </p:cNvPr>
              <p:cNvSpPr>
                <a:spLocks/>
              </p:cNvSpPr>
              <p:nvPr/>
            </p:nvSpPr>
            <p:spPr bwMode="auto">
              <a:xfrm>
                <a:off x="4479053" y="3365784"/>
                <a:ext cx="4179987" cy="3492216"/>
              </a:xfrm>
              <a:custGeom>
                <a:avLst/>
                <a:gdLst>
                  <a:gd name="T0" fmla="*/ 1722 w 2059"/>
                  <a:gd name="T1" fmla="*/ 1086 h 1728"/>
                  <a:gd name="T2" fmla="*/ 1691 w 2059"/>
                  <a:gd name="T3" fmla="*/ 864 h 1728"/>
                  <a:gd name="T4" fmla="*/ 1599 w 2059"/>
                  <a:gd name="T5" fmla="*/ 451 h 1728"/>
                  <a:gd name="T6" fmla="*/ 1252 w 2059"/>
                  <a:gd name="T7" fmla="*/ 247 h 1728"/>
                  <a:gd name="T8" fmla="*/ 1163 w 2059"/>
                  <a:gd name="T9" fmla="*/ 220 h 1728"/>
                  <a:gd name="T10" fmla="*/ 908 w 2059"/>
                  <a:gd name="T11" fmla="*/ 355 h 1728"/>
                  <a:gd name="T12" fmla="*/ 897 w 2059"/>
                  <a:gd name="T13" fmla="*/ 367 h 1728"/>
                  <a:gd name="T14" fmla="*/ 1248 w 2059"/>
                  <a:gd name="T15" fmla="*/ 563 h 1728"/>
                  <a:gd name="T16" fmla="*/ 1130 w 2059"/>
                  <a:gd name="T17" fmla="*/ 502 h 1728"/>
                  <a:gd name="T18" fmla="*/ 899 w 2059"/>
                  <a:gd name="T19" fmla="*/ 591 h 1728"/>
                  <a:gd name="T20" fmla="*/ 735 w 2059"/>
                  <a:gd name="T21" fmla="*/ 467 h 1728"/>
                  <a:gd name="T22" fmla="*/ 897 w 2059"/>
                  <a:gd name="T23" fmla="*/ 367 h 1728"/>
                  <a:gd name="T24" fmla="*/ 278 w 2059"/>
                  <a:gd name="T25" fmla="*/ 31 h 1728"/>
                  <a:gd name="T26" fmla="*/ 62 w 2059"/>
                  <a:gd name="T27" fmla="*/ 122 h 1728"/>
                  <a:gd name="T28" fmla="*/ 239 w 2059"/>
                  <a:gd name="T29" fmla="*/ 259 h 1728"/>
                  <a:gd name="T30" fmla="*/ 259 w 2059"/>
                  <a:gd name="T31" fmla="*/ 263 h 1728"/>
                  <a:gd name="T32" fmla="*/ 239 w 2059"/>
                  <a:gd name="T33" fmla="*/ 259 h 1728"/>
                  <a:gd name="T34" fmla="*/ 4 w 2059"/>
                  <a:gd name="T35" fmla="*/ 349 h 1728"/>
                  <a:gd name="T36" fmla="*/ 184 w 2059"/>
                  <a:gd name="T37" fmla="*/ 506 h 1728"/>
                  <a:gd name="T38" fmla="*/ 176 w 2059"/>
                  <a:gd name="T39" fmla="*/ 718 h 1728"/>
                  <a:gd name="T40" fmla="*/ 247 w 2059"/>
                  <a:gd name="T41" fmla="*/ 930 h 1728"/>
                  <a:gd name="T42" fmla="*/ 604 w 2059"/>
                  <a:gd name="T43" fmla="*/ 1134 h 1728"/>
                  <a:gd name="T44" fmla="*/ 1177 w 2059"/>
                  <a:gd name="T45" fmla="*/ 1444 h 1728"/>
                  <a:gd name="T46" fmla="*/ 1272 w 2059"/>
                  <a:gd name="T47" fmla="*/ 1728 h 1728"/>
                  <a:gd name="T48" fmla="*/ 2059 w 2059"/>
                  <a:gd name="T49" fmla="*/ 1728 h 1728"/>
                  <a:gd name="T50" fmla="*/ 1722 w 2059"/>
                  <a:gd name="T51" fmla="*/ 1086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59" h="1728">
                    <a:moveTo>
                      <a:pt x="1722" y="1086"/>
                    </a:moveTo>
                    <a:cubicBezTo>
                      <a:pt x="1722" y="1086"/>
                      <a:pt x="1750" y="978"/>
                      <a:pt x="1691" y="864"/>
                    </a:cubicBezTo>
                    <a:cubicBezTo>
                      <a:pt x="1632" y="750"/>
                      <a:pt x="1632" y="587"/>
                      <a:pt x="1599" y="451"/>
                    </a:cubicBezTo>
                    <a:cubicBezTo>
                      <a:pt x="1571" y="340"/>
                      <a:pt x="1398" y="290"/>
                      <a:pt x="1252" y="247"/>
                    </a:cubicBezTo>
                    <a:cubicBezTo>
                      <a:pt x="1220" y="238"/>
                      <a:pt x="1190" y="229"/>
                      <a:pt x="1163" y="220"/>
                    </a:cubicBezTo>
                    <a:cubicBezTo>
                      <a:pt x="1010" y="169"/>
                      <a:pt x="973" y="277"/>
                      <a:pt x="908" y="355"/>
                    </a:cubicBezTo>
                    <a:cubicBezTo>
                      <a:pt x="904" y="359"/>
                      <a:pt x="901" y="363"/>
                      <a:pt x="897" y="367"/>
                    </a:cubicBezTo>
                    <a:cubicBezTo>
                      <a:pt x="1088" y="473"/>
                      <a:pt x="1248" y="563"/>
                      <a:pt x="1248" y="563"/>
                    </a:cubicBezTo>
                    <a:cubicBezTo>
                      <a:pt x="1248" y="563"/>
                      <a:pt x="1159" y="538"/>
                      <a:pt x="1130" y="502"/>
                    </a:cubicBezTo>
                    <a:cubicBezTo>
                      <a:pt x="1130" y="502"/>
                      <a:pt x="1029" y="589"/>
                      <a:pt x="899" y="591"/>
                    </a:cubicBezTo>
                    <a:cubicBezTo>
                      <a:pt x="770" y="593"/>
                      <a:pt x="711" y="510"/>
                      <a:pt x="735" y="467"/>
                    </a:cubicBezTo>
                    <a:cubicBezTo>
                      <a:pt x="757" y="426"/>
                      <a:pt x="834" y="433"/>
                      <a:pt x="897" y="367"/>
                    </a:cubicBezTo>
                    <a:cubicBezTo>
                      <a:pt x="640" y="223"/>
                      <a:pt x="326" y="49"/>
                      <a:pt x="278" y="31"/>
                    </a:cubicBezTo>
                    <a:cubicBezTo>
                      <a:pt x="196" y="0"/>
                      <a:pt x="82" y="19"/>
                      <a:pt x="62" y="122"/>
                    </a:cubicBezTo>
                    <a:cubicBezTo>
                      <a:pt x="47" y="205"/>
                      <a:pt x="186" y="246"/>
                      <a:pt x="239" y="259"/>
                    </a:cubicBezTo>
                    <a:cubicBezTo>
                      <a:pt x="245" y="260"/>
                      <a:pt x="252" y="261"/>
                      <a:pt x="259" y="263"/>
                    </a:cubicBezTo>
                    <a:cubicBezTo>
                      <a:pt x="259" y="263"/>
                      <a:pt x="251" y="262"/>
                      <a:pt x="239" y="259"/>
                    </a:cubicBezTo>
                    <a:cubicBezTo>
                      <a:pt x="97" y="229"/>
                      <a:pt x="7" y="252"/>
                      <a:pt x="4" y="349"/>
                    </a:cubicBezTo>
                    <a:cubicBezTo>
                      <a:pt x="0" y="451"/>
                      <a:pt x="184" y="506"/>
                      <a:pt x="184" y="506"/>
                    </a:cubicBezTo>
                    <a:cubicBezTo>
                      <a:pt x="78" y="589"/>
                      <a:pt x="176" y="718"/>
                      <a:pt x="176" y="718"/>
                    </a:cubicBezTo>
                    <a:cubicBezTo>
                      <a:pt x="106" y="785"/>
                      <a:pt x="125" y="871"/>
                      <a:pt x="247" y="930"/>
                    </a:cubicBezTo>
                    <a:cubicBezTo>
                      <a:pt x="369" y="989"/>
                      <a:pt x="604" y="1134"/>
                      <a:pt x="604" y="1134"/>
                    </a:cubicBezTo>
                    <a:cubicBezTo>
                      <a:pt x="763" y="1386"/>
                      <a:pt x="1177" y="1444"/>
                      <a:pt x="1177" y="1444"/>
                    </a:cubicBezTo>
                    <a:cubicBezTo>
                      <a:pt x="1194" y="1475"/>
                      <a:pt x="1236" y="1608"/>
                      <a:pt x="1272" y="1728"/>
                    </a:cubicBezTo>
                    <a:cubicBezTo>
                      <a:pt x="2059" y="1728"/>
                      <a:pt x="2059" y="1728"/>
                      <a:pt x="2059" y="1728"/>
                    </a:cubicBezTo>
                    <a:cubicBezTo>
                      <a:pt x="1909" y="1475"/>
                      <a:pt x="1722" y="1086"/>
                      <a:pt x="1722" y="1086"/>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Freeform 8">
                <a:extLst>
                  <a:ext uri="{FF2B5EF4-FFF2-40B4-BE49-F238E27FC236}">
                    <a16:creationId xmlns:a16="http://schemas.microsoft.com/office/drawing/2014/main" xmlns="" id="{2C59E87F-4D93-6C47-ADAB-80E6B382F97D}"/>
                  </a:ext>
                </a:extLst>
              </p:cNvPr>
              <p:cNvSpPr>
                <a:spLocks/>
              </p:cNvSpPr>
              <p:nvPr/>
            </p:nvSpPr>
            <p:spPr bwMode="auto">
              <a:xfrm>
                <a:off x="6856605" y="5893935"/>
                <a:ext cx="1303207" cy="639152"/>
              </a:xfrm>
              <a:custGeom>
                <a:avLst/>
                <a:gdLst>
                  <a:gd name="T0" fmla="*/ 137 w 642"/>
                  <a:gd name="T1" fmla="*/ 316 h 316"/>
                  <a:gd name="T2" fmla="*/ 34 w 642"/>
                  <a:gd name="T3" fmla="*/ 255 h 316"/>
                  <a:gd name="T4" fmla="*/ 227 w 642"/>
                  <a:gd name="T5" fmla="*/ 208 h 316"/>
                  <a:gd name="T6" fmla="*/ 631 w 642"/>
                  <a:gd name="T7" fmla="*/ 0 h 316"/>
                  <a:gd name="T8" fmla="*/ 534 w 642"/>
                  <a:gd name="T9" fmla="*/ 223 h 316"/>
                  <a:gd name="T10" fmla="*/ 137 w 642"/>
                  <a:gd name="T11" fmla="*/ 316 h 316"/>
                </a:gdLst>
                <a:ahLst/>
                <a:cxnLst>
                  <a:cxn ang="0">
                    <a:pos x="T0" y="T1"/>
                  </a:cxn>
                  <a:cxn ang="0">
                    <a:pos x="T2" y="T3"/>
                  </a:cxn>
                  <a:cxn ang="0">
                    <a:pos x="T4" y="T5"/>
                  </a:cxn>
                  <a:cxn ang="0">
                    <a:pos x="T6" y="T7"/>
                  </a:cxn>
                  <a:cxn ang="0">
                    <a:pos x="T8" y="T9"/>
                  </a:cxn>
                  <a:cxn ang="0">
                    <a:pos x="T10" y="T11"/>
                  </a:cxn>
                </a:cxnLst>
                <a:rect l="0" t="0" r="r" b="b"/>
                <a:pathLst>
                  <a:path w="642" h="316">
                    <a:moveTo>
                      <a:pt x="137" y="316"/>
                    </a:moveTo>
                    <a:cubicBezTo>
                      <a:pt x="137" y="316"/>
                      <a:pt x="0" y="260"/>
                      <a:pt x="34" y="255"/>
                    </a:cubicBezTo>
                    <a:cubicBezTo>
                      <a:pt x="68" y="251"/>
                      <a:pt x="70" y="264"/>
                      <a:pt x="227" y="208"/>
                    </a:cubicBezTo>
                    <a:cubicBezTo>
                      <a:pt x="385" y="152"/>
                      <a:pt x="631" y="0"/>
                      <a:pt x="631" y="0"/>
                    </a:cubicBezTo>
                    <a:cubicBezTo>
                      <a:pt x="631" y="0"/>
                      <a:pt x="642" y="175"/>
                      <a:pt x="534" y="223"/>
                    </a:cubicBezTo>
                    <a:cubicBezTo>
                      <a:pt x="426" y="270"/>
                      <a:pt x="137" y="316"/>
                      <a:pt x="137" y="316"/>
                    </a:cubicBezTo>
                    <a:close/>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Freeform 9">
                <a:extLst>
                  <a:ext uri="{FF2B5EF4-FFF2-40B4-BE49-F238E27FC236}">
                    <a16:creationId xmlns:a16="http://schemas.microsoft.com/office/drawing/2014/main" xmlns="" id="{5E8D516E-05A7-E64A-B75C-00DFC0AA1A52}"/>
                  </a:ext>
                </a:extLst>
              </p:cNvPr>
              <p:cNvSpPr>
                <a:spLocks/>
              </p:cNvSpPr>
              <p:nvPr/>
            </p:nvSpPr>
            <p:spPr bwMode="auto">
              <a:xfrm>
                <a:off x="6844748" y="5787212"/>
                <a:ext cx="1817850" cy="1070788"/>
              </a:xfrm>
              <a:custGeom>
                <a:avLst/>
                <a:gdLst>
                  <a:gd name="T0" fmla="*/ 874 w 896"/>
                  <a:gd name="T1" fmla="*/ 425 h 530"/>
                  <a:gd name="T2" fmla="*/ 776 w 896"/>
                  <a:gd name="T3" fmla="*/ 274 h 530"/>
                  <a:gd name="T4" fmla="*/ 691 w 896"/>
                  <a:gd name="T5" fmla="*/ 35 h 530"/>
                  <a:gd name="T6" fmla="*/ 651 w 896"/>
                  <a:gd name="T7" fmla="*/ 31 h 530"/>
                  <a:gd name="T8" fmla="*/ 450 w 896"/>
                  <a:gd name="T9" fmla="*/ 196 h 530"/>
                  <a:gd name="T10" fmla="*/ 133 w 896"/>
                  <a:gd name="T11" fmla="*/ 329 h 530"/>
                  <a:gd name="T12" fmla="*/ 7 w 896"/>
                  <a:gd name="T13" fmla="*/ 338 h 530"/>
                  <a:gd name="T14" fmla="*/ 56 w 896"/>
                  <a:gd name="T15" fmla="*/ 467 h 530"/>
                  <a:gd name="T16" fmla="*/ 78 w 896"/>
                  <a:gd name="T17" fmla="*/ 518 h 530"/>
                  <a:gd name="T18" fmla="*/ 74 w 896"/>
                  <a:gd name="T19" fmla="*/ 530 h 530"/>
                  <a:gd name="T20" fmla="*/ 896 w 896"/>
                  <a:gd name="T21" fmla="*/ 530 h 530"/>
                  <a:gd name="T22" fmla="*/ 874 w 896"/>
                  <a:gd name="T23" fmla="*/ 425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530">
                    <a:moveTo>
                      <a:pt x="874" y="425"/>
                    </a:moveTo>
                    <a:cubicBezTo>
                      <a:pt x="874" y="425"/>
                      <a:pt x="782" y="289"/>
                      <a:pt x="776" y="274"/>
                    </a:cubicBezTo>
                    <a:cubicBezTo>
                      <a:pt x="771" y="258"/>
                      <a:pt x="691" y="35"/>
                      <a:pt x="691" y="35"/>
                    </a:cubicBezTo>
                    <a:cubicBezTo>
                      <a:pt x="691" y="35"/>
                      <a:pt x="654" y="0"/>
                      <a:pt x="651" y="31"/>
                    </a:cubicBezTo>
                    <a:cubicBezTo>
                      <a:pt x="651" y="31"/>
                      <a:pt x="583" y="119"/>
                      <a:pt x="450" y="196"/>
                    </a:cubicBezTo>
                    <a:cubicBezTo>
                      <a:pt x="317" y="272"/>
                      <a:pt x="133" y="329"/>
                      <a:pt x="133" y="329"/>
                    </a:cubicBezTo>
                    <a:cubicBezTo>
                      <a:pt x="133" y="329"/>
                      <a:pt x="14" y="298"/>
                      <a:pt x="7" y="338"/>
                    </a:cubicBezTo>
                    <a:cubicBezTo>
                      <a:pt x="0" y="379"/>
                      <a:pt x="56" y="467"/>
                      <a:pt x="56" y="467"/>
                    </a:cubicBezTo>
                    <a:cubicBezTo>
                      <a:pt x="78" y="518"/>
                      <a:pt x="78" y="518"/>
                      <a:pt x="78" y="518"/>
                    </a:cubicBezTo>
                    <a:cubicBezTo>
                      <a:pt x="74" y="530"/>
                      <a:pt x="74" y="530"/>
                      <a:pt x="74" y="530"/>
                    </a:cubicBezTo>
                    <a:cubicBezTo>
                      <a:pt x="896" y="530"/>
                      <a:pt x="896" y="530"/>
                      <a:pt x="896" y="530"/>
                    </a:cubicBezTo>
                    <a:lnTo>
                      <a:pt x="874" y="425"/>
                    </a:lnTo>
                    <a:close/>
                  </a:path>
                </a:pathLst>
              </a:custGeom>
              <a:solidFill>
                <a:srgbClr val="4F5457"/>
              </a:solidFill>
              <a:ln>
                <a:noFill/>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Freeform 10">
                <a:extLst>
                  <a:ext uri="{FF2B5EF4-FFF2-40B4-BE49-F238E27FC236}">
                    <a16:creationId xmlns:a16="http://schemas.microsoft.com/office/drawing/2014/main" xmlns="" id="{8DFC3877-1DD5-6B45-8E64-5A3CDBEF0B41}"/>
                  </a:ext>
                </a:extLst>
              </p:cNvPr>
              <p:cNvSpPr>
                <a:spLocks noEditPoints="1"/>
              </p:cNvSpPr>
              <p:nvPr/>
            </p:nvSpPr>
            <p:spPr bwMode="auto">
              <a:xfrm>
                <a:off x="7042779" y="6039790"/>
                <a:ext cx="1313879" cy="818210"/>
              </a:xfrm>
              <a:custGeom>
                <a:avLst/>
                <a:gdLst>
                  <a:gd name="T0" fmla="*/ 98 w 647"/>
                  <a:gd name="T1" fmla="*/ 405 h 405"/>
                  <a:gd name="T2" fmla="*/ 6 w 647"/>
                  <a:gd name="T3" fmla="*/ 275 h 405"/>
                  <a:gd name="T4" fmla="*/ 638 w 647"/>
                  <a:gd name="T5" fmla="*/ 228 h 405"/>
                  <a:gd name="T6" fmla="*/ 553 w 647"/>
                  <a:gd name="T7" fmla="*/ 2 h 405"/>
                  <a:gd name="T8" fmla="*/ 638 w 647"/>
                  <a:gd name="T9" fmla="*/ 244 h 405"/>
                  <a:gd name="T10" fmla="*/ 597 w 647"/>
                  <a:gd name="T11" fmla="*/ 255 h 405"/>
                  <a:gd name="T12" fmla="*/ 518 w 647"/>
                  <a:gd name="T13" fmla="*/ 91 h 405"/>
                  <a:gd name="T14" fmla="*/ 492 w 647"/>
                  <a:gd name="T15" fmla="*/ 110 h 405"/>
                  <a:gd name="T16" fmla="*/ 557 w 647"/>
                  <a:gd name="T17" fmla="*/ 294 h 405"/>
                  <a:gd name="T18" fmla="*/ 524 w 647"/>
                  <a:gd name="T19" fmla="*/ 264 h 405"/>
                  <a:gd name="T20" fmla="*/ 364 w 647"/>
                  <a:gd name="T21" fmla="*/ 148 h 405"/>
                  <a:gd name="T22" fmla="*/ 381 w 647"/>
                  <a:gd name="T23" fmla="*/ 183 h 405"/>
                  <a:gd name="T24" fmla="*/ 426 w 647"/>
                  <a:gd name="T25" fmla="*/ 331 h 405"/>
                  <a:gd name="T26" fmla="*/ 301 w 647"/>
                  <a:gd name="T27" fmla="*/ 167 h 405"/>
                  <a:gd name="T28" fmla="*/ 297 w 647"/>
                  <a:gd name="T29" fmla="*/ 166 h 405"/>
                  <a:gd name="T30" fmla="*/ 279 w 647"/>
                  <a:gd name="T31" fmla="*/ 214 h 405"/>
                  <a:gd name="T32" fmla="*/ 377 w 647"/>
                  <a:gd name="T33" fmla="*/ 379 h 405"/>
                  <a:gd name="T34" fmla="*/ 315 w 647"/>
                  <a:gd name="T35" fmla="*/ 321 h 405"/>
                  <a:gd name="T36" fmla="*/ 193 w 647"/>
                  <a:gd name="T37" fmla="*/ 209 h 405"/>
                  <a:gd name="T38" fmla="*/ 232 w 647"/>
                  <a:gd name="T39" fmla="*/ 303 h 405"/>
                  <a:gd name="T40" fmla="*/ 262 w 647"/>
                  <a:gd name="T41" fmla="*/ 392 h 405"/>
                  <a:gd name="T42" fmla="*/ 164 w 647"/>
                  <a:gd name="T43" fmla="*/ 293 h 405"/>
                  <a:gd name="T44" fmla="*/ 39 w 647"/>
                  <a:gd name="T45" fmla="*/ 267 h 405"/>
                  <a:gd name="T46" fmla="*/ 158 w 647"/>
                  <a:gd name="T47" fmla="*/ 361 h 405"/>
                  <a:gd name="T48" fmla="*/ 168 w 647"/>
                  <a:gd name="T49" fmla="*/ 405 h 405"/>
                  <a:gd name="T50" fmla="*/ 115 w 647"/>
                  <a:gd name="T51" fmla="*/ 317 h 405"/>
                  <a:gd name="T52" fmla="*/ 42 w 647"/>
                  <a:gd name="T53" fmla="*/ 239 h 405"/>
                  <a:gd name="T54" fmla="*/ 194 w 647"/>
                  <a:gd name="T55" fmla="*/ 340 h 405"/>
                  <a:gd name="T56" fmla="*/ 279 w 647"/>
                  <a:gd name="T57" fmla="*/ 388 h 405"/>
                  <a:gd name="T58" fmla="*/ 195 w 647"/>
                  <a:gd name="T59" fmla="*/ 230 h 405"/>
                  <a:gd name="T60" fmla="*/ 294 w 647"/>
                  <a:gd name="T61" fmla="*/ 304 h 405"/>
                  <a:gd name="T62" fmla="*/ 371 w 647"/>
                  <a:gd name="T63" fmla="*/ 394 h 405"/>
                  <a:gd name="T64" fmla="*/ 309 w 647"/>
                  <a:gd name="T65" fmla="*/ 242 h 405"/>
                  <a:gd name="T66" fmla="*/ 282 w 647"/>
                  <a:gd name="T67" fmla="*/ 190 h 405"/>
                  <a:gd name="T68" fmla="*/ 390 w 647"/>
                  <a:gd name="T69" fmla="*/ 316 h 405"/>
                  <a:gd name="T70" fmla="*/ 452 w 647"/>
                  <a:gd name="T71" fmla="*/ 281 h 405"/>
                  <a:gd name="T72" fmla="*/ 377 w 647"/>
                  <a:gd name="T73" fmla="*/ 167 h 405"/>
                  <a:gd name="T74" fmla="*/ 461 w 647"/>
                  <a:gd name="T75" fmla="*/ 177 h 405"/>
                  <a:gd name="T76" fmla="*/ 552 w 647"/>
                  <a:gd name="T77" fmla="*/ 310 h 405"/>
                  <a:gd name="T78" fmla="*/ 528 w 647"/>
                  <a:gd name="T79" fmla="*/ 182 h 405"/>
                  <a:gd name="T80" fmla="*/ 510 w 647"/>
                  <a:gd name="T81" fmla="*/ 99 h 405"/>
                  <a:gd name="T82" fmla="*/ 567 w 647"/>
                  <a:gd name="T83" fmla="*/ 203 h 405"/>
                  <a:gd name="T84" fmla="*/ 618 w 647"/>
                  <a:gd name="T85" fmla="*/ 269 h 405"/>
                  <a:gd name="T86" fmla="*/ 638 w 647"/>
                  <a:gd name="T87" fmla="*/ 2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7" h="405">
                    <a:moveTo>
                      <a:pt x="108" y="405"/>
                    </a:moveTo>
                    <a:cubicBezTo>
                      <a:pt x="98" y="405"/>
                      <a:pt x="98" y="405"/>
                      <a:pt x="98" y="405"/>
                    </a:cubicBezTo>
                    <a:cubicBezTo>
                      <a:pt x="61" y="359"/>
                      <a:pt x="1" y="281"/>
                      <a:pt x="0" y="280"/>
                    </a:cubicBezTo>
                    <a:cubicBezTo>
                      <a:pt x="6" y="275"/>
                      <a:pt x="6" y="275"/>
                      <a:pt x="6" y="275"/>
                    </a:cubicBezTo>
                    <a:cubicBezTo>
                      <a:pt x="7" y="276"/>
                      <a:pt x="72" y="360"/>
                      <a:pt x="108" y="405"/>
                    </a:cubicBezTo>
                    <a:close/>
                    <a:moveTo>
                      <a:pt x="638" y="228"/>
                    </a:moveTo>
                    <a:cubicBezTo>
                      <a:pt x="621" y="217"/>
                      <a:pt x="583" y="86"/>
                      <a:pt x="561" y="0"/>
                    </a:cubicBezTo>
                    <a:cubicBezTo>
                      <a:pt x="553" y="2"/>
                      <a:pt x="553" y="2"/>
                      <a:pt x="553" y="2"/>
                    </a:cubicBezTo>
                    <a:cubicBezTo>
                      <a:pt x="559" y="24"/>
                      <a:pt x="609" y="218"/>
                      <a:pt x="633" y="234"/>
                    </a:cubicBezTo>
                    <a:cubicBezTo>
                      <a:pt x="637" y="237"/>
                      <a:pt x="638" y="240"/>
                      <a:pt x="638" y="244"/>
                    </a:cubicBezTo>
                    <a:cubicBezTo>
                      <a:pt x="636" y="251"/>
                      <a:pt x="626" y="259"/>
                      <a:pt x="616" y="261"/>
                    </a:cubicBezTo>
                    <a:cubicBezTo>
                      <a:pt x="610" y="263"/>
                      <a:pt x="602" y="262"/>
                      <a:pt x="597" y="255"/>
                    </a:cubicBezTo>
                    <a:cubicBezTo>
                      <a:pt x="592" y="247"/>
                      <a:pt x="583" y="224"/>
                      <a:pt x="575" y="200"/>
                    </a:cubicBezTo>
                    <a:cubicBezTo>
                      <a:pt x="558" y="153"/>
                      <a:pt x="538" y="99"/>
                      <a:pt x="518" y="91"/>
                    </a:cubicBezTo>
                    <a:cubicBezTo>
                      <a:pt x="514" y="89"/>
                      <a:pt x="510" y="90"/>
                      <a:pt x="506" y="91"/>
                    </a:cubicBezTo>
                    <a:cubicBezTo>
                      <a:pt x="498" y="95"/>
                      <a:pt x="493" y="102"/>
                      <a:pt x="492" y="110"/>
                    </a:cubicBezTo>
                    <a:cubicBezTo>
                      <a:pt x="486" y="135"/>
                      <a:pt x="509" y="171"/>
                      <a:pt x="521" y="187"/>
                    </a:cubicBezTo>
                    <a:cubicBezTo>
                      <a:pt x="535" y="204"/>
                      <a:pt x="564" y="269"/>
                      <a:pt x="557" y="294"/>
                    </a:cubicBezTo>
                    <a:cubicBezTo>
                      <a:pt x="555" y="299"/>
                      <a:pt x="553" y="301"/>
                      <a:pt x="549" y="302"/>
                    </a:cubicBezTo>
                    <a:cubicBezTo>
                      <a:pt x="539" y="306"/>
                      <a:pt x="533" y="291"/>
                      <a:pt x="524" y="264"/>
                    </a:cubicBezTo>
                    <a:cubicBezTo>
                      <a:pt x="514" y="233"/>
                      <a:pt x="499" y="192"/>
                      <a:pt x="465" y="171"/>
                    </a:cubicBezTo>
                    <a:cubicBezTo>
                      <a:pt x="422" y="144"/>
                      <a:pt x="375" y="134"/>
                      <a:pt x="364" y="148"/>
                    </a:cubicBezTo>
                    <a:cubicBezTo>
                      <a:pt x="360" y="152"/>
                      <a:pt x="358" y="160"/>
                      <a:pt x="371" y="173"/>
                    </a:cubicBezTo>
                    <a:cubicBezTo>
                      <a:pt x="374" y="176"/>
                      <a:pt x="377" y="180"/>
                      <a:pt x="381" y="183"/>
                    </a:cubicBezTo>
                    <a:cubicBezTo>
                      <a:pt x="408" y="212"/>
                      <a:pt x="430" y="234"/>
                      <a:pt x="444" y="283"/>
                    </a:cubicBezTo>
                    <a:cubicBezTo>
                      <a:pt x="452" y="310"/>
                      <a:pt x="440" y="327"/>
                      <a:pt x="426" y="331"/>
                    </a:cubicBezTo>
                    <a:cubicBezTo>
                      <a:pt x="416" y="334"/>
                      <a:pt x="402" y="330"/>
                      <a:pt x="398" y="314"/>
                    </a:cubicBezTo>
                    <a:cubicBezTo>
                      <a:pt x="386" y="274"/>
                      <a:pt x="305" y="171"/>
                      <a:pt x="301" y="167"/>
                    </a:cubicBezTo>
                    <a:cubicBezTo>
                      <a:pt x="300" y="165"/>
                      <a:pt x="300" y="165"/>
                      <a:pt x="300" y="165"/>
                    </a:cubicBezTo>
                    <a:cubicBezTo>
                      <a:pt x="297" y="166"/>
                      <a:pt x="297" y="166"/>
                      <a:pt x="297" y="166"/>
                    </a:cubicBezTo>
                    <a:cubicBezTo>
                      <a:pt x="296" y="166"/>
                      <a:pt x="279" y="173"/>
                      <a:pt x="275" y="187"/>
                    </a:cubicBezTo>
                    <a:cubicBezTo>
                      <a:pt x="272" y="195"/>
                      <a:pt x="273" y="204"/>
                      <a:pt x="279" y="214"/>
                    </a:cubicBezTo>
                    <a:cubicBezTo>
                      <a:pt x="284" y="221"/>
                      <a:pt x="292" y="232"/>
                      <a:pt x="303" y="247"/>
                    </a:cubicBezTo>
                    <a:cubicBezTo>
                      <a:pt x="332" y="287"/>
                      <a:pt x="386" y="361"/>
                      <a:pt x="377" y="379"/>
                    </a:cubicBezTo>
                    <a:cubicBezTo>
                      <a:pt x="375" y="383"/>
                      <a:pt x="373" y="385"/>
                      <a:pt x="371" y="386"/>
                    </a:cubicBezTo>
                    <a:cubicBezTo>
                      <a:pt x="360" y="386"/>
                      <a:pt x="340" y="358"/>
                      <a:pt x="315" y="321"/>
                    </a:cubicBezTo>
                    <a:cubicBezTo>
                      <a:pt x="311" y="314"/>
                      <a:pt x="306" y="307"/>
                      <a:pt x="300" y="300"/>
                    </a:cubicBezTo>
                    <a:cubicBezTo>
                      <a:pt x="265" y="250"/>
                      <a:pt x="213" y="200"/>
                      <a:pt x="193" y="209"/>
                    </a:cubicBezTo>
                    <a:cubicBezTo>
                      <a:pt x="187" y="212"/>
                      <a:pt x="185" y="219"/>
                      <a:pt x="187" y="231"/>
                    </a:cubicBezTo>
                    <a:cubicBezTo>
                      <a:pt x="192" y="254"/>
                      <a:pt x="212" y="279"/>
                      <a:pt x="232" y="303"/>
                    </a:cubicBezTo>
                    <a:cubicBezTo>
                      <a:pt x="257" y="333"/>
                      <a:pt x="282" y="364"/>
                      <a:pt x="271" y="384"/>
                    </a:cubicBezTo>
                    <a:cubicBezTo>
                      <a:pt x="269" y="389"/>
                      <a:pt x="266" y="392"/>
                      <a:pt x="262" y="392"/>
                    </a:cubicBezTo>
                    <a:cubicBezTo>
                      <a:pt x="247" y="393"/>
                      <a:pt x="222" y="362"/>
                      <a:pt x="200" y="335"/>
                    </a:cubicBezTo>
                    <a:cubicBezTo>
                      <a:pt x="188" y="320"/>
                      <a:pt x="176" y="305"/>
                      <a:pt x="164" y="293"/>
                    </a:cubicBezTo>
                    <a:cubicBezTo>
                      <a:pt x="135" y="263"/>
                      <a:pt x="58" y="217"/>
                      <a:pt x="37" y="233"/>
                    </a:cubicBezTo>
                    <a:cubicBezTo>
                      <a:pt x="29" y="238"/>
                      <a:pt x="30" y="250"/>
                      <a:pt x="39" y="267"/>
                    </a:cubicBezTo>
                    <a:cubicBezTo>
                      <a:pt x="58" y="305"/>
                      <a:pt x="87" y="315"/>
                      <a:pt x="112" y="324"/>
                    </a:cubicBezTo>
                    <a:cubicBezTo>
                      <a:pt x="135" y="332"/>
                      <a:pt x="152" y="339"/>
                      <a:pt x="158" y="361"/>
                    </a:cubicBezTo>
                    <a:cubicBezTo>
                      <a:pt x="163" y="377"/>
                      <a:pt x="163" y="393"/>
                      <a:pt x="159" y="405"/>
                    </a:cubicBezTo>
                    <a:cubicBezTo>
                      <a:pt x="168" y="405"/>
                      <a:pt x="168" y="405"/>
                      <a:pt x="168" y="405"/>
                    </a:cubicBezTo>
                    <a:cubicBezTo>
                      <a:pt x="171" y="391"/>
                      <a:pt x="171" y="375"/>
                      <a:pt x="166" y="359"/>
                    </a:cubicBezTo>
                    <a:cubicBezTo>
                      <a:pt x="159" y="333"/>
                      <a:pt x="138" y="325"/>
                      <a:pt x="115" y="317"/>
                    </a:cubicBezTo>
                    <a:cubicBezTo>
                      <a:pt x="91" y="308"/>
                      <a:pt x="64" y="298"/>
                      <a:pt x="46" y="264"/>
                    </a:cubicBezTo>
                    <a:cubicBezTo>
                      <a:pt x="39" y="251"/>
                      <a:pt x="38" y="242"/>
                      <a:pt x="42" y="239"/>
                    </a:cubicBezTo>
                    <a:cubicBezTo>
                      <a:pt x="55" y="229"/>
                      <a:pt x="125" y="265"/>
                      <a:pt x="159" y="298"/>
                    </a:cubicBezTo>
                    <a:cubicBezTo>
                      <a:pt x="170" y="310"/>
                      <a:pt x="182" y="325"/>
                      <a:pt x="194" y="340"/>
                    </a:cubicBezTo>
                    <a:cubicBezTo>
                      <a:pt x="220" y="372"/>
                      <a:pt x="244" y="402"/>
                      <a:pt x="263" y="400"/>
                    </a:cubicBezTo>
                    <a:cubicBezTo>
                      <a:pt x="269" y="399"/>
                      <a:pt x="275" y="395"/>
                      <a:pt x="279" y="388"/>
                    </a:cubicBezTo>
                    <a:cubicBezTo>
                      <a:pt x="292" y="363"/>
                      <a:pt x="266" y="331"/>
                      <a:pt x="238" y="298"/>
                    </a:cubicBezTo>
                    <a:cubicBezTo>
                      <a:pt x="219" y="274"/>
                      <a:pt x="199" y="250"/>
                      <a:pt x="195" y="230"/>
                    </a:cubicBezTo>
                    <a:cubicBezTo>
                      <a:pt x="194" y="222"/>
                      <a:pt x="194" y="217"/>
                      <a:pt x="196" y="216"/>
                    </a:cubicBezTo>
                    <a:cubicBezTo>
                      <a:pt x="207" y="212"/>
                      <a:pt x="254" y="247"/>
                      <a:pt x="294" y="304"/>
                    </a:cubicBezTo>
                    <a:cubicBezTo>
                      <a:pt x="299" y="312"/>
                      <a:pt x="304" y="319"/>
                      <a:pt x="309" y="326"/>
                    </a:cubicBezTo>
                    <a:cubicBezTo>
                      <a:pt x="339" y="370"/>
                      <a:pt x="357" y="395"/>
                      <a:pt x="371" y="394"/>
                    </a:cubicBezTo>
                    <a:cubicBezTo>
                      <a:pt x="376" y="393"/>
                      <a:pt x="381" y="390"/>
                      <a:pt x="384" y="383"/>
                    </a:cubicBezTo>
                    <a:cubicBezTo>
                      <a:pt x="395" y="362"/>
                      <a:pt x="355" y="304"/>
                      <a:pt x="309" y="242"/>
                    </a:cubicBezTo>
                    <a:cubicBezTo>
                      <a:pt x="299" y="228"/>
                      <a:pt x="290" y="216"/>
                      <a:pt x="286" y="210"/>
                    </a:cubicBezTo>
                    <a:cubicBezTo>
                      <a:pt x="281" y="202"/>
                      <a:pt x="280" y="196"/>
                      <a:pt x="282" y="190"/>
                    </a:cubicBezTo>
                    <a:cubicBezTo>
                      <a:pt x="285" y="182"/>
                      <a:pt x="293" y="177"/>
                      <a:pt x="297" y="174"/>
                    </a:cubicBezTo>
                    <a:cubicBezTo>
                      <a:pt x="310" y="191"/>
                      <a:pt x="380" y="281"/>
                      <a:pt x="390" y="316"/>
                    </a:cubicBezTo>
                    <a:cubicBezTo>
                      <a:pt x="396" y="336"/>
                      <a:pt x="414" y="343"/>
                      <a:pt x="428" y="339"/>
                    </a:cubicBezTo>
                    <a:cubicBezTo>
                      <a:pt x="447" y="333"/>
                      <a:pt x="461" y="312"/>
                      <a:pt x="452" y="281"/>
                    </a:cubicBezTo>
                    <a:cubicBezTo>
                      <a:pt x="437" y="230"/>
                      <a:pt x="414" y="206"/>
                      <a:pt x="386" y="177"/>
                    </a:cubicBezTo>
                    <a:cubicBezTo>
                      <a:pt x="383" y="174"/>
                      <a:pt x="380" y="171"/>
                      <a:pt x="377" y="167"/>
                    </a:cubicBezTo>
                    <a:cubicBezTo>
                      <a:pt x="370" y="161"/>
                      <a:pt x="368" y="155"/>
                      <a:pt x="370" y="153"/>
                    </a:cubicBezTo>
                    <a:cubicBezTo>
                      <a:pt x="376" y="145"/>
                      <a:pt x="415" y="149"/>
                      <a:pt x="461" y="177"/>
                    </a:cubicBezTo>
                    <a:cubicBezTo>
                      <a:pt x="493" y="197"/>
                      <a:pt x="506" y="235"/>
                      <a:pt x="516" y="266"/>
                    </a:cubicBezTo>
                    <a:cubicBezTo>
                      <a:pt x="526" y="294"/>
                      <a:pt x="533" y="316"/>
                      <a:pt x="552" y="310"/>
                    </a:cubicBezTo>
                    <a:cubicBezTo>
                      <a:pt x="558" y="308"/>
                      <a:pt x="562" y="304"/>
                      <a:pt x="564" y="297"/>
                    </a:cubicBezTo>
                    <a:cubicBezTo>
                      <a:pt x="573" y="267"/>
                      <a:pt x="541" y="198"/>
                      <a:pt x="528" y="182"/>
                    </a:cubicBezTo>
                    <a:cubicBezTo>
                      <a:pt x="514" y="166"/>
                      <a:pt x="495" y="132"/>
                      <a:pt x="499" y="112"/>
                    </a:cubicBezTo>
                    <a:cubicBezTo>
                      <a:pt x="501" y="106"/>
                      <a:pt x="504" y="101"/>
                      <a:pt x="510" y="99"/>
                    </a:cubicBezTo>
                    <a:cubicBezTo>
                      <a:pt x="511" y="98"/>
                      <a:pt x="513" y="98"/>
                      <a:pt x="515" y="98"/>
                    </a:cubicBezTo>
                    <a:cubicBezTo>
                      <a:pt x="532" y="105"/>
                      <a:pt x="552" y="162"/>
                      <a:pt x="567" y="203"/>
                    </a:cubicBezTo>
                    <a:cubicBezTo>
                      <a:pt x="576" y="229"/>
                      <a:pt x="584" y="250"/>
                      <a:pt x="590" y="259"/>
                    </a:cubicBezTo>
                    <a:cubicBezTo>
                      <a:pt x="597" y="268"/>
                      <a:pt x="606" y="272"/>
                      <a:pt x="618" y="269"/>
                    </a:cubicBezTo>
                    <a:cubicBezTo>
                      <a:pt x="631" y="266"/>
                      <a:pt x="643" y="256"/>
                      <a:pt x="645" y="245"/>
                    </a:cubicBezTo>
                    <a:cubicBezTo>
                      <a:pt x="647" y="238"/>
                      <a:pt x="644" y="232"/>
                      <a:pt x="638" y="228"/>
                    </a:cubicBezTo>
                    <a:close/>
                  </a:path>
                </a:pathLst>
              </a:custGeom>
              <a:solidFill>
                <a:srgbClr val="FFFFFF">
                  <a:alpha val="20000"/>
                </a:srgbClr>
              </a:solidFill>
              <a:ln>
                <a:noFill/>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Freeform 11">
                <a:extLst>
                  <a:ext uri="{FF2B5EF4-FFF2-40B4-BE49-F238E27FC236}">
                    <a16:creationId xmlns:a16="http://schemas.microsoft.com/office/drawing/2014/main" xmlns="" id="{988AED2E-0BC6-4542-BB77-A32FFAC8CCD6}"/>
                  </a:ext>
                </a:extLst>
              </p:cNvPr>
              <p:cNvSpPr>
                <a:spLocks/>
              </p:cNvSpPr>
              <p:nvPr/>
            </p:nvSpPr>
            <p:spPr bwMode="auto">
              <a:xfrm>
                <a:off x="6007564" y="4396255"/>
                <a:ext cx="1305579" cy="1463292"/>
              </a:xfrm>
              <a:custGeom>
                <a:avLst/>
                <a:gdLst>
                  <a:gd name="T0" fmla="*/ 569 w 643"/>
                  <a:gd name="T1" fmla="*/ 19 h 724"/>
                  <a:gd name="T2" fmla="*/ 588 w 643"/>
                  <a:gd name="T3" fmla="*/ 631 h 724"/>
                  <a:gd name="T4" fmla="*/ 608 w 643"/>
                  <a:gd name="T5" fmla="*/ 712 h 724"/>
                  <a:gd name="T6" fmla="*/ 500 w 643"/>
                  <a:gd name="T7" fmla="*/ 705 h 724"/>
                  <a:gd name="T8" fmla="*/ 143 w 643"/>
                  <a:gd name="T9" fmla="*/ 692 h 724"/>
                  <a:gd name="T10" fmla="*/ 97 w 643"/>
                  <a:gd name="T11" fmla="*/ 256 h 724"/>
                  <a:gd name="T12" fmla="*/ 569 w 643"/>
                  <a:gd name="T13" fmla="*/ 19 h 724"/>
                </a:gdLst>
                <a:ahLst/>
                <a:cxnLst>
                  <a:cxn ang="0">
                    <a:pos x="T0" y="T1"/>
                  </a:cxn>
                  <a:cxn ang="0">
                    <a:pos x="T2" y="T3"/>
                  </a:cxn>
                  <a:cxn ang="0">
                    <a:pos x="T4" y="T5"/>
                  </a:cxn>
                  <a:cxn ang="0">
                    <a:pos x="T6" y="T7"/>
                  </a:cxn>
                  <a:cxn ang="0">
                    <a:pos x="T8" y="T9"/>
                  </a:cxn>
                  <a:cxn ang="0">
                    <a:pos x="T10" y="T11"/>
                  </a:cxn>
                  <a:cxn ang="0">
                    <a:pos x="T12" y="T13"/>
                  </a:cxn>
                </a:cxnLst>
                <a:rect l="0" t="0" r="r" b="b"/>
                <a:pathLst>
                  <a:path w="643" h="724">
                    <a:moveTo>
                      <a:pt x="569" y="19"/>
                    </a:moveTo>
                    <a:cubicBezTo>
                      <a:pt x="569" y="19"/>
                      <a:pt x="569" y="584"/>
                      <a:pt x="588" y="631"/>
                    </a:cubicBezTo>
                    <a:cubicBezTo>
                      <a:pt x="607" y="677"/>
                      <a:pt x="643" y="699"/>
                      <a:pt x="608" y="712"/>
                    </a:cubicBezTo>
                    <a:cubicBezTo>
                      <a:pt x="573" y="724"/>
                      <a:pt x="566" y="705"/>
                      <a:pt x="500" y="705"/>
                    </a:cubicBezTo>
                    <a:cubicBezTo>
                      <a:pt x="434" y="705"/>
                      <a:pt x="226" y="713"/>
                      <a:pt x="143" y="692"/>
                    </a:cubicBezTo>
                    <a:cubicBezTo>
                      <a:pt x="60" y="671"/>
                      <a:pt x="0" y="411"/>
                      <a:pt x="97" y="256"/>
                    </a:cubicBezTo>
                    <a:cubicBezTo>
                      <a:pt x="194" y="101"/>
                      <a:pt x="541" y="0"/>
                      <a:pt x="569" y="19"/>
                    </a:cubicBezTo>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Freeform 12">
                <a:extLst>
                  <a:ext uri="{FF2B5EF4-FFF2-40B4-BE49-F238E27FC236}">
                    <a16:creationId xmlns:a16="http://schemas.microsoft.com/office/drawing/2014/main" xmlns="" id="{C2E45B7E-AACE-924B-AD1A-31F56C3E0B6A}"/>
                  </a:ext>
                </a:extLst>
              </p:cNvPr>
              <p:cNvSpPr>
                <a:spLocks/>
              </p:cNvSpPr>
              <p:nvPr/>
            </p:nvSpPr>
            <p:spPr bwMode="auto">
              <a:xfrm>
                <a:off x="4897645" y="1742407"/>
                <a:ext cx="2244742" cy="4018717"/>
              </a:xfrm>
              <a:custGeom>
                <a:avLst/>
                <a:gdLst>
                  <a:gd name="T0" fmla="*/ 1106 w 1106"/>
                  <a:gd name="T1" fmla="*/ 1893 h 1988"/>
                  <a:gd name="T2" fmla="*/ 993 w 1106"/>
                  <a:gd name="T3" fmla="*/ 1988 h 1988"/>
                  <a:gd name="T4" fmla="*/ 114 w 1106"/>
                  <a:gd name="T5" fmla="*/ 1988 h 1988"/>
                  <a:gd name="T6" fmla="*/ 0 w 1106"/>
                  <a:gd name="T7" fmla="*/ 1893 h 1988"/>
                  <a:gd name="T8" fmla="*/ 0 w 1106"/>
                  <a:gd name="T9" fmla="*/ 95 h 1988"/>
                  <a:gd name="T10" fmla="*/ 114 w 1106"/>
                  <a:gd name="T11" fmla="*/ 0 h 1988"/>
                  <a:gd name="T12" fmla="*/ 993 w 1106"/>
                  <a:gd name="T13" fmla="*/ 0 h 1988"/>
                  <a:gd name="T14" fmla="*/ 1106 w 1106"/>
                  <a:gd name="T15" fmla="*/ 95 h 1988"/>
                  <a:gd name="T16" fmla="*/ 1106 w 1106"/>
                  <a:gd name="T17" fmla="*/ 189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1988">
                    <a:moveTo>
                      <a:pt x="1106" y="1893"/>
                    </a:moveTo>
                    <a:cubicBezTo>
                      <a:pt x="1106" y="1946"/>
                      <a:pt x="1055" y="1988"/>
                      <a:pt x="993" y="1988"/>
                    </a:cubicBezTo>
                    <a:cubicBezTo>
                      <a:pt x="114" y="1988"/>
                      <a:pt x="114" y="1988"/>
                      <a:pt x="114" y="1988"/>
                    </a:cubicBezTo>
                    <a:cubicBezTo>
                      <a:pt x="52" y="1988"/>
                      <a:pt x="0" y="1946"/>
                      <a:pt x="0" y="1893"/>
                    </a:cubicBezTo>
                    <a:cubicBezTo>
                      <a:pt x="0" y="95"/>
                      <a:pt x="0" y="95"/>
                      <a:pt x="0" y="95"/>
                    </a:cubicBezTo>
                    <a:cubicBezTo>
                      <a:pt x="0" y="42"/>
                      <a:pt x="52" y="0"/>
                      <a:pt x="114" y="0"/>
                    </a:cubicBezTo>
                    <a:cubicBezTo>
                      <a:pt x="993" y="0"/>
                      <a:pt x="993" y="0"/>
                      <a:pt x="993" y="0"/>
                    </a:cubicBezTo>
                    <a:cubicBezTo>
                      <a:pt x="1055" y="0"/>
                      <a:pt x="1106" y="42"/>
                      <a:pt x="1106" y="95"/>
                    </a:cubicBezTo>
                    <a:cubicBezTo>
                      <a:pt x="1106" y="1893"/>
                      <a:pt x="1106" y="1893"/>
                      <a:pt x="1106" y="1893"/>
                    </a:cubicBezTo>
                  </a:path>
                </a:pathLst>
              </a:custGeom>
              <a:solidFill>
                <a:srgbClr val="FFFFFF"/>
              </a:solidFill>
              <a:ln w="12700">
                <a:solidFill>
                  <a:srgbClr val="E1E9EA"/>
                </a:solidFill>
                <a:round/>
                <a:headEnd/>
                <a:tailEnd/>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Rectangle 13">
                <a:extLst>
                  <a:ext uri="{FF2B5EF4-FFF2-40B4-BE49-F238E27FC236}">
                    <a16:creationId xmlns:a16="http://schemas.microsoft.com/office/drawing/2014/main" xmlns="" id="{F176AB05-14DB-104F-8180-115D8FC26DB4}"/>
                  </a:ext>
                </a:extLst>
              </p:cNvPr>
              <p:cNvSpPr>
                <a:spLocks noChangeArrowheads="1"/>
              </p:cNvSpPr>
              <p:nvPr/>
            </p:nvSpPr>
            <p:spPr bwMode="auto">
              <a:xfrm>
                <a:off x="4968794" y="2021072"/>
                <a:ext cx="2098887" cy="3017892"/>
              </a:xfrm>
              <a:prstGeom prst="rect">
                <a:avLst/>
              </a:prstGeom>
              <a:gradFill>
                <a:gsLst>
                  <a:gs pos="0">
                    <a:schemeClr val="accent1"/>
                  </a:gs>
                  <a:gs pos="100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Oval 14">
                <a:extLst>
                  <a:ext uri="{FF2B5EF4-FFF2-40B4-BE49-F238E27FC236}">
                    <a16:creationId xmlns:a16="http://schemas.microsoft.com/office/drawing/2014/main" xmlns="" id="{390F73B6-E82B-8348-B795-BB31DB94231D}"/>
                  </a:ext>
                </a:extLst>
              </p:cNvPr>
              <p:cNvSpPr>
                <a:spLocks noChangeArrowheads="1"/>
              </p:cNvSpPr>
              <p:nvPr/>
            </p:nvSpPr>
            <p:spPr bwMode="auto">
              <a:xfrm>
                <a:off x="5827322" y="5167033"/>
                <a:ext cx="398433" cy="393689"/>
              </a:xfrm>
              <a:prstGeom prst="ellipse">
                <a:avLst/>
              </a:prstGeom>
              <a:solidFill>
                <a:schemeClr val="bg1">
                  <a:lumMod val="20000"/>
                  <a:lumOff val="80000"/>
                </a:schemeClr>
              </a:solidFill>
              <a:ln>
                <a:noFill/>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Freeform 15">
                <a:extLst>
                  <a:ext uri="{FF2B5EF4-FFF2-40B4-BE49-F238E27FC236}">
                    <a16:creationId xmlns:a16="http://schemas.microsoft.com/office/drawing/2014/main" xmlns="" id="{4DF36496-ABC9-A14C-931E-F6DEBADD2C17}"/>
                  </a:ext>
                </a:extLst>
              </p:cNvPr>
              <p:cNvSpPr>
                <a:spLocks/>
              </p:cNvSpPr>
              <p:nvPr/>
            </p:nvSpPr>
            <p:spPr bwMode="auto">
              <a:xfrm>
                <a:off x="6209153" y="3644450"/>
                <a:ext cx="1483452" cy="858529"/>
              </a:xfrm>
              <a:custGeom>
                <a:avLst/>
                <a:gdLst>
                  <a:gd name="T0" fmla="*/ 442 w 731"/>
                  <a:gd name="T1" fmla="*/ 396 h 425"/>
                  <a:gd name="T2" fmla="*/ 345 w 731"/>
                  <a:gd name="T3" fmla="*/ 334 h 425"/>
                  <a:gd name="T4" fmla="*/ 155 w 731"/>
                  <a:gd name="T5" fmla="*/ 423 h 425"/>
                  <a:gd name="T6" fmla="*/ 19 w 731"/>
                  <a:gd name="T7" fmla="*/ 299 h 425"/>
                  <a:gd name="T8" fmla="*/ 162 w 731"/>
                  <a:gd name="T9" fmla="*/ 187 h 425"/>
                  <a:gd name="T10" fmla="*/ 372 w 731"/>
                  <a:gd name="T11" fmla="*/ 51 h 425"/>
                  <a:gd name="T12" fmla="*/ 446 w 731"/>
                  <a:gd name="T13" fmla="*/ 78 h 425"/>
                  <a:gd name="T14" fmla="*/ 731 w 731"/>
                  <a:gd name="T15" fmla="*/ 283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425">
                    <a:moveTo>
                      <a:pt x="442" y="396"/>
                    </a:moveTo>
                    <a:cubicBezTo>
                      <a:pt x="442" y="396"/>
                      <a:pt x="369" y="370"/>
                      <a:pt x="345" y="334"/>
                    </a:cubicBezTo>
                    <a:cubicBezTo>
                      <a:pt x="345" y="334"/>
                      <a:pt x="261" y="421"/>
                      <a:pt x="155" y="423"/>
                    </a:cubicBezTo>
                    <a:cubicBezTo>
                      <a:pt x="48" y="425"/>
                      <a:pt x="0" y="342"/>
                      <a:pt x="19" y="299"/>
                    </a:cubicBezTo>
                    <a:cubicBezTo>
                      <a:pt x="39" y="256"/>
                      <a:pt x="108" y="266"/>
                      <a:pt x="162" y="187"/>
                    </a:cubicBezTo>
                    <a:cubicBezTo>
                      <a:pt x="215" y="108"/>
                      <a:pt x="246" y="0"/>
                      <a:pt x="372" y="51"/>
                    </a:cubicBezTo>
                    <a:cubicBezTo>
                      <a:pt x="395" y="60"/>
                      <a:pt x="420" y="69"/>
                      <a:pt x="446" y="78"/>
                    </a:cubicBezTo>
                    <a:cubicBezTo>
                      <a:pt x="566" y="121"/>
                      <a:pt x="709" y="171"/>
                      <a:pt x="731" y="283"/>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9" name="TextBox 7">
              <a:extLst>
                <a:ext uri="{FF2B5EF4-FFF2-40B4-BE49-F238E27FC236}">
                  <a16:creationId xmlns:a16="http://schemas.microsoft.com/office/drawing/2014/main" xmlns="" id="{D89A21F8-4FFC-554D-94F4-D33CA784DFBA}"/>
                </a:ext>
              </a:extLst>
            </p:cNvPr>
            <p:cNvSpPr txBox="1"/>
            <p:nvPr/>
          </p:nvSpPr>
          <p:spPr>
            <a:xfrm>
              <a:off x="10250128" y="5934657"/>
              <a:ext cx="3630060" cy="1323439"/>
            </a:xfrm>
            <a:prstGeom prst="rect">
              <a:avLst/>
            </a:prstGeom>
            <a:noFill/>
          </p:spPr>
          <p:txBody>
            <a:bodyPr wrap="square" rtlCol="0">
              <a:spAutoFit/>
            </a:bodyPr>
            <a:lstStyle/>
            <a:p>
              <a:r>
                <a:rPr lang="zh-CN" altLang="en-US" sz="40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rPr>
                <a:t>订单类型</a:t>
              </a:r>
              <a:endParaRPr lang="en-US" altLang="zh-CN" sz="40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endParaRPr>
            </a:p>
            <a:p>
              <a:r>
                <a:rPr lang="en-US" altLang="zh-CN" sz="36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rPr>
                <a:t>Order </a:t>
              </a:r>
              <a:r>
                <a:rPr lang="en-US" altLang="zh-CN" sz="3600" dirty="0" smtClean="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rPr>
                <a:t>Type</a:t>
              </a:r>
              <a:endParaRPr lang="en-US" altLang="zh-CN" sz="36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endParaRPr>
            </a:p>
          </p:txBody>
        </p:sp>
      </p:grpSp>
    </p:spTree>
    <p:extLst>
      <p:ext uri="{BB962C8B-B14F-4D97-AF65-F5344CB8AC3E}">
        <p14:creationId xmlns:p14="http://schemas.microsoft.com/office/powerpoint/2010/main" val="10519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ircle(in)">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3" grpId="0" animBg="1"/>
      <p:bldP spid="28" grpId="0"/>
      <p:bldP spid="29" grpId="0"/>
      <p:bldP spid="30" grpId="0"/>
      <p:bldP spid="32"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a:spLocks noGrp="1"/>
          </p:cNvSpPr>
          <p:nvPr>
            <p:ph type="title"/>
          </p:nvPr>
        </p:nvSpPr>
        <p:spPr>
          <a:xfrm>
            <a:off x="776505" y="627526"/>
            <a:ext cx="22841775" cy="1073683"/>
          </a:xfrm>
        </p:spPr>
        <p:txBody>
          <a:bodyPr/>
          <a:lstStyle/>
          <a:p>
            <a:r>
              <a:rPr kumimoji="1" lang="en-US" altLang="zh-CN" dirty="0"/>
              <a:t>1. </a:t>
            </a:r>
            <a:r>
              <a:rPr kumimoji="1" lang="zh-CN" altLang="en-US" dirty="0"/>
              <a:t>海外备件订单申请</a:t>
            </a:r>
            <a:r>
              <a:rPr kumimoji="1" lang="en-US" altLang="zh-CN" dirty="0"/>
              <a:t>-Order Application</a:t>
            </a:r>
            <a:endParaRPr kumimoji="1" lang="zh-CN" altLang="en-US" sz="4400" dirty="0"/>
          </a:p>
        </p:txBody>
      </p:sp>
      <p:sp>
        <p:nvSpPr>
          <p:cNvPr id="17" name="Oval 13">
            <a:extLst>
              <a:ext uri="{FF2B5EF4-FFF2-40B4-BE49-F238E27FC236}">
                <a16:creationId xmlns:a16="http://schemas.microsoft.com/office/drawing/2014/main" xmlns="" id="{B2DE58CA-72B3-D14E-94E8-4F82E2301864}"/>
              </a:ext>
            </a:extLst>
          </p:cNvPr>
          <p:cNvSpPr/>
          <p:nvPr/>
        </p:nvSpPr>
        <p:spPr>
          <a:xfrm rot="18933254">
            <a:off x="9470628" y="3152052"/>
            <a:ext cx="1193800" cy="1193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18" name="Oval 14">
            <a:extLst>
              <a:ext uri="{FF2B5EF4-FFF2-40B4-BE49-F238E27FC236}">
                <a16:creationId xmlns:a16="http://schemas.microsoft.com/office/drawing/2014/main" xmlns="" id="{CAADFD15-EAF5-B84D-8747-B982ABAEB74E}"/>
              </a:ext>
            </a:extLst>
          </p:cNvPr>
          <p:cNvSpPr/>
          <p:nvPr/>
        </p:nvSpPr>
        <p:spPr>
          <a:xfrm rot="18933254">
            <a:off x="9470627" y="7286244"/>
            <a:ext cx="1193800" cy="1193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20" name="Shape 2836">
            <a:extLst>
              <a:ext uri="{FF2B5EF4-FFF2-40B4-BE49-F238E27FC236}">
                <a16:creationId xmlns:a16="http://schemas.microsoft.com/office/drawing/2014/main" xmlns="" id="{402B9EB1-63CE-1C4E-90FE-4715AA49D89D}"/>
              </a:ext>
            </a:extLst>
          </p:cNvPr>
          <p:cNvSpPr/>
          <p:nvPr/>
        </p:nvSpPr>
        <p:spPr>
          <a:xfrm>
            <a:off x="9788200" y="3545804"/>
            <a:ext cx="558656" cy="406296"/>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a:ln w="12700">
            <a:miter lim="400000"/>
          </a:ln>
        </p:spPr>
        <p:txBody>
          <a:bodyPr lIns="38090" tIns="38090" rIns="38090" bIns="38090" anchor="ctr"/>
          <a:lstStyle/>
          <a:p>
            <a:pPr defTabSz="45706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21" name="Shape 2837">
            <a:extLst>
              <a:ext uri="{FF2B5EF4-FFF2-40B4-BE49-F238E27FC236}">
                <a16:creationId xmlns:a16="http://schemas.microsoft.com/office/drawing/2014/main" xmlns="" id="{5C81C1BB-EE90-DD44-B3DC-491391F7D722}"/>
              </a:ext>
            </a:extLst>
          </p:cNvPr>
          <p:cNvSpPr/>
          <p:nvPr/>
        </p:nvSpPr>
        <p:spPr>
          <a:xfrm>
            <a:off x="9788199" y="7667301"/>
            <a:ext cx="558656" cy="431690"/>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FFFFFF"/>
          </a:solidFill>
          <a:ln w="12700">
            <a:miter lim="400000"/>
          </a:ln>
        </p:spPr>
        <p:txBody>
          <a:bodyPr lIns="38090" tIns="38090" rIns="38090" bIns="38090" anchor="ctr"/>
          <a:lstStyle/>
          <a:p>
            <a:pPr defTabSz="45706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思源黑体" panose="020B0500000000000000" pitchFamily="34" charset="-122"/>
              <a:ea typeface="思源黑体" panose="020B0500000000000000" pitchFamily="34" charset="-122"/>
              <a:cs typeface="Lato" panose="020F0502020204030203" pitchFamily="34" charset="0"/>
              <a:sym typeface="思源黑体" panose="020B0500000000000000" pitchFamily="34" charset="-122"/>
            </a:endParaRPr>
          </a:p>
        </p:txBody>
      </p:sp>
      <p:sp>
        <p:nvSpPr>
          <p:cNvPr id="28" name="Rectangle 29">
            <a:extLst>
              <a:ext uri="{FF2B5EF4-FFF2-40B4-BE49-F238E27FC236}">
                <a16:creationId xmlns:a16="http://schemas.microsoft.com/office/drawing/2014/main" xmlns="" id="{9991D6BD-A84B-CF42-B079-1CF9C5B49DFF}"/>
              </a:ext>
            </a:extLst>
          </p:cNvPr>
          <p:cNvSpPr/>
          <p:nvPr/>
        </p:nvSpPr>
        <p:spPr>
          <a:xfrm>
            <a:off x="11101954" y="3847462"/>
            <a:ext cx="10234047" cy="2308324"/>
          </a:xfrm>
          <a:prstGeom prst="rect">
            <a:avLst/>
          </a:prstGeom>
        </p:spPr>
        <p:txBody>
          <a:bodyPr wrap="square">
            <a:spAutoFit/>
          </a:bodyPr>
          <a:lstStyle/>
          <a:p>
            <a:pPr algn="l">
              <a:lnSpc>
                <a:spcPct val="150000"/>
              </a:lnSpc>
            </a:pPr>
            <a:r>
              <a:rPr lang="en-US" altLang="zh-CN" sz="2400" b="0" dirty="0">
                <a:latin typeface="OPPOSans R" panose="00020600040101010101" pitchFamily="18" charset="-122"/>
                <a:ea typeface="OPPOSans R" panose="00020600040101010101" pitchFamily="18" charset="-122"/>
              </a:rPr>
              <a:t>1.IoT</a:t>
            </a:r>
            <a:r>
              <a:rPr lang="zh-CN" altLang="en-US" sz="2400" b="0" dirty="0">
                <a:latin typeface="OPPOSans R" panose="00020600040101010101" pitchFamily="18" charset="-122"/>
                <a:ea typeface="OPPOSans R" panose="00020600040101010101" pitchFamily="18" charset="-122"/>
              </a:rPr>
              <a:t>产品订单需单独下单</a:t>
            </a:r>
            <a:r>
              <a:rPr lang="en-US" altLang="zh-CN" sz="2400" b="0" dirty="0">
                <a:latin typeface="OPPOSans R" panose="00020600040101010101" pitchFamily="18" charset="-122"/>
                <a:ea typeface="OPPOSans R" panose="00020600040101010101" pitchFamily="18" charset="-122"/>
              </a:rPr>
              <a:t>;</a:t>
            </a:r>
          </a:p>
          <a:p>
            <a:pPr algn="l">
              <a:lnSpc>
                <a:spcPct val="150000"/>
              </a:lnSpc>
            </a:pPr>
            <a:r>
              <a:rPr lang="en-US" altLang="zh-CN" sz="2400" b="0" dirty="0">
                <a:latin typeface="OPPOSans R" panose="00020600040101010101" pitchFamily="18" charset="-122"/>
                <a:ea typeface="OPPOSans R" panose="00020600040101010101" pitchFamily="18" charset="-122"/>
              </a:rPr>
              <a:t>    </a:t>
            </a:r>
            <a:r>
              <a:rPr lang="en-US" altLang="zh-CN" sz="2200" b="0" dirty="0">
                <a:latin typeface="OPPOSans R" panose="00020600040101010101" pitchFamily="18" charset="-122"/>
                <a:ea typeface="OPPOSans R" panose="00020600040101010101" pitchFamily="18" charset="-122"/>
              </a:rPr>
              <a:t>Separate order for IoT products </a:t>
            </a:r>
            <a:r>
              <a:rPr lang="zh-CN" altLang="en-US" sz="2200" b="0" dirty="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algn="l">
              <a:lnSpc>
                <a:spcPct val="150000"/>
              </a:lnSpc>
            </a:pPr>
            <a:r>
              <a:rPr lang="en-US" altLang="zh-CN" sz="2400" b="0" dirty="0">
                <a:latin typeface="OPPOSans R" panose="00020600040101010101" pitchFamily="18" charset="-122"/>
                <a:ea typeface="OPPOSans R" panose="00020600040101010101" pitchFamily="18" charset="-122"/>
              </a:rPr>
              <a:t>2.</a:t>
            </a:r>
            <a:r>
              <a:rPr lang="zh-CN" altLang="en-US" sz="2400" b="0" dirty="0">
                <a:latin typeface="OPPOSans R" panose="00020600040101010101" pitchFamily="18" charset="-122"/>
                <a:ea typeface="OPPOSans R" panose="00020600040101010101" pitchFamily="18" charset="-122"/>
              </a:rPr>
              <a:t>带电产品不可与其他</a:t>
            </a:r>
            <a:r>
              <a:rPr lang="en-US" altLang="zh-CN" sz="2400" b="0" dirty="0">
                <a:latin typeface="OPPOSans R" panose="00020600040101010101" pitchFamily="18" charset="-122"/>
                <a:ea typeface="OPPOSans R" panose="00020600040101010101" pitchFamily="18" charset="-122"/>
              </a:rPr>
              <a:t>IoT</a:t>
            </a:r>
            <a:r>
              <a:rPr lang="zh-CN" altLang="en-US" sz="2400" b="0" dirty="0">
                <a:latin typeface="OPPOSans R" panose="00020600040101010101" pitchFamily="18" charset="-122"/>
                <a:ea typeface="OPPOSans R" panose="00020600040101010101" pitchFamily="18" charset="-122"/>
              </a:rPr>
              <a:t>产品混合下单。 </a:t>
            </a:r>
            <a:endParaRPr lang="en-US" altLang="zh-CN" sz="2200" b="0" dirty="0">
              <a:latin typeface="OPPOSans R" panose="00020600040101010101" pitchFamily="18" charset="-122"/>
              <a:ea typeface="OPPOSans R" panose="00020600040101010101" pitchFamily="18" charset="-122"/>
            </a:endParaRPr>
          </a:p>
          <a:p>
            <a:pPr algn="l">
              <a:lnSpc>
                <a:spcPct val="150000"/>
              </a:lnSpc>
            </a:pPr>
            <a:r>
              <a:rPr lang="en-US" altLang="zh-CN" sz="2200" b="0" dirty="0">
                <a:latin typeface="OPPOSans R" panose="00020600040101010101" pitchFamily="18" charset="-122"/>
                <a:ea typeface="OPPOSans R" panose="00020600040101010101" pitchFamily="18" charset="-122"/>
              </a:rPr>
              <a:t>  </a:t>
            </a:r>
            <a:r>
              <a:rPr lang="en-US" altLang="zh-CN" sz="2400" b="0" dirty="0">
                <a:latin typeface="OPPOSans R" panose="00020600040101010101" pitchFamily="18" charset="-122"/>
                <a:ea typeface="OPPOSans R" panose="00020600040101010101" pitchFamily="18" charset="-122"/>
              </a:rPr>
              <a:t> </a:t>
            </a:r>
            <a:r>
              <a:rPr lang="en-US" altLang="zh-CN" sz="2400" b="0" dirty="0" smtClean="0">
                <a:latin typeface="OPPOSans R" panose="00020600040101010101" pitchFamily="18" charset="-122"/>
                <a:ea typeface="OPPOSans R" panose="00020600040101010101" pitchFamily="18" charset="-122"/>
              </a:rPr>
              <a:t> </a:t>
            </a:r>
            <a:r>
              <a:rPr lang="en-US" altLang="zh-CN" sz="2200" b="0" dirty="0" smtClean="0">
                <a:latin typeface="OPPOSans R" panose="00020600040101010101" pitchFamily="18" charset="-122"/>
                <a:ea typeface="OPPOSans R" panose="00020600040101010101" pitchFamily="18" charset="-122"/>
              </a:rPr>
              <a:t>Products </a:t>
            </a:r>
            <a:r>
              <a:rPr lang="en-US" altLang="zh-CN" sz="2200" b="0" dirty="0">
                <a:latin typeface="OPPOSans R" panose="00020600040101010101" pitchFamily="18" charset="-122"/>
                <a:ea typeface="OPPOSans R" panose="00020600040101010101" pitchFamily="18" charset="-122"/>
              </a:rPr>
              <a:t>that with or without battery could not be  mixed up.   </a:t>
            </a:r>
          </a:p>
        </p:txBody>
      </p:sp>
      <p:sp>
        <p:nvSpPr>
          <p:cNvPr id="29" name="Rectangle 30">
            <a:extLst>
              <a:ext uri="{FF2B5EF4-FFF2-40B4-BE49-F238E27FC236}">
                <a16:creationId xmlns:a16="http://schemas.microsoft.com/office/drawing/2014/main" xmlns="" id="{B8220A61-98B4-BE41-8520-B0919A4D6DDC}"/>
              </a:ext>
            </a:extLst>
          </p:cNvPr>
          <p:cNvSpPr/>
          <p:nvPr/>
        </p:nvSpPr>
        <p:spPr>
          <a:xfrm>
            <a:off x="11101954" y="3260094"/>
            <a:ext cx="4393434" cy="707886"/>
          </a:xfrm>
          <a:prstGeom prst="rect">
            <a:avLst/>
          </a:prstGeom>
        </p:spPr>
        <p:txBody>
          <a:bodyPr wrap="square">
            <a:spAutoFit/>
          </a:bodyPr>
          <a:lstStyle/>
          <a:p>
            <a:pPr algn="l"/>
            <a:r>
              <a:rPr lang="en-US" altLang="zh-CN" sz="4000" kern="1200" dirty="0">
                <a:solidFill>
                  <a:srgbClr val="046A38"/>
                </a:solidFill>
                <a:latin typeface="OPPOSans R" panose="00020600040101010101" pitchFamily="18" charset="-122"/>
                <a:ea typeface="OPPOSans R" panose="00020600040101010101" pitchFamily="18" charset="-122"/>
              </a:rPr>
              <a:t>IoT</a:t>
            </a:r>
            <a:r>
              <a:rPr lang="zh-CN" altLang="en-US" sz="4000" kern="1200" dirty="0">
                <a:solidFill>
                  <a:srgbClr val="046A38"/>
                </a:solidFill>
                <a:latin typeface="OPPOSans R" panose="00020600040101010101" pitchFamily="18" charset="-122"/>
                <a:ea typeface="OPPOSans R" panose="00020600040101010101" pitchFamily="18" charset="-122"/>
              </a:rPr>
              <a:t>订单 </a:t>
            </a:r>
            <a:r>
              <a:rPr lang="en-US" altLang="zh-CN" sz="2800" kern="1200" dirty="0">
                <a:solidFill>
                  <a:srgbClr val="046A38"/>
                </a:solidFill>
                <a:latin typeface="OPPOSans R" panose="00020600040101010101" pitchFamily="18" charset="-122"/>
                <a:ea typeface="OPPOSans R" panose="00020600040101010101" pitchFamily="18" charset="-122"/>
              </a:rPr>
              <a:t>IoT order</a:t>
            </a:r>
            <a:endParaRPr lang="zh-CN" altLang="en-US" sz="2400" dirty="0">
              <a:solidFill>
                <a:srgbClr val="046A38"/>
              </a:solidFill>
              <a:latin typeface="OPPOSans R" panose="00020600040101010101" pitchFamily="18" charset="-122"/>
              <a:ea typeface="OPPOSans R" panose="00020600040101010101" pitchFamily="18" charset="-122"/>
              <a:cs typeface="+mn-ea"/>
              <a:sym typeface="+mn-lt"/>
            </a:endParaRPr>
          </a:p>
        </p:txBody>
      </p:sp>
      <p:sp>
        <p:nvSpPr>
          <p:cNvPr id="30" name="Rectangle 29">
            <a:extLst>
              <a:ext uri="{FF2B5EF4-FFF2-40B4-BE49-F238E27FC236}">
                <a16:creationId xmlns:a16="http://schemas.microsoft.com/office/drawing/2014/main" xmlns="" id="{98EEA1A3-ECFA-9242-A66B-1EA9ACF043ED}"/>
              </a:ext>
            </a:extLst>
          </p:cNvPr>
          <p:cNvSpPr/>
          <p:nvPr/>
        </p:nvSpPr>
        <p:spPr>
          <a:xfrm>
            <a:off x="11101955" y="8101227"/>
            <a:ext cx="10234046" cy="3416320"/>
          </a:xfrm>
          <a:prstGeom prst="rect">
            <a:avLst/>
          </a:prstGeom>
        </p:spPr>
        <p:txBody>
          <a:bodyPr wrap="square">
            <a:spAutoFit/>
          </a:bodyPr>
          <a:lstStyle/>
          <a:p>
            <a:pPr algn="l">
              <a:lnSpc>
                <a:spcPct val="150000"/>
              </a:lnSpc>
            </a:pPr>
            <a:r>
              <a:rPr lang="en-US" altLang="zh-CN" sz="2400" b="0" dirty="0">
                <a:solidFill>
                  <a:schemeClr val="tx1"/>
                </a:solidFill>
                <a:latin typeface="OPPOSans R" panose="00020600040101010101" pitchFamily="18" charset="-122"/>
                <a:ea typeface="OPPOSans R" panose="00020600040101010101" pitchFamily="18" charset="-122"/>
              </a:rPr>
              <a:t>1.</a:t>
            </a:r>
            <a:r>
              <a:rPr lang="zh-CN" altLang="en-US" sz="2400" b="0" dirty="0">
                <a:latin typeface="OPPOSans R" panose="00020600040101010101" pitchFamily="18" charset="-122"/>
                <a:ea typeface="OPPOSans R" panose="00020600040101010101" pitchFamily="18" charset="-122"/>
              </a:rPr>
              <a:t>销售料（不计入系统库存）</a:t>
            </a:r>
            <a:endParaRPr lang="en-US" altLang="zh-CN" sz="2400" b="0" dirty="0">
              <a:latin typeface="OPPOSans R" panose="00020600040101010101" pitchFamily="18" charset="-122"/>
              <a:ea typeface="OPPOSans R" panose="00020600040101010101" pitchFamily="18" charset="-122"/>
            </a:endParaRPr>
          </a:p>
          <a:p>
            <a:pPr algn="l">
              <a:lnSpc>
                <a:spcPct val="150000"/>
              </a:lnSpc>
            </a:pPr>
            <a:r>
              <a:rPr lang="en-US" altLang="zh-CN" sz="2400" b="0" dirty="0">
                <a:latin typeface="OPPOSans R" panose="00020600040101010101" pitchFamily="18" charset="-122"/>
                <a:ea typeface="OPPOSans R" panose="00020600040101010101" pitchFamily="18" charset="-122"/>
              </a:rPr>
              <a:t>  </a:t>
            </a:r>
            <a:r>
              <a:rPr lang="en-US" altLang="zh-CN" sz="2200" b="0" dirty="0">
                <a:latin typeface="OPPOSans R" panose="00020600040101010101" pitchFamily="18" charset="-122"/>
                <a:ea typeface="OPPOSans R" panose="00020600040101010101" pitchFamily="18" charset="-122"/>
              </a:rPr>
              <a:t>Sales material (inventory will not be recorded into system) </a:t>
            </a:r>
            <a:r>
              <a:rPr lang="zh-CN" altLang="en-US" sz="2200" b="0" dirty="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algn="l">
              <a:lnSpc>
                <a:spcPct val="150000"/>
              </a:lnSpc>
            </a:pPr>
            <a:r>
              <a:rPr lang="en-US" altLang="zh-CN" sz="2400" b="0" dirty="0">
                <a:latin typeface="OPPOSans R" panose="00020600040101010101" pitchFamily="18" charset="-122"/>
                <a:ea typeface="OPPOSans R" panose="00020600040101010101" pitchFamily="18" charset="-122"/>
              </a:rPr>
              <a:t>2.</a:t>
            </a:r>
            <a:r>
              <a:rPr lang="zh-CN" altLang="en-US" sz="2400" b="0" dirty="0">
                <a:latin typeface="OPPOSans R" panose="00020600040101010101" pitchFamily="18" charset="-122"/>
                <a:ea typeface="OPPOSans R" panose="00020600040101010101" pitchFamily="18" charset="-122"/>
              </a:rPr>
              <a:t>面向大客户以及业务演示机等维修需求；</a:t>
            </a:r>
            <a:r>
              <a:rPr lang="en-US" altLang="zh-CN" sz="2400" b="0" dirty="0">
                <a:latin typeface="OPPOSans R" panose="00020600040101010101" pitchFamily="18" charset="-122"/>
                <a:ea typeface="OPPOSans R" panose="00020600040101010101" pitchFamily="18" charset="-122"/>
              </a:rPr>
              <a:t> </a:t>
            </a:r>
          </a:p>
          <a:p>
            <a:pPr algn="l">
              <a:lnSpc>
                <a:spcPct val="150000"/>
              </a:lnSpc>
            </a:pPr>
            <a:r>
              <a:rPr lang="en-US" altLang="zh-CN" sz="2400" b="0" dirty="0">
                <a:latin typeface="OPPOSans R" panose="00020600040101010101" pitchFamily="18" charset="-122"/>
                <a:ea typeface="OPPOSans R" panose="00020600040101010101" pitchFamily="18" charset="-122"/>
              </a:rPr>
              <a:t>   </a:t>
            </a:r>
            <a:r>
              <a:rPr lang="en-US" altLang="zh-CN" sz="2200" b="0" dirty="0">
                <a:latin typeface="OPPOSans R" panose="00020600040101010101" pitchFamily="18" charset="-122"/>
                <a:ea typeface="OPPOSans R" panose="00020600040101010101" pitchFamily="18" charset="-122"/>
              </a:rPr>
              <a:t>To meet demand from key </a:t>
            </a:r>
            <a:r>
              <a:rPr lang="en-US" altLang="zh-CN" sz="2200" b="0" dirty="0" smtClean="0">
                <a:latin typeface="OPPOSans R" panose="00020600040101010101" pitchFamily="18" charset="-122"/>
                <a:ea typeface="OPPOSans R" panose="00020600040101010101" pitchFamily="18" charset="-122"/>
              </a:rPr>
              <a:t>accounts and demonstration devices</a:t>
            </a:r>
            <a:r>
              <a:rPr lang="zh-CN" altLang="en-US" sz="2200" b="0" dirty="0" smtClean="0">
                <a:latin typeface="OPPOSans R" panose="00020600040101010101" pitchFamily="18" charset="-122"/>
                <a:ea typeface="OPPOSans R" panose="00020600040101010101" pitchFamily="18" charset="-122"/>
              </a:rPr>
              <a:t>；</a:t>
            </a:r>
            <a:endParaRPr lang="en-US" altLang="zh-CN" sz="2200" b="0" dirty="0">
              <a:latin typeface="OPPOSans R" panose="00020600040101010101" pitchFamily="18" charset="-122"/>
              <a:ea typeface="OPPOSans R" panose="00020600040101010101" pitchFamily="18" charset="-122"/>
            </a:endParaRPr>
          </a:p>
          <a:p>
            <a:pPr algn="l">
              <a:lnSpc>
                <a:spcPct val="150000"/>
              </a:lnSpc>
            </a:pPr>
            <a:r>
              <a:rPr lang="en-US" altLang="zh-CN" sz="2400" b="0" dirty="0">
                <a:latin typeface="OPPOSans R" panose="00020600040101010101" pitchFamily="18" charset="-122"/>
                <a:ea typeface="OPPOSans R" panose="00020600040101010101" pitchFamily="18" charset="-122"/>
              </a:rPr>
              <a:t>3.</a:t>
            </a:r>
            <a:r>
              <a:rPr lang="zh-CN" altLang="en-US" sz="2400" b="0" dirty="0">
                <a:latin typeface="OPPOSans R" panose="00020600040101010101" pitchFamily="18" charset="-122"/>
                <a:ea typeface="OPPOSans R" panose="00020600040101010101" pitchFamily="18" charset="-122"/>
              </a:rPr>
              <a:t>需要提前邮件发给总部备件组报备。</a:t>
            </a:r>
            <a:endParaRPr lang="en-US" altLang="zh-CN" sz="2400" b="0" dirty="0">
              <a:latin typeface="OPPOSans R" panose="00020600040101010101" pitchFamily="18" charset="-122"/>
              <a:ea typeface="OPPOSans R" panose="00020600040101010101" pitchFamily="18" charset="-122"/>
            </a:endParaRPr>
          </a:p>
          <a:p>
            <a:pPr algn="l">
              <a:lnSpc>
                <a:spcPct val="150000"/>
              </a:lnSpc>
            </a:pPr>
            <a:r>
              <a:rPr lang="en-US" altLang="zh-CN" sz="2400" b="0" dirty="0">
                <a:latin typeface="OPPOSans R" panose="00020600040101010101" pitchFamily="18" charset="-122"/>
                <a:ea typeface="OPPOSans R" panose="00020600040101010101" pitchFamily="18" charset="-122"/>
              </a:rPr>
              <a:t>   </a:t>
            </a:r>
            <a:r>
              <a:rPr lang="en-US" altLang="zh-CN" sz="2200" b="0" dirty="0">
                <a:latin typeface="OPPOSans R" panose="00020600040101010101" pitchFamily="18" charset="-122"/>
                <a:ea typeface="OPPOSans R" panose="00020600040101010101" pitchFamily="18" charset="-122"/>
              </a:rPr>
              <a:t>Report to HQ in advance by email. </a:t>
            </a:r>
          </a:p>
        </p:txBody>
      </p:sp>
      <p:sp>
        <p:nvSpPr>
          <p:cNvPr id="32" name="Rectangle 30">
            <a:extLst>
              <a:ext uri="{FF2B5EF4-FFF2-40B4-BE49-F238E27FC236}">
                <a16:creationId xmlns:a16="http://schemas.microsoft.com/office/drawing/2014/main" xmlns="" id="{2763CE8F-8BF4-B74B-8BCE-D51716072773}"/>
              </a:ext>
            </a:extLst>
          </p:cNvPr>
          <p:cNvSpPr/>
          <p:nvPr/>
        </p:nvSpPr>
        <p:spPr>
          <a:xfrm>
            <a:off x="11101954" y="7452660"/>
            <a:ext cx="5307312" cy="707886"/>
          </a:xfrm>
          <a:prstGeom prst="rect">
            <a:avLst/>
          </a:prstGeom>
        </p:spPr>
        <p:txBody>
          <a:bodyPr wrap="square">
            <a:spAutoFit/>
          </a:bodyPr>
          <a:lstStyle/>
          <a:p>
            <a:pPr algn="l"/>
            <a:r>
              <a:rPr lang="zh-CN" altLang="en-US" sz="4000" dirty="0">
                <a:solidFill>
                  <a:srgbClr val="046A38"/>
                </a:solidFill>
                <a:latin typeface="OPPOSans R" panose="00020600040101010101" pitchFamily="18" charset="-122"/>
                <a:ea typeface="OPPOSans R" panose="00020600040101010101" pitchFamily="18" charset="-122"/>
              </a:rPr>
              <a:t>销售订单</a:t>
            </a:r>
            <a:r>
              <a:rPr lang="en-US" altLang="zh-CN" sz="4000" dirty="0">
                <a:solidFill>
                  <a:srgbClr val="046A38"/>
                </a:solidFill>
                <a:latin typeface="OPPOSans R" panose="00020600040101010101" pitchFamily="18" charset="-122"/>
                <a:ea typeface="OPPOSans R" panose="00020600040101010101" pitchFamily="18" charset="-122"/>
              </a:rPr>
              <a:t> </a:t>
            </a:r>
            <a:r>
              <a:rPr lang="en-US" altLang="zh-CN" sz="2800" dirty="0">
                <a:solidFill>
                  <a:srgbClr val="046A38"/>
                </a:solidFill>
                <a:latin typeface="OPPOSans R" panose="00020600040101010101" pitchFamily="18" charset="-122"/>
                <a:ea typeface="OPPOSans R" panose="00020600040101010101" pitchFamily="18" charset="-122"/>
              </a:rPr>
              <a:t>Sales order</a:t>
            </a:r>
            <a:endParaRPr lang="zh-CN" altLang="en-US" sz="2400" dirty="0">
              <a:solidFill>
                <a:srgbClr val="046A38"/>
              </a:solidFill>
              <a:latin typeface="OPPOSans R" panose="00020600040101010101" pitchFamily="18" charset="-122"/>
              <a:ea typeface="OPPOSans R" panose="00020600040101010101" pitchFamily="18" charset="-122"/>
              <a:cs typeface="+mn-ea"/>
              <a:sym typeface="+mn-lt"/>
            </a:endParaRPr>
          </a:p>
        </p:txBody>
      </p:sp>
      <p:grpSp>
        <p:nvGrpSpPr>
          <p:cNvPr id="63" name="组合 62"/>
          <p:cNvGrpSpPr/>
          <p:nvPr/>
        </p:nvGrpSpPr>
        <p:grpSpPr>
          <a:xfrm>
            <a:off x="1640762" y="2868442"/>
            <a:ext cx="7152481" cy="9303244"/>
            <a:chOff x="9131730" y="4034108"/>
            <a:chExt cx="8348634" cy="9681892"/>
          </a:xfrm>
        </p:grpSpPr>
        <p:cxnSp>
          <p:nvCxnSpPr>
            <p:cNvPr id="65" name="Straight Connector 21">
              <a:extLst>
                <a:ext uri="{FF2B5EF4-FFF2-40B4-BE49-F238E27FC236}">
                  <a16:creationId xmlns:a16="http://schemas.microsoft.com/office/drawing/2014/main" xmlns="" id="{95417586-54FA-974D-8C30-E866FF7D2925}"/>
                </a:ext>
              </a:extLst>
            </p:cNvPr>
            <p:cNvCxnSpPr/>
            <p:nvPr/>
          </p:nvCxnSpPr>
          <p:spPr>
            <a:xfrm flipH="1">
              <a:off x="12876934" y="4486683"/>
              <a:ext cx="4558320" cy="1940446"/>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3">
              <a:extLst>
                <a:ext uri="{FF2B5EF4-FFF2-40B4-BE49-F238E27FC236}">
                  <a16:creationId xmlns:a16="http://schemas.microsoft.com/office/drawing/2014/main" xmlns="" id="{CC4737D9-0CC1-6E43-9971-2770A9993576}"/>
                </a:ext>
              </a:extLst>
            </p:cNvPr>
            <p:cNvCxnSpPr/>
            <p:nvPr/>
          </p:nvCxnSpPr>
          <p:spPr>
            <a:xfrm flipH="1" flipV="1">
              <a:off x="12956212" y="8464418"/>
              <a:ext cx="4524152" cy="1971104"/>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25">
              <a:extLst>
                <a:ext uri="{FF2B5EF4-FFF2-40B4-BE49-F238E27FC236}">
                  <a16:creationId xmlns:a16="http://schemas.microsoft.com/office/drawing/2014/main" xmlns="" id="{8B4872D2-57F3-A347-A70F-911499B51F24}"/>
                </a:ext>
              </a:extLst>
            </p:cNvPr>
            <p:cNvCxnSpPr/>
            <p:nvPr/>
          </p:nvCxnSpPr>
          <p:spPr>
            <a:xfrm flipV="1">
              <a:off x="13356332" y="7464951"/>
              <a:ext cx="4124032" cy="2"/>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8" name="Group 34">
              <a:extLst>
                <a:ext uri="{FF2B5EF4-FFF2-40B4-BE49-F238E27FC236}">
                  <a16:creationId xmlns:a16="http://schemas.microsoft.com/office/drawing/2014/main" xmlns="" id="{17304F80-BF0F-AD40-8435-EF3ECF17D3A1}"/>
                </a:ext>
              </a:extLst>
            </p:cNvPr>
            <p:cNvGrpSpPr/>
            <p:nvPr/>
          </p:nvGrpSpPr>
          <p:grpSpPr>
            <a:xfrm>
              <a:off x="9131730" y="4034108"/>
              <a:ext cx="7917876" cy="9681892"/>
              <a:chOff x="4479053" y="1742407"/>
              <a:chExt cx="4183545" cy="5115593"/>
            </a:xfrm>
            <a:effectLst/>
          </p:grpSpPr>
          <p:sp>
            <p:nvSpPr>
              <p:cNvPr id="71" name="Freeform 5">
                <a:extLst>
                  <a:ext uri="{FF2B5EF4-FFF2-40B4-BE49-F238E27FC236}">
                    <a16:creationId xmlns:a16="http://schemas.microsoft.com/office/drawing/2014/main" xmlns="" id="{6FE0A6CD-17F5-9541-8D2C-F617FCADCE8F}"/>
                  </a:ext>
                </a:extLst>
              </p:cNvPr>
              <p:cNvSpPr>
                <a:spLocks/>
              </p:cNvSpPr>
              <p:nvPr/>
            </p:nvSpPr>
            <p:spPr bwMode="auto">
              <a:xfrm>
                <a:off x="5923372" y="4106916"/>
                <a:ext cx="1089761" cy="457724"/>
              </a:xfrm>
              <a:custGeom>
                <a:avLst/>
                <a:gdLst>
                  <a:gd name="T0" fmla="*/ 24 w 537"/>
                  <a:gd name="T1" fmla="*/ 100 h 226"/>
                  <a:gd name="T2" fmla="*/ 188 w 537"/>
                  <a:gd name="T3" fmla="*/ 224 h 226"/>
                  <a:gd name="T4" fmla="*/ 419 w 537"/>
                  <a:gd name="T5" fmla="*/ 135 h 226"/>
                  <a:gd name="T6" fmla="*/ 537 w 537"/>
                  <a:gd name="T7" fmla="*/ 196 h 226"/>
                  <a:gd name="T8" fmla="*/ 186 w 537"/>
                  <a:gd name="T9" fmla="*/ 0 h 226"/>
                  <a:gd name="T10" fmla="*/ 24 w 537"/>
                  <a:gd name="T11" fmla="*/ 100 h 226"/>
                </a:gdLst>
                <a:ahLst/>
                <a:cxnLst>
                  <a:cxn ang="0">
                    <a:pos x="T0" y="T1"/>
                  </a:cxn>
                  <a:cxn ang="0">
                    <a:pos x="T2" y="T3"/>
                  </a:cxn>
                  <a:cxn ang="0">
                    <a:pos x="T4" y="T5"/>
                  </a:cxn>
                  <a:cxn ang="0">
                    <a:pos x="T6" y="T7"/>
                  </a:cxn>
                  <a:cxn ang="0">
                    <a:pos x="T8" y="T9"/>
                  </a:cxn>
                  <a:cxn ang="0">
                    <a:pos x="T10" y="T11"/>
                  </a:cxn>
                </a:cxnLst>
                <a:rect l="0" t="0" r="r" b="b"/>
                <a:pathLst>
                  <a:path w="537" h="226">
                    <a:moveTo>
                      <a:pt x="24" y="100"/>
                    </a:moveTo>
                    <a:cubicBezTo>
                      <a:pt x="0" y="143"/>
                      <a:pt x="59" y="226"/>
                      <a:pt x="188" y="224"/>
                    </a:cubicBezTo>
                    <a:cubicBezTo>
                      <a:pt x="318" y="222"/>
                      <a:pt x="419" y="135"/>
                      <a:pt x="419" y="135"/>
                    </a:cubicBezTo>
                    <a:cubicBezTo>
                      <a:pt x="448" y="171"/>
                      <a:pt x="537" y="196"/>
                      <a:pt x="537" y="196"/>
                    </a:cubicBezTo>
                    <a:cubicBezTo>
                      <a:pt x="537" y="196"/>
                      <a:pt x="377" y="106"/>
                      <a:pt x="186" y="0"/>
                    </a:cubicBezTo>
                    <a:cubicBezTo>
                      <a:pt x="123" y="66"/>
                      <a:pt x="46" y="59"/>
                      <a:pt x="24" y="100"/>
                    </a:cubicBezTo>
                    <a:close/>
                  </a:path>
                </a:pathLst>
              </a:custGeom>
              <a:solidFill>
                <a:srgbClr val="FFF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Freeform 7">
                <a:extLst>
                  <a:ext uri="{FF2B5EF4-FFF2-40B4-BE49-F238E27FC236}">
                    <a16:creationId xmlns:a16="http://schemas.microsoft.com/office/drawing/2014/main" xmlns="" id="{7AC417BF-9C87-DD48-A609-92CDF38CC63A}"/>
                  </a:ext>
                </a:extLst>
              </p:cNvPr>
              <p:cNvSpPr>
                <a:spLocks/>
              </p:cNvSpPr>
              <p:nvPr/>
            </p:nvSpPr>
            <p:spPr bwMode="auto">
              <a:xfrm>
                <a:off x="4479053" y="3365784"/>
                <a:ext cx="4179987" cy="3492216"/>
              </a:xfrm>
              <a:custGeom>
                <a:avLst/>
                <a:gdLst>
                  <a:gd name="T0" fmla="*/ 1722 w 2059"/>
                  <a:gd name="T1" fmla="*/ 1086 h 1728"/>
                  <a:gd name="T2" fmla="*/ 1691 w 2059"/>
                  <a:gd name="T3" fmla="*/ 864 h 1728"/>
                  <a:gd name="T4" fmla="*/ 1599 w 2059"/>
                  <a:gd name="T5" fmla="*/ 451 h 1728"/>
                  <a:gd name="T6" fmla="*/ 1252 w 2059"/>
                  <a:gd name="T7" fmla="*/ 247 h 1728"/>
                  <a:gd name="T8" fmla="*/ 1163 w 2059"/>
                  <a:gd name="T9" fmla="*/ 220 h 1728"/>
                  <a:gd name="T10" fmla="*/ 908 w 2059"/>
                  <a:gd name="T11" fmla="*/ 355 h 1728"/>
                  <a:gd name="T12" fmla="*/ 897 w 2059"/>
                  <a:gd name="T13" fmla="*/ 367 h 1728"/>
                  <a:gd name="T14" fmla="*/ 1248 w 2059"/>
                  <a:gd name="T15" fmla="*/ 563 h 1728"/>
                  <a:gd name="T16" fmla="*/ 1130 w 2059"/>
                  <a:gd name="T17" fmla="*/ 502 h 1728"/>
                  <a:gd name="T18" fmla="*/ 899 w 2059"/>
                  <a:gd name="T19" fmla="*/ 591 h 1728"/>
                  <a:gd name="T20" fmla="*/ 735 w 2059"/>
                  <a:gd name="T21" fmla="*/ 467 h 1728"/>
                  <a:gd name="T22" fmla="*/ 897 w 2059"/>
                  <a:gd name="T23" fmla="*/ 367 h 1728"/>
                  <a:gd name="T24" fmla="*/ 278 w 2059"/>
                  <a:gd name="T25" fmla="*/ 31 h 1728"/>
                  <a:gd name="T26" fmla="*/ 62 w 2059"/>
                  <a:gd name="T27" fmla="*/ 122 h 1728"/>
                  <a:gd name="T28" fmla="*/ 239 w 2059"/>
                  <a:gd name="T29" fmla="*/ 259 h 1728"/>
                  <a:gd name="T30" fmla="*/ 259 w 2059"/>
                  <a:gd name="T31" fmla="*/ 263 h 1728"/>
                  <a:gd name="T32" fmla="*/ 239 w 2059"/>
                  <a:gd name="T33" fmla="*/ 259 h 1728"/>
                  <a:gd name="T34" fmla="*/ 4 w 2059"/>
                  <a:gd name="T35" fmla="*/ 349 h 1728"/>
                  <a:gd name="T36" fmla="*/ 184 w 2059"/>
                  <a:gd name="T37" fmla="*/ 506 h 1728"/>
                  <a:gd name="T38" fmla="*/ 176 w 2059"/>
                  <a:gd name="T39" fmla="*/ 718 h 1728"/>
                  <a:gd name="T40" fmla="*/ 247 w 2059"/>
                  <a:gd name="T41" fmla="*/ 930 h 1728"/>
                  <a:gd name="T42" fmla="*/ 604 w 2059"/>
                  <a:gd name="T43" fmla="*/ 1134 h 1728"/>
                  <a:gd name="T44" fmla="*/ 1177 w 2059"/>
                  <a:gd name="T45" fmla="*/ 1444 h 1728"/>
                  <a:gd name="T46" fmla="*/ 1272 w 2059"/>
                  <a:gd name="T47" fmla="*/ 1728 h 1728"/>
                  <a:gd name="T48" fmla="*/ 2059 w 2059"/>
                  <a:gd name="T49" fmla="*/ 1728 h 1728"/>
                  <a:gd name="T50" fmla="*/ 1722 w 2059"/>
                  <a:gd name="T51" fmla="*/ 1086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59" h="1728">
                    <a:moveTo>
                      <a:pt x="1722" y="1086"/>
                    </a:moveTo>
                    <a:cubicBezTo>
                      <a:pt x="1722" y="1086"/>
                      <a:pt x="1750" y="978"/>
                      <a:pt x="1691" y="864"/>
                    </a:cubicBezTo>
                    <a:cubicBezTo>
                      <a:pt x="1632" y="750"/>
                      <a:pt x="1632" y="587"/>
                      <a:pt x="1599" y="451"/>
                    </a:cubicBezTo>
                    <a:cubicBezTo>
                      <a:pt x="1571" y="340"/>
                      <a:pt x="1398" y="290"/>
                      <a:pt x="1252" y="247"/>
                    </a:cubicBezTo>
                    <a:cubicBezTo>
                      <a:pt x="1220" y="238"/>
                      <a:pt x="1190" y="229"/>
                      <a:pt x="1163" y="220"/>
                    </a:cubicBezTo>
                    <a:cubicBezTo>
                      <a:pt x="1010" y="169"/>
                      <a:pt x="973" y="277"/>
                      <a:pt x="908" y="355"/>
                    </a:cubicBezTo>
                    <a:cubicBezTo>
                      <a:pt x="904" y="359"/>
                      <a:pt x="901" y="363"/>
                      <a:pt x="897" y="367"/>
                    </a:cubicBezTo>
                    <a:cubicBezTo>
                      <a:pt x="1088" y="473"/>
                      <a:pt x="1248" y="563"/>
                      <a:pt x="1248" y="563"/>
                    </a:cubicBezTo>
                    <a:cubicBezTo>
                      <a:pt x="1248" y="563"/>
                      <a:pt x="1159" y="538"/>
                      <a:pt x="1130" y="502"/>
                    </a:cubicBezTo>
                    <a:cubicBezTo>
                      <a:pt x="1130" y="502"/>
                      <a:pt x="1029" y="589"/>
                      <a:pt x="899" y="591"/>
                    </a:cubicBezTo>
                    <a:cubicBezTo>
                      <a:pt x="770" y="593"/>
                      <a:pt x="711" y="510"/>
                      <a:pt x="735" y="467"/>
                    </a:cubicBezTo>
                    <a:cubicBezTo>
                      <a:pt x="757" y="426"/>
                      <a:pt x="834" y="433"/>
                      <a:pt x="897" y="367"/>
                    </a:cubicBezTo>
                    <a:cubicBezTo>
                      <a:pt x="640" y="223"/>
                      <a:pt x="326" y="49"/>
                      <a:pt x="278" y="31"/>
                    </a:cubicBezTo>
                    <a:cubicBezTo>
                      <a:pt x="196" y="0"/>
                      <a:pt x="82" y="19"/>
                      <a:pt x="62" y="122"/>
                    </a:cubicBezTo>
                    <a:cubicBezTo>
                      <a:pt x="47" y="205"/>
                      <a:pt x="186" y="246"/>
                      <a:pt x="239" y="259"/>
                    </a:cubicBezTo>
                    <a:cubicBezTo>
                      <a:pt x="245" y="260"/>
                      <a:pt x="252" y="261"/>
                      <a:pt x="259" y="263"/>
                    </a:cubicBezTo>
                    <a:cubicBezTo>
                      <a:pt x="259" y="263"/>
                      <a:pt x="251" y="262"/>
                      <a:pt x="239" y="259"/>
                    </a:cubicBezTo>
                    <a:cubicBezTo>
                      <a:pt x="97" y="229"/>
                      <a:pt x="7" y="252"/>
                      <a:pt x="4" y="349"/>
                    </a:cubicBezTo>
                    <a:cubicBezTo>
                      <a:pt x="0" y="451"/>
                      <a:pt x="184" y="506"/>
                      <a:pt x="184" y="506"/>
                    </a:cubicBezTo>
                    <a:cubicBezTo>
                      <a:pt x="78" y="589"/>
                      <a:pt x="176" y="718"/>
                      <a:pt x="176" y="718"/>
                    </a:cubicBezTo>
                    <a:cubicBezTo>
                      <a:pt x="106" y="785"/>
                      <a:pt x="125" y="871"/>
                      <a:pt x="247" y="930"/>
                    </a:cubicBezTo>
                    <a:cubicBezTo>
                      <a:pt x="369" y="989"/>
                      <a:pt x="604" y="1134"/>
                      <a:pt x="604" y="1134"/>
                    </a:cubicBezTo>
                    <a:cubicBezTo>
                      <a:pt x="763" y="1386"/>
                      <a:pt x="1177" y="1444"/>
                      <a:pt x="1177" y="1444"/>
                    </a:cubicBezTo>
                    <a:cubicBezTo>
                      <a:pt x="1194" y="1475"/>
                      <a:pt x="1236" y="1608"/>
                      <a:pt x="1272" y="1728"/>
                    </a:cubicBezTo>
                    <a:cubicBezTo>
                      <a:pt x="2059" y="1728"/>
                      <a:pt x="2059" y="1728"/>
                      <a:pt x="2059" y="1728"/>
                    </a:cubicBezTo>
                    <a:cubicBezTo>
                      <a:pt x="1909" y="1475"/>
                      <a:pt x="1722" y="1086"/>
                      <a:pt x="1722" y="1086"/>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Freeform 8">
                <a:extLst>
                  <a:ext uri="{FF2B5EF4-FFF2-40B4-BE49-F238E27FC236}">
                    <a16:creationId xmlns:a16="http://schemas.microsoft.com/office/drawing/2014/main" xmlns="" id="{2C59E87F-4D93-6C47-ADAB-80E6B382F97D}"/>
                  </a:ext>
                </a:extLst>
              </p:cNvPr>
              <p:cNvSpPr>
                <a:spLocks/>
              </p:cNvSpPr>
              <p:nvPr/>
            </p:nvSpPr>
            <p:spPr bwMode="auto">
              <a:xfrm>
                <a:off x="6856605" y="5893935"/>
                <a:ext cx="1303207" cy="639152"/>
              </a:xfrm>
              <a:custGeom>
                <a:avLst/>
                <a:gdLst>
                  <a:gd name="T0" fmla="*/ 137 w 642"/>
                  <a:gd name="T1" fmla="*/ 316 h 316"/>
                  <a:gd name="T2" fmla="*/ 34 w 642"/>
                  <a:gd name="T3" fmla="*/ 255 h 316"/>
                  <a:gd name="T4" fmla="*/ 227 w 642"/>
                  <a:gd name="T5" fmla="*/ 208 h 316"/>
                  <a:gd name="T6" fmla="*/ 631 w 642"/>
                  <a:gd name="T7" fmla="*/ 0 h 316"/>
                  <a:gd name="T8" fmla="*/ 534 w 642"/>
                  <a:gd name="T9" fmla="*/ 223 h 316"/>
                  <a:gd name="T10" fmla="*/ 137 w 642"/>
                  <a:gd name="T11" fmla="*/ 316 h 316"/>
                </a:gdLst>
                <a:ahLst/>
                <a:cxnLst>
                  <a:cxn ang="0">
                    <a:pos x="T0" y="T1"/>
                  </a:cxn>
                  <a:cxn ang="0">
                    <a:pos x="T2" y="T3"/>
                  </a:cxn>
                  <a:cxn ang="0">
                    <a:pos x="T4" y="T5"/>
                  </a:cxn>
                  <a:cxn ang="0">
                    <a:pos x="T6" y="T7"/>
                  </a:cxn>
                  <a:cxn ang="0">
                    <a:pos x="T8" y="T9"/>
                  </a:cxn>
                  <a:cxn ang="0">
                    <a:pos x="T10" y="T11"/>
                  </a:cxn>
                </a:cxnLst>
                <a:rect l="0" t="0" r="r" b="b"/>
                <a:pathLst>
                  <a:path w="642" h="316">
                    <a:moveTo>
                      <a:pt x="137" y="316"/>
                    </a:moveTo>
                    <a:cubicBezTo>
                      <a:pt x="137" y="316"/>
                      <a:pt x="0" y="260"/>
                      <a:pt x="34" y="255"/>
                    </a:cubicBezTo>
                    <a:cubicBezTo>
                      <a:pt x="68" y="251"/>
                      <a:pt x="70" y="264"/>
                      <a:pt x="227" y="208"/>
                    </a:cubicBezTo>
                    <a:cubicBezTo>
                      <a:pt x="385" y="152"/>
                      <a:pt x="631" y="0"/>
                      <a:pt x="631" y="0"/>
                    </a:cubicBezTo>
                    <a:cubicBezTo>
                      <a:pt x="631" y="0"/>
                      <a:pt x="642" y="175"/>
                      <a:pt x="534" y="223"/>
                    </a:cubicBezTo>
                    <a:cubicBezTo>
                      <a:pt x="426" y="270"/>
                      <a:pt x="137" y="316"/>
                      <a:pt x="137" y="316"/>
                    </a:cubicBezTo>
                    <a:close/>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Freeform 9">
                <a:extLst>
                  <a:ext uri="{FF2B5EF4-FFF2-40B4-BE49-F238E27FC236}">
                    <a16:creationId xmlns:a16="http://schemas.microsoft.com/office/drawing/2014/main" xmlns="" id="{5E8D516E-05A7-E64A-B75C-00DFC0AA1A52}"/>
                  </a:ext>
                </a:extLst>
              </p:cNvPr>
              <p:cNvSpPr>
                <a:spLocks/>
              </p:cNvSpPr>
              <p:nvPr/>
            </p:nvSpPr>
            <p:spPr bwMode="auto">
              <a:xfrm>
                <a:off x="6844748" y="5787212"/>
                <a:ext cx="1817850" cy="1070788"/>
              </a:xfrm>
              <a:custGeom>
                <a:avLst/>
                <a:gdLst>
                  <a:gd name="T0" fmla="*/ 874 w 896"/>
                  <a:gd name="T1" fmla="*/ 425 h 530"/>
                  <a:gd name="T2" fmla="*/ 776 w 896"/>
                  <a:gd name="T3" fmla="*/ 274 h 530"/>
                  <a:gd name="T4" fmla="*/ 691 w 896"/>
                  <a:gd name="T5" fmla="*/ 35 h 530"/>
                  <a:gd name="T6" fmla="*/ 651 w 896"/>
                  <a:gd name="T7" fmla="*/ 31 h 530"/>
                  <a:gd name="T8" fmla="*/ 450 w 896"/>
                  <a:gd name="T9" fmla="*/ 196 h 530"/>
                  <a:gd name="T10" fmla="*/ 133 w 896"/>
                  <a:gd name="T11" fmla="*/ 329 h 530"/>
                  <a:gd name="T12" fmla="*/ 7 w 896"/>
                  <a:gd name="T13" fmla="*/ 338 h 530"/>
                  <a:gd name="T14" fmla="*/ 56 w 896"/>
                  <a:gd name="T15" fmla="*/ 467 h 530"/>
                  <a:gd name="T16" fmla="*/ 78 w 896"/>
                  <a:gd name="T17" fmla="*/ 518 h 530"/>
                  <a:gd name="T18" fmla="*/ 74 w 896"/>
                  <a:gd name="T19" fmla="*/ 530 h 530"/>
                  <a:gd name="T20" fmla="*/ 896 w 896"/>
                  <a:gd name="T21" fmla="*/ 530 h 530"/>
                  <a:gd name="T22" fmla="*/ 874 w 896"/>
                  <a:gd name="T23" fmla="*/ 425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530">
                    <a:moveTo>
                      <a:pt x="874" y="425"/>
                    </a:moveTo>
                    <a:cubicBezTo>
                      <a:pt x="874" y="425"/>
                      <a:pt x="782" y="289"/>
                      <a:pt x="776" y="274"/>
                    </a:cubicBezTo>
                    <a:cubicBezTo>
                      <a:pt x="771" y="258"/>
                      <a:pt x="691" y="35"/>
                      <a:pt x="691" y="35"/>
                    </a:cubicBezTo>
                    <a:cubicBezTo>
                      <a:pt x="691" y="35"/>
                      <a:pt x="654" y="0"/>
                      <a:pt x="651" y="31"/>
                    </a:cubicBezTo>
                    <a:cubicBezTo>
                      <a:pt x="651" y="31"/>
                      <a:pt x="583" y="119"/>
                      <a:pt x="450" y="196"/>
                    </a:cubicBezTo>
                    <a:cubicBezTo>
                      <a:pt x="317" y="272"/>
                      <a:pt x="133" y="329"/>
                      <a:pt x="133" y="329"/>
                    </a:cubicBezTo>
                    <a:cubicBezTo>
                      <a:pt x="133" y="329"/>
                      <a:pt x="14" y="298"/>
                      <a:pt x="7" y="338"/>
                    </a:cubicBezTo>
                    <a:cubicBezTo>
                      <a:pt x="0" y="379"/>
                      <a:pt x="56" y="467"/>
                      <a:pt x="56" y="467"/>
                    </a:cubicBezTo>
                    <a:cubicBezTo>
                      <a:pt x="78" y="518"/>
                      <a:pt x="78" y="518"/>
                      <a:pt x="78" y="518"/>
                    </a:cubicBezTo>
                    <a:cubicBezTo>
                      <a:pt x="74" y="530"/>
                      <a:pt x="74" y="530"/>
                      <a:pt x="74" y="530"/>
                    </a:cubicBezTo>
                    <a:cubicBezTo>
                      <a:pt x="896" y="530"/>
                      <a:pt x="896" y="530"/>
                      <a:pt x="896" y="530"/>
                    </a:cubicBezTo>
                    <a:lnTo>
                      <a:pt x="874" y="425"/>
                    </a:lnTo>
                    <a:close/>
                  </a:path>
                </a:pathLst>
              </a:custGeom>
              <a:solidFill>
                <a:srgbClr val="4F5457"/>
              </a:solidFill>
              <a:ln>
                <a:noFill/>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Freeform 10">
                <a:extLst>
                  <a:ext uri="{FF2B5EF4-FFF2-40B4-BE49-F238E27FC236}">
                    <a16:creationId xmlns:a16="http://schemas.microsoft.com/office/drawing/2014/main" xmlns="" id="{8DFC3877-1DD5-6B45-8E64-5A3CDBEF0B41}"/>
                  </a:ext>
                </a:extLst>
              </p:cNvPr>
              <p:cNvSpPr>
                <a:spLocks noEditPoints="1"/>
              </p:cNvSpPr>
              <p:nvPr/>
            </p:nvSpPr>
            <p:spPr bwMode="auto">
              <a:xfrm>
                <a:off x="7042779" y="6039790"/>
                <a:ext cx="1313879" cy="818210"/>
              </a:xfrm>
              <a:custGeom>
                <a:avLst/>
                <a:gdLst>
                  <a:gd name="T0" fmla="*/ 98 w 647"/>
                  <a:gd name="T1" fmla="*/ 405 h 405"/>
                  <a:gd name="T2" fmla="*/ 6 w 647"/>
                  <a:gd name="T3" fmla="*/ 275 h 405"/>
                  <a:gd name="T4" fmla="*/ 638 w 647"/>
                  <a:gd name="T5" fmla="*/ 228 h 405"/>
                  <a:gd name="T6" fmla="*/ 553 w 647"/>
                  <a:gd name="T7" fmla="*/ 2 h 405"/>
                  <a:gd name="T8" fmla="*/ 638 w 647"/>
                  <a:gd name="T9" fmla="*/ 244 h 405"/>
                  <a:gd name="T10" fmla="*/ 597 w 647"/>
                  <a:gd name="T11" fmla="*/ 255 h 405"/>
                  <a:gd name="T12" fmla="*/ 518 w 647"/>
                  <a:gd name="T13" fmla="*/ 91 h 405"/>
                  <a:gd name="T14" fmla="*/ 492 w 647"/>
                  <a:gd name="T15" fmla="*/ 110 h 405"/>
                  <a:gd name="T16" fmla="*/ 557 w 647"/>
                  <a:gd name="T17" fmla="*/ 294 h 405"/>
                  <a:gd name="T18" fmla="*/ 524 w 647"/>
                  <a:gd name="T19" fmla="*/ 264 h 405"/>
                  <a:gd name="T20" fmla="*/ 364 w 647"/>
                  <a:gd name="T21" fmla="*/ 148 h 405"/>
                  <a:gd name="T22" fmla="*/ 381 w 647"/>
                  <a:gd name="T23" fmla="*/ 183 h 405"/>
                  <a:gd name="T24" fmla="*/ 426 w 647"/>
                  <a:gd name="T25" fmla="*/ 331 h 405"/>
                  <a:gd name="T26" fmla="*/ 301 w 647"/>
                  <a:gd name="T27" fmla="*/ 167 h 405"/>
                  <a:gd name="T28" fmla="*/ 297 w 647"/>
                  <a:gd name="T29" fmla="*/ 166 h 405"/>
                  <a:gd name="T30" fmla="*/ 279 w 647"/>
                  <a:gd name="T31" fmla="*/ 214 h 405"/>
                  <a:gd name="T32" fmla="*/ 377 w 647"/>
                  <a:gd name="T33" fmla="*/ 379 h 405"/>
                  <a:gd name="T34" fmla="*/ 315 w 647"/>
                  <a:gd name="T35" fmla="*/ 321 h 405"/>
                  <a:gd name="T36" fmla="*/ 193 w 647"/>
                  <a:gd name="T37" fmla="*/ 209 h 405"/>
                  <a:gd name="T38" fmla="*/ 232 w 647"/>
                  <a:gd name="T39" fmla="*/ 303 h 405"/>
                  <a:gd name="T40" fmla="*/ 262 w 647"/>
                  <a:gd name="T41" fmla="*/ 392 h 405"/>
                  <a:gd name="T42" fmla="*/ 164 w 647"/>
                  <a:gd name="T43" fmla="*/ 293 h 405"/>
                  <a:gd name="T44" fmla="*/ 39 w 647"/>
                  <a:gd name="T45" fmla="*/ 267 h 405"/>
                  <a:gd name="T46" fmla="*/ 158 w 647"/>
                  <a:gd name="T47" fmla="*/ 361 h 405"/>
                  <a:gd name="T48" fmla="*/ 168 w 647"/>
                  <a:gd name="T49" fmla="*/ 405 h 405"/>
                  <a:gd name="T50" fmla="*/ 115 w 647"/>
                  <a:gd name="T51" fmla="*/ 317 h 405"/>
                  <a:gd name="T52" fmla="*/ 42 w 647"/>
                  <a:gd name="T53" fmla="*/ 239 h 405"/>
                  <a:gd name="T54" fmla="*/ 194 w 647"/>
                  <a:gd name="T55" fmla="*/ 340 h 405"/>
                  <a:gd name="T56" fmla="*/ 279 w 647"/>
                  <a:gd name="T57" fmla="*/ 388 h 405"/>
                  <a:gd name="T58" fmla="*/ 195 w 647"/>
                  <a:gd name="T59" fmla="*/ 230 h 405"/>
                  <a:gd name="T60" fmla="*/ 294 w 647"/>
                  <a:gd name="T61" fmla="*/ 304 h 405"/>
                  <a:gd name="T62" fmla="*/ 371 w 647"/>
                  <a:gd name="T63" fmla="*/ 394 h 405"/>
                  <a:gd name="T64" fmla="*/ 309 w 647"/>
                  <a:gd name="T65" fmla="*/ 242 h 405"/>
                  <a:gd name="T66" fmla="*/ 282 w 647"/>
                  <a:gd name="T67" fmla="*/ 190 h 405"/>
                  <a:gd name="T68" fmla="*/ 390 w 647"/>
                  <a:gd name="T69" fmla="*/ 316 h 405"/>
                  <a:gd name="T70" fmla="*/ 452 w 647"/>
                  <a:gd name="T71" fmla="*/ 281 h 405"/>
                  <a:gd name="T72" fmla="*/ 377 w 647"/>
                  <a:gd name="T73" fmla="*/ 167 h 405"/>
                  <a:gd name="T74" fmla="*/ 461 w 647"/>
                  <a:gd name="T75" fmla="*/ 177 h 405"/>
                  <a:gd name="T76" fmla="*/ 552 w 647"/>
                  <a:gd name="T77" fmla="*/ 310 h 405"/>
                  <a:gd name="T78" fmla="*/ 528 w 647"/>
                  <a:gd name="T79" fmla="*/ 182 h 405"/>
                  <a:gd name="T80" fmla="*/ 510 w 647"/>
                  <a:gd name="T81" fmla="*/ 99 h 405"/>
                  <a:gd name="T82" fmla="*/ 567 w 647"/>
                  <a:gd name="T83" fmla="*/ 203 h 405"/>
                  <a:gd name="T84" fmla="*/ 618 w 647"/>
                  <a:gd name="T85" fmla="*/ 269 h 405"/>
                  <a:gd name="T86" fmla="*/ 638 w 647"/>
                  <a:gd name="T87" fmla="*/ 2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7" h="405">
                    <a:moveTo>
                      <a:pt x="108" y="405"/>
                    </a:moveTo>
                    <a:cubicBezTo>
                      <a:pt x="98" y="405"/>
                      <a:pt x="98" y="405"/>
                      <a:pt x="98" y="405"/>
                    </a:cubicBezTo>
                    <a:cubicBezTo>
                      <a:pt x="61" y="359"/>
                      <a:pt x="1" y="281"/>
                      <a:pt x="0" y="280"/>
                    </a:cubicBezTo>
                    <a:cubicBezTo>
                      <a:pt x="6" y="275"/>
                      <a:pt x="6" y="275"/>
                      <a:pt x="6" y="275"/>
                    </a:cubicBezTo>
                    <a:cubicBezTo>
                      <a:pt x="7" y="276"/>
                      <a:pt x="72" y="360"/>
                      <a:pt x="108" y="405"/>
                    </a:cubicBezTo>
                    <a:close/>
                    <a:moveTo>
                      <a:pt x="638" y="228"/>
                    </a:moveTo>
                    <a:cubicBezTo>
                      <a:pt x="621" y="217"/>
                      <a:pt x="583" y="86"/>
                      <a:pt x="561" y="0"/>
                    </a:cubicBezTo>
                    <a:cubicBezTo>
                      <a:pt x="553" y="2"/>
                      <a:pt x="553" y="2"/>
                      <a:pt x="553" y="2"/>
                    </a:cubicBezTo>
                    <a:cubicBezTo>
                      <a:pt x="559" y="24"/>
                      <a:pt x="609" y="218"/>
                      <a:pt x="633" y="234"/>
                    </a:cubicBezTo>
                    <a:cubicBezTo>
                      <a:pt x="637" y="237"/>
                      <a:pt x="638" y="240"/>
                      <a:pt x="638" y="244"/>
                    </a:cubicBezTo>
                    <a:cubicBezTo>
                      <a:pt x="636" y="251"/>
                      <a:pt x="626" y="259"/>
                      <a:pt x="616" y="261"/>
                    </a:cubicBezTo>
                    <a:cubicBezTo>
                      <a:pt x="610" y="263"/>
                      <a:pt x="602" y="262"/>
                      <a:pt x="597" y="255"/>
                    </a:cubicBezTo>
                    <a:cubicBezTo>
                      <a:pt x="592" y="247"/>
                      <a:pt x="583" y="224"/>
                      <a:pt x="575" y="200"/>
                    </a:cubicBezTo>
                    <a:cubicBezTo>
                      <a:pt x="558" y="153"/>
                      <a:pt x="538" y="99"/>
                      <a:pt x="518" y="91"/>
                    </a:cubicBezTo>
                    <a:cubicBezTo>
                      <a:pt x="514" y="89"/>
                      <a:pt x="510" y="90"/>
                      <a:pt x="506" y="91"/>
                    </a:cubicBezTo>
                    <a:cubicBezTo>
                      <a:pt x="498" y="95"/>
                      <a:pt x="493" y="102"/>
                      <a:pt x="492" y="110"/>
                    </a:cubicBezTo>
                    <a:cubicBezTo>
                      <a:pt x="486" y="135"/>
                      <a:pt x="509" y="171"/>
                      <a:pt x="521" y="187"/>
                    </a:cubicBezTo>
                    <a:cubicBezTo>
                      <a:pt x="535" y="204"/>
                      <a:pt x="564" y="269"/>
                      <a:pt x="557" y="294"/>
                    </a:cubicBezTo>
                    <a:cubicBezTo>
                      <a:pt x="555" y="299"/>
                      <a:pt x="553" y="301"/>
                      <a:pt x="549" y="302"/>
                    </a:cubicBezTo>
                    <a:cubicBezTo>
                      <a:pt x="539" y="306"/>
                      <a:pt x="533" y="291"/>
                      <a:pt x="524" y="264"/>
                    </a:cubicBezTo>
                    <a:cubicBezTo>
                      <a:pt x="514" y="233"/>
                      <a:pt x="499" y="192"/>
                      <a:pt x="465" y="171"/>
                    </a:cubicBezTo>
                    <a:cubicBezTo>
                      <a:pt x="422" y="144"/>
                      <a:pt x="375" y="134"/>
                      <a:pt x="364" y="148"/>
                    </a:cubicBezTo>
                    <a:cubicBezTo>
                      <a:pt x="360" y="152"/>
                      <a:pt x="358" y="160"/>
                      <a:pt x="371" y="173"/>
                    </a:cubicBezTo>
                    <a:cubicBezTo>
                      <a:pt x="374" y="176"/>
                      <a:pt x="377" y="180"/>
                      <a:pt x="381" y="183"/>
                    </a:cubicBezTo>
                    <a:cubicBezTo>
                      <a:pt x="408" y="212"/>
                      <a:pt x="430" y="234"/>
                      <a:pt x="444" y="283"/>
                    </a:cubicBezTo>
                    <a:cubicBezTo>
                      <a:pt x="452" y="310"/>
                      <a:pt x="440" y="327"/>
                      <a:pt x="426" y="331"/>
                    </a:cubicBezTo>
                    <a:cubicBezTo>
                      <a:pt x="416" y="334"/>
                      <a:pt x="402" y="330"/>
                      <a:pt x="398" y="314"/>
                    </a:cubicBezTo>
                    <a:cubicBezTo>
                      <a:pt x="386" y="274"/>
                      <a:pt x="305" y="171"/>
                      <a:pt x="301" y="167"/>
                    </a:cubicBezTo>
                    <a:cubicBezTo>
                      <a:pt x="300" y="165"/>
                      <a:pt x="300" y="165"/>
                      <a:pt x="300" y="165"/>
                    </a:cubicBezTo>
                    <a:cubicBezTo>
                      <a:pt x="297" y="166"/>
                      <a:pt x="297" y="166"/>
                      <a:pt x="297" y="166"/>
                    </a:cubicBezTo>
                    <a:cubicBezTo>
                      <a:pt x="296" y="166"/>
                      <a:pt x="279" y="173"/>
                      <a:pt x="275" y="187"/>
                    </a:cubicBezTo>
                    <a:cubicBezTo>
                      <a:pt x="272" y="195"/>
                      <a:pt x="273" y="204"/>
                      <a:pt x="279" y="214"/>
                    </a:cubicBezTo>
                    <a:cubicBezTo>
                      <a:pt x="284" y="221"/>
                      <a:pt x="292" y="232"/>
                      <a:pt x="303" y="247"/>
                    </a:cubicBezTo>
                    <a:cubicBezTo>
                      <a:pt x="332" y="287"/>
                      <a:pt x="386" y="361"/>
                      <a:pt x="377" y="379"/>
                    </a:cubicBezTo>
                    <a:cubicBezTo>
                      <a:pt x="375" y="383"/>
                      <a:pt x="373" y="385"/>
                      <a:pt x="371" y="386"/>
                    </a:cubicBezTo>
                    <a:cubicBezTo>
                      <a:pt x="360" y="386"/>
                      <a:pt x="340" y="358"/>
                      <a:pt x="315" y="321"/>
                    </a:cubicBezTo>
                    <a:cubicBezTo>
                      <a:pt x="311" y="314"/>
                      <a:pt x="306" y="307"/>
                      <a:pt x="300" y="300"/>
                    </a:cubicBezTo>
                    <a:cubicBezTo>
                      <a:pt x="265" y="250"/>
                      <a:pt x="213" y="200"/>
                      <a:pt x="193" y="209"/>
                    </a:cubicBezTo>
                    <a:cubicBezTo>
                      <a:pt x="187" y="212"/>
                      <a:pt x="185" y="219"/>
                      <a:pt x="187" y="231"/>
                    </a:cubicBezTo>
                    <a:cubicBezTo>
                      <a:pt x="192" y="254"/>
                      <a:pt x="212" y="279"/>
                      <a:pt x="232" y="303"/>
                    </a:cubicBezTo>
                    <a:cubicBezTo>
                      <a:pt x="257" y="333"/>
                      <a:pt x="282" y="364"/>
                      <a:pt x="271" y="384"/>
                    </a:cubicBezTo>
                    <a:cubicBezTo>
                      <a:pt x="269" y="389"/>
                      <a:pt x="266" y="392"/>
                      <a:pt x="262" y="392"/>
                    </a:cubicBezTo>
                    <a:cubicBezTo>
                      <a:pt x="247" y="393"/>
                      <a:pt x="222" y="362"/>
                      <a:pt x="200" y="335"/>
                    </a:cubicBezTo>
                    <a:cubicBezTo>
                      <a:pt x="188" y="320"/>
                      <a:pt x="176" y="305"/>
                      <a:pt x="164" y="293"/>
                    </a:cubicBezTo>
                    <a:cubicBezTo>
                      <a:pt x="135" y="263"/>
                      <a:pt x="58" y="217"/>
                      <a:pt x="37" y="233"/>
                    </a:cubicBezTo>
                    <a:cubicBezTo>
                      <a:pt x="29" y="238"/>
                      <a:pt x="30" y="250"/>
                      <a:pt x="39" y="267"/>
                    </a:cubicBezTo>
                    <a:cubicBezTo>
                      <a:pt x="58" y="305"/>
                      <a:pt x="87" y="315"/>
                      <a:pt x="112" y="324"/>
                    </a:cubicBezTo>
                    <a:cubicBezTo>
                      <a:pt x="135" y="332"/>
                      <a:pt x="152" y="339"/>
                      <a:pt x="158" y="361"/>
                    </a:cubicBezTo>
                    <a:cubicBezTo>
                      <a:pt x="163" y="377"/>
                      <a:pt x="163" y="393"/>
                      <a:pt x="159" y="405"/>
                    </a:cubicBezTo>
                    <a:cubicBezTo>
                      <a:pt x="168" y="405"/>
                      <a:pt x="168" y="405"/>
                      <a:pt x="168" y="405"/>
                    </a:cubicBezTo>
                    <a:cubicBezTo>
                      <a:pt x="171" y="391"/>
                      <a:pt x="171" y="375"/>
                      <a:pt x="166" y="359"/>
                    </a:cubicBezTo>
                    <a:cubicBezTo>
                      <a:pt x="159" y="333"/>
                      <a:pt x="138" y="325"/>
                      <a:pt x="115" y="317"/>
                    </a:cubicBezTo>
                    <a:cubicBezTo>
                      <a:pt x="91" y="308"/>
                      <a:pt x="64" y="298"/>
                      <a:pt x="46" y="264"/>
                    </a:cubicBezTo>
                    <a:cubicBezTo>
                      <a:pt x="39" y="251"/>
                      <a:pt x="38" y="242"/>
                      <a:pt x="42" y="239"/>
                    </a:cubicBezTo>
                    <a:cubicBezTo>
                      <a:pt x="55" y="229"/>
                      <a:pt x="125" y="265"/>
                      <a:pt x="159" y="298"/>
                    </a:cubicBezTo>
                    <a:cubicBezTo>
                      <a:pt x="170" y="310"/>
                      <a:pt x="182" y="325"/>
                      <a:pt x="194" y="340"/>
                    </a:cubicBezTo>
                    <a:cubicBezTo>
                      <a:pt x="220" y="372"/>
                      <a:pt x="244" y="402"/>
                      <a:pt x="263" y="400"/>
                    </a:cubicBezTo>
                    <a:cubicBezTo>
                      <a:pt x="269" y="399"/>
                      <a:pt x="275" y="395"/>
                      <a:pt x="279" y="388"/>
                    </a:cubicBezTo>
                    <a:cubicBezTo>
                      <a:pt x="292" y="363"/>
                      <a:pt x="266" y="331"/>
                      <a:pt x="238" y="298"/>
                    </a:cubicBezTo>
                    <a:cubicBezTo>
                      <a:pt x="219" y="274"/>
                      <a:pt x="199" y="250"/>
                      <a:pt x="195" y="230"/>
                    </a:cubicBezTo>
                    <a:cubicBezTo>
                      <a:pt x="194" y="222"/>
                      <a:pt x="194" y="217"/>
                      <a:pt x="196" y="216"/>
                    </a:cubicBezTo>
                    <a:cubicBezTo>
                      <a:pt x="207" y="212"/>
                      <a:pt x="254" y="247"/>
                      <a:pt x="294" y="304"/>
                    </a:cubicBezTo>
                    <a:cubicBezTo>
                      <a:pt x="299" y="312"/>
                      <a:pt x="304" y="319"/>
                      <a:pt x="309" y="326"/>
                    </a:cubicBezTo>
                    <a:cubicBezTo>
                      <a:pt x="339" y="370"/>
                      <a:pt x="357" y="395"/>
                      <a:pt x="371" y="394"/>
                    </a:cubicBezTo>
                    <a:cubicBezTo>
                      <a:pt x="376" y="393"/>
                      <a:pt x="381" y="390"/>
                      <a:pt x="384" y="383"/>
                    </a:cubicBezTo>
                    <a:cubicBezTo>
                      <a:pt x="395" y="362"/>
                      <a:pt x="355" y="304"/>
                      <a:pt x="309" y="242"/>
                    </a:cubicBezTo>
                    <a:cubicBezTo>
                      <a:pt x="299" y="228"/>
                      <a:pt x="290" y="216"/>
                      <a:pt x="286" y="210"/>
                    </a:cubicBezTo>
                    <a:cubicBezTo>
                      <a:pt x="281" y="202"/>
                      <a:pt x="280" y="196"/>
                      <a:pt x="282" y="190"/>
                    </a:cubicBezTo>
                    <a:cubicBezTo>
                      <a:pt x="285" y="182"/>
                      <a:pt x="293" y="177"/>
                      <a:pt x="297" y="174"/>
                    </a:cubicBezTo>
                    <a:cubicBezTo>
                      <a:pt x="310" y="191"/>
                      <a:pt x="380" y="281"/>
                      <a:pt x="390" y="316"/>
                    </a:cubicBezTo>
                    <a:cubicBezTo>
                      <a:pt x="396" y="336"/>
                      <a:pt x="414" y="343"/>
                      <a:pt x="428" y="339"/>
                    </a:cubicBezTo>
                    <a:cubicBezTo>
                      <a:pt x="447" y="333"/>
                      <a:pt x="461" y="312"/>
                      <a:pt x="452" y="281"/>
                    </a:cubicBezTo>
                    <a:cubicBezTo>
                      <a:pt x="437" y="230"/>
                      <a:pt x="414" y="206"/>
                      <a:pt x="386" y="177"/>
                    </a:cubicBezTo>
                    <a:cubicBezTo>
                      <a:pt x="383" y="174"/>
                      <a:pt x="380" y="171"/>
                      <a:pt x="377" y="167"/>
                    </a:cubicBezTo>
                    <a:cubicBezTo>
                      <a:pt x="370" y="161"/>
                      <a:pt x="368" y="155"/>
                      <a:pt x="370" y="153"/>
                    </a:cubicBezTo>
                    <a:cubicBezTo>
                      <a:pt x="376" y="145"/>
                      <a:pt x="415" y="149"/>
                      <a:pt x="461" y="177"/>
                    </a:cubicBezTo>
                    <a:cubicBezTo>
                      <a:pt x="493" y="197"/>
                      <a:pt x="506" y="235"/>
                      <a:pt x="516" y="266"/>
                    </a:cubicBezTo>
                    <a:cubicBezTo>
                      <a:pt x="526" y="294"/>
                      <a:pt x="533" y="316"/>
                      <a:pt x="552" y="310"/>
                    </a:cubicBezTo>
                    <a:cubicBezTo>
                      <a:pt x="558" y="308"/>
                      <a:pt x="562" y="304"/>
                      <a:pt x="564" y="297"/>
                    </a:cubicBezTo>
                    <a:cubicBezTo>
                      <a:pt x="573" y="267"/>
                      <a:pt x="541" y="198"/>
                      <a:pt x="528" y="182"/>
                    </a:cubicBezTo>
                    <a:cubicBezTo>
                      <a:pt x="514" y="166"/>
                      <a:pt x="495" y="132"/>
                      <a:pt x="499" y="112"/>
                    </a:cubicBezTo>
                    <a:cubicBezTo>
                      <a:pt x="501" y="106"/>
                      <a:pt x="504" y="101"/>
                      <a:pt x="510" y="99"/>
                    </a:cubicBezTo>
                    <a:cubicBezTo>
                      <a:pt x="511" y="98"/>
                      <a:pt x="513" y="98"/>
                      <a:pt x="515" y="98"/>
                    </a:cubicBezTo>
                    <a:cubicBezTo>
                      <a:pt x="532" y="105"/>
                      <a:pt x="552" y="162"/>
                      <a:pt x="567" y="203"/>
                    </a:cubicBezTo>
                    <a:cubicBezTo>
                      <a:pt x="576" y="229"/>
                      <a:pt x="584" y="250"/>
                      <a:pt x="590" y="259"/>
                    </a:cubicBezTo>
                    <a:cubicBezTo>
                      <a:pt x="597" y="268"/>
                      <a:pt x="606" y="272"/>
                      <a:pt x="618" y="269"/>
                    </a:cubicBezTo>
                    <a:cubicBezTo>
                      <a:pt x="631" y="266"/>
                      <a:pt x="643" y="256"/>
                      <a:pt x="645" y="245"/>
                    </a:cubicBezTo>
                    <a:cubicBezTo>
                      <a:pt x="647" y="238"/>
                      <a:pt x="644" y="232"/>
                      <a:pt x="638" y="228"/>
                    </a:cubicBezTo>
                    <a:close/>
                  </a:path>
                </a:pathLst>
              </a:custGeom>
              <a:solidFill>
                <a:srgbClr val="FFFFFF">
                  <a:alpha val="20000"/>
                </a:srgbClr>
              </a:solidFill>
              <a:ln>
                <a:noFill/>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Freeform 11">
                <a:extLst>
                  <a:ext uri="{FF2B5EF4-FFF2-40B4-BE49-F238E27FC236}">
                    <a16:creationId xmlns:a16="http://schemas.microsoft.com/office/drawing/2014/main" xmlns="" id="{988AED2E-0BC6-4542-BB77-A32FFAC8CCD6}"/>
                  </a:ext>
                </a:extLst>
              </p:cNvPr>
              <p:cNvSpPr>
                <a:spLocks/>
              </p:cNvSpPr>
              <p:nvPr/>
            </p:nvSpPr>
            <p:spPr bwMode="auto">
              <a:xfrm>
                <a:off x="6007564" y="4396255"/>
                <a:ext cx="1305579" cy="1463292"/>
              </a:xfrm>
              <a:custGeom>
                <a:avLst/>
                <a:gdLst>
                  <a:gd name="T0" fmla="*/ 569 w 643"/>
                  <a:gd name="T1" fmla="*/ 19 h 724"/>
                  <a:gd name="T2" fmla="*/ 588 w 643"/>
                  <a:gd name="T3" fmla="*/ 631 h 724"/>
                  <a:gd name="T4" fmla="*/ 608 w 643"/>
                  <a:gd name="T5" fmla="*/ 712 h 724"/>
                  <a:gd name="T6" fmla="*/ 500 w 643"/>
                  <a:gd name="T7" fmla="*/ 705 h 724"/>
                  <a:gd name="T8" fmla="*/ 143 w 643"/>
                  <a:gd name="T9" fmla="*/ 692 h 724"/>
                  <a:gd name="T10" fmla="*/ 97 w 643"/>
                  <a:gd name="T11" fmla="*/ 256 h 724"/>
                  <a:gd name="T12" fmla="*/ 569 w 643"/>
                  <a:gd name="T13" fmla="*/ 19 h 724"/>
                </a:gdLst>
                <a:ahLst/>
                <a:cxnLst>
                  <a:cxn ang="0">
                    <a:pos x="T0" y="T1"/>
                  </a:cxn>
                  <a:cxn ang="0">
                    <a:pos x="T2" y="T3"/>
                  </a:cxn>
                  <a:cxn ang="0">
                    <a:pos x="T4" y="T5"/>
                  </a:cxn>
                  <a:cxn ang="0">
                    <a:pos x="T6" y="T7"/>
                  </a:cxn>
                  <a:cxn ang="0">
                    <a:pos x="T8" y="T9"/>
                  </a:cxn>
                  <a:cxn ang="0">
                    <a:pos x="T10" y="T11"/>
                  </a:cxn>
                  <a:cxn ang="0">
                    <a:pos x="T12" y="T13"/>
                  </a:cxn>
                </a:cxnLst>
                <a:rect l="0" t="0" r="r" b="b"/>
                <a:pathLst>
                  <a:path w="643" h="724">
                    <a:moveTo>
                      <a:pt x="569" y="19"/>
                    </a:moveTo>
                    <a:cubicBezTo>
                      <a:pt x="569" y="19"/>
                      <a:pt x="569" y="584"/>
                      <a:pt x="588" y="631"/>
                    </a:cubicBezTo>
                    <a:cubicBezTo>
                      <a:pt x="607" y="677"/>
                      <a:pt x="643" y="699"/>
                      <a:pt x="608" y="712"/>
                    </a:cubicBezTo>
                    <a:cubicBezTo>
                      <a:pt x="573" y="724"/>
                      <a:pt x="566" y="705"/>
                      <a:pt x="500" y="705"/>
                    </a:cubicBezTo>
                    <a:cubicBezTo>
                      <a:pt x="434" y="705"/>
                      <a:pt x="226" y="713"/>
                      <a:pt x="143" y="692"/>
                    </a:cubicBezTo>
                    <a:cubicBezTo>
                      <a:pt x="60" y="671"/>
                      <a:pt x="0" y="411"/>
                      <a:pt x="97" y="256"/>
                    </a:cubicBezTo>
                    <a:cubicBezTo>
                      <a:pt x="194" y="101"/>
                      <a:pt x="541" y="0"/>
                      <a:pt x="569" y="19"/>
                    </a:cubicBezTo>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Freeform 12">
                <a:extLst>
                  <a:ext uri="{FF2B5EF4-FFF2-40B4-BE49-F238E27FC236}">
                    <a16:creationId xmlns:a16="http://schemas.microsoft.com/office/drawing/2014/main" xmlns="" id="{C2E45B7E-AACE-924B-AD1A-31F56C3E0B6A}"/>
                  </a:ext>
                </a:extLst>
              </p:cNvPr>
              <p:cNvSpPr>
                <a:spLocks/>
              </p:cNvSpPr>
              <p:nvPr/>
            </p:nvSpPr>
            <p:spPr bwMode="auto">
              <a:xfrm>
                <a:off x="4897645" y="1742407"/>
                <a:ext cx="2244742" cy="4018717"/>
              </a:xfrm>
              <a:custGeom>
                <a:avLst/>
                <a:gdLst>
                  <a:gd name="T0" fmla="*/ 1106 w 1106"/>
                  <a:gd name="T1" fmla="*/ 1893 h 1988"/>
                  <a:gd name="T2" fmla="*/ 993 w 1106"/>
                  <a:gd name="T3" fmla="*/ 1988 h 1988"/>
                  <a:gd name="T4" fmla="*/ 114 w 1106"/>
                  <a:gd name="T5" fmla="*/ 1988 h 1988"/>
                  <a:gd name="T6" fmla="*/ 0 w 1106"/>
                  <a:gd name="T7" fmla="*/ 1893 h 1988"/>
                  <a:gd name="T8" fmla="*/ 0 w 1106"/>
                  <a:gd name="T9" fmla="*/ 95 h 1988"/>
                  <a:gd name="T10" fmla="*/ 114 w 1106"/>
                  <a:gd name="T11" fmla="*/ 0 h 1988"/>
                  <a:gd name="T12" fmla="*/ 993 w 1106"/>
                  <a:gd name="T13" fmla="*/ 0 h 1988"/>
                  <a:gd name="T14" fmla="*/ 1106 w 1106"/>
                  <a:gd name="T15" fmla="*/ 95 h 1988"/>
                  <a:gd name="T16" fmla="*/ 1106 w 1106"/>
                  <a:gd name="T17" fmla="*/ 189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1988">
                    <a:moveTo>
                      <a:pt x="1106" y="1893"/>
                    </a:moveTo>
                    <a:cubicBezTo>
                      <a:pt x="1106" y="1946"/>
                      <a:pt x="1055" y="1988"/>
                      <a:pt x="993" y="1988"/>
                    </a:cubicBezTo>
                    <a:cubicBezTo>
                      <a:pt x="114" y="1988"/>
                      <a:pt x="114" y="1988"/>
                      <a:pt x="114" y="1988"/>
                    </a:cubicBezTo>
                    <a:cubicBezTo>
                      <a:pt x="52" y="1988"/>
                      <a:pt x="0" y="1946"/>
                      <a:pt x="0" y="1893"/>
                    </a:cubicBezTo>
                    <a:cubicBezTo>
                      <a:pt x="0" y="95"/>
                      <a:pt x="0" y="95"/>
                      <a:pt x="0" y="95"/>
                    </a:cubicBezTo>
                    <a:cubicBezTo>
                      <a:pt x="0" y="42"/>
                      <a:pt x="52" y="0"/>
                      <a:pt x="114" y="0"/>
                    </a:cubicBezTo>
                    <a:cubicBezTo>
                      <a:pt x="993" y="0"/>
                      <a:pt x="993" y="0"/>
                      <a:pt x="993" y="0"/>
                    </a:cubicBezTo>
                    <a:cubicBezTo>
                      <a:pt x="1055" y="0"/>
                      <a:pt x="1106" y="42"/>
                      <a:pt x="1106" y="95"/>
                    </a:cubicBezTo>
                    <a:cubicBezTo>
                      <a:pt x="1106" y="1893"/>
                      <a:pt x="1106" y="1893"/>
                      <a:pt x="1106" y="1893"/>
                    </a:cubicBezTo>
                  </a:path>
                </a:pathLst>
              </a:custGeom>
              <a:solidFill>
                <a:srgbClr val="FFFFFF"/>
              </a:solidFill>
              <a:ln w="12700">
                <a:solidFill>
                  <a:srgbClr val="E1E9EA"/>
                </a:solidFill>
                <a:round/>
                <a:headEnd/>
                <a:tailEnd/>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Rectangle 13">
                <a:extLst>
                  <a:ext uri="{FF2B5EF4-FFF2-40B4-BE49-F238E27FC236}">
                    <a16:creationId xmlns:a16="http://schemas.microsoft.com/office/drawing/2014/main" xmlns="" id="{F176AB05-14DB-104F-8180-115D8FC26DB4}"/>
                  </a:ext>
                </a:extLst>
              </p:cNvPr>
              <p:cNvSpPr>
                <a:spLocks noChangeArrowheads="1"/>
              </p:cNvSpPr>
              <p:nvPr/>
            </p:nvSpPr>
            <p:spPr bwMode="auto">
              <a:xfrm>
                <a:off x="4968794" y="2021072"/>
                <a:ext cx="2098887" cy="3017892"/>
              </a:xfrm>
              <a:prstGeom prst="rect">
                <a:avLst/>
              </a:prstGeom>
              <a:gradFill>
                <a:gsLst>
                  <a:gs pos="0">
                    <a:schemeClr val="accent1"/>
                  </a:gs>
                  <a:gs pos="100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Oval 14">
                <a:extLst>
                  <a:ext uri="{FF2B5EF4-FFF2-40B4-BE49-F238E27FC236}">
                    <a16:creationId xmlns:a16="http://schemas.microsoft.com/office/drawing/2014/main" xmlns="" id="{390F73B6-E82B-8348-B795-BB31DB94231D}"/>
                  </a:ext>
                </a:extLst>
              </p:cNvPr>
              <p:cNvSpPr>
                <a:spLocks noChangeArrowheads="1"/>
              </p:cNvSpPr>
              <p:nvPr/>
            </p:nvSpPr>
            <p:spPr bwMode="auto">
              <a:xfrm>
                <a:off x="5827322" y="5167033"/>
                <a:ext cx="398433" cy="393689"/>
              </a:xfrm>
              <a:prstGeom prst="ellipse">
                <a:avLst/>
              </a:prstGeom>
              <a:solidFill>
                <a:schemeClr val="bg1">
                  <a:lumMod val="20000"/>
                  <a:lumOff val="80000"/>
                </a:schemeClr>
              </a:solidFill>
              <a:ln>
                <a:noFill/>
              </a:ln>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Freeform 15">
                <a:extLst>
                  <a:ext uri="{FF2B5EF4-FFF2-40B4-BE49-F238E27FC236}">
                    <a16:creationId xmlns:a16="http://schemas.microsoft.com/office/drawing/2014/main" xmlns="" id="{4DF36496-ABC9-A14C-931E-F6DEBADD2C17}"/>
                  </a:ext>
                </a:extLst>
              </p:cNvPr>
              <p:cNvSpPr>
                <a:spLocks/>
              </p:cNvSpPr>
              <p:nvPr/>
            </p:nvSpPr>
            <p:spPr bwMode="auto">
              <a:xfrm>
                <a:off x="6209153" y="3644450"/>
                <a:ext cx="1483452" cy="858529"/>
              </a:xfrm>
              <a:custGeom>
                <a:avLst/>
                <a:gdLst>
                  <a:gd name="T0" fmla="*/ 442 w 731"/>
                  <a:gd name="T1" fmla="*/ 396 h 425"/>
                  <a:gd name="T2" fmla="*/ 345 w 731"/>
                  <a:gd name="T3" fmla="*/ 334 h 425"/>
                  <a:gd name="T4" fmla="*/ 155 w 731"/>
                  <a:gd name="T5" fmla="*/ 423 h 425"/>
                  <a:gd name="T6" fmla="*/ 19 w 731"/>
                  <a:gd name="T7" fmla="*/ 299 h 425"/>
                  <a:gd name="T8" fmla="*/ 162 w 731"/>
                  <a:gd name="T9" fmla="*/ 187 h 425"/>
                  <a:gd name="T10" fmla="*/ 372 w 731"/>
                  <a:gd name="T11" fmla="*/ 51 h 425"/>
                  <a:gd name="T12" fmla="*/ 446 w 731"/>
                  <a:gd name="T13" fmla="*/ 78 h 425"/>
                  <a:gd name="T14" fmla="*/ 731 w 731"/>
                  <a:gd name="T15" fmla="*/ 283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425">
                    <a:moveTo>
                      <a:pt x="442" y="396"/>
                    </a:moveTo>
                    <a:cubicBezTo>
                      <a:pt x="442" y="396"/>
                      <a:pt x="369" y="370"/>
                      <a:pt x="345" y="334"/>
                    </a:cubicBezTo>
                    <a:cubicBezTo>
                      <a:pt x="345" y="334"/>
                      <a:pt x="261" y="421"/>
                      <a:pt x="155" y="423"/>
                    </a:cubicBezTo>
                    <a:cubicBezTo>
                      <a:pt x="48" y="425"/>
                      <a:pt x="0" y="342"/>
                      <a:pt x="19" y="299"/>
                    </a:cubicBezTo>
                    <a:cubicBezTo>
                      <a:pt x="39" y="256"/>
                      <a:pt x="108" y="266"/>
                      <a:pt x="162" y="187"/>
                    </a:cubicBezTo>
                    <a:cubicBezTo>
                      <a:pt x="215" y="108"/>
                      <a:pt x="246" y="0"/>
                      <a:pt x="372" y="51"/>
                    </a:cubicBezTo>
                    <a:cubicBezTo>
                      <a:pt x="395" y="60"/>
                      <a:pt x="420" y="69"/>
                      <a:pt x="446" y="78"/>
                    </a:cubicBezTo>
                    <a:cubicBezTo>
                      <a:pt x="566" y="121"/>
                      <a:pt x="709" y="171"/>
                      <a:pt x="731" y="283"/>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2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9" name="TextBox 7">
              <a:extLst>
                <a:ext uri="{FF2B5EF4-FFF2-40B4-BE49-F238E27FC236}">
                  <a16:creationId xmlns:a16="http://schemas.microsoft.com/office/drawing/2014/main" xmlns="" id="{D89A21F8-4FFC-554D-94F4-D33CA784DFBA}"/>
                </a:ext>
              </a:extLst>
            </p:cNvPr>
            <p:cNvSpPr txBox="1"/>
            <p:nvPr/>
          </p:nvSpPr>
          <p:spPr>
            <a:xfrm>
              <a:off x="10250128" y="5934657"/>
              <a:ext cx="3630060" cy="1323439"/>
            </a:xfrm>
            <a:prstGeom prst="rect">
              <a:avLst/>
            </a:prstGeom>
            <a:noFill/>
          </p:spPr>
          <p:txBody>
            <a:bodyPr wrap="square" rtlCol="0">
              <a:spAutoFit/>
            </a:bodyPr>
            <a:lstStyle/>
            <a:p>
              <a:r>
                <a:rPr lang="zh-CN" altLang="en-US" sz="40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rPr>
                <a:t>订单类型</a:t>
              </a:r>
              <a:endParaRPr lang="en-US" altLang="zh-CN" sz="40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endParaRPr>
            </a:p>
            <a:p>
              <a:r>
                <a:rPr lang="en-US" altLang="zh-CN" sz="36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rPr>
                <a:t>Order </a:t>
              </a:r>
              <a:r>
                <a:rPr lang="en-US" altLang="zh-CN" sz="3600" dirty="0" smtClean="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rPr>
                <a:t>Type</a:t>
              </a:r>
              <a:endParaRPr lang="en-US" altLang="zh-CN" sz="3600" dirty="0">
                <a:solidFill>
                  <a:srgbClr val="046A38"/>
                </a:solidFill>
                <a:latin typeface="OPPOSans R" panose="00020600040101010101" pitchFamily="18" charset="-122"/>
                <a:ea typeface="OPPOSans R" panose="00020600040101010101" pitchFamily="18" charset="-122"/>
                <a:cs typeface="Lato" panose="020F0502020204030203" pitchFamily="34" charset="0"/>
                <a:sym typeface="思源黑体" panose="020B0500000000000000" pitchFamily="34" charset="-122"/>
              </a:endParaRPr>
            </a:p>
          </p:txBody>
        </p:sp>
      </p:grpSp>
    </p:spTree>
    <p:extLst>
      <p:ext uri="{BB962C8B-B14F-4D97-AF65-F5344CB8AC3E}">
        <p14:creationId xmlns:p14="http://schemas.microsoft.com/office/powerpoint/2010/main" val="30622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50"/>
                                        <p:tgtEl>
                                          <p:spTgt spid="17"/>
                                        </p:tgtEl>
                                      </p:cBhvr>
                                    </p:animEffect>
                                    <p:anim calcmode="lin" valueType="num">
                                      <p:cBhvr>
                                        <p:cTn id="13" dur="750" fill="hold"/>
                                        <p:tgtEl>
                                          <p:spTgt spid="17"/>
                                        </p:tgtEl>
                                        <p:attrNameLst>
                                          <p:attrName>ppt_x</p:attrName>
                                        </p:attrNameLst>
                                      </p:cBhvr>
                                      <p:tavLst>
                                        <p:tav tm="0">
                                          <p:val>
                                            <p:strVal val="#ppt_x"/>
                                          </p:val>
                                        </p:tav>
                                        <p:tav tm="100000">
                                          <p:val>
                                            <p:strVal val="#ppt_x"/>
                                          </p:val>
                                        </p:tav>
                                      </p:tavLst>
                                    </p:anim>
                                    <p:anim calcmode="lin" valueType="num">
                                      <p:cBhvr>
                                        <p:cTn id="14" dur="75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anim calcmode="lin" valueType="num">
                                      <p:cBhvr>
                                        <p:cTn id="18" dur="750" fill="hold"/>
                                        <p:tgtEl>
                                          <p:spTgt spid="29"/>
                                        </p:tgtEl>
                                        <p:attrNameLst>
                                          <p:attrName>ppt_x</p:attrName>
                                        </p:attrNameLst>
                                      </p:cBhvr>
                                      <p:tavLst>
                                        <p:tav tm="0">
                                          <p:val>
                                            <p:strVal val="#ppt_x"/>
                                          </p:val>
                                        </p:tav>
                                        <p:tav tm="100000">
                                          <p:val>
                                            <p:strVal val="#ppt_x"/>
                                          </p:val>
                                        </p:tav>
                                      </p:tavLst>
                                    </p:anim>
                                    <p:anim calcmode="lin" valueType="num">
                                      <p:cBhvr>
                                        <p:cTn id="19" dur="75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anim calcmode="lin" valueType="num">
                                      <p:cBhvr>
                                        <p:cTn id="23" dur="750" fill="hold"/>
                                        <p:tgtEl>
                                          <p:spTgt spid="28"/>
                                        </p:tgtEl>
                                        <p:attrNameLst>
                                          <p:attrName>ppt_x</p:attrName>
                                        </p:attrNameLst>
                                      </p:cBhvr>
                                      <p:tavLst>
                                        <p:tav tm="0">
                                          <p:val>
                                            <p:strVal val="#ppt_x"/>
                                          </p:val>
                                        </p:tav>
                                        <p:tav tm="100000">
                                          <p:val>
                                            <p:strVal val="#ppt_x"/>
                                          </p:val>
                                        </p:tav>
                                      </p:tavLst>
                                    </p:anim>
                                    <p:anim calcmode="lin" valueType="num">
                                      <p:cBhvr>
                                        <p:cTn id="24" dur="7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750"/>
                                        <p:tgtEl>
                                          <p:spTgt spid="21"/>
                                        </p:tgtEl>
                                      </p:cBhvr>
                                    </p:animEffect>
                                    <p:anim calcmode="lin" valueType="num">
                                      <p:cBhvr>
                                        <p:cTn id="30" dur="750" fill="hold"/>
                                        <p:tgtEl>
                                          <p:spTgt spid="21"/>
                                        </p:tgtEl>
                                        <p:attrNameLst>
                                          <p:attrName>ppt_x</p:attrName>
                                        </p:attrNameLst>
                                      </p:cBhvr>
                                      <p:tavLst>
                                        <p:tav tm="0">
                                          <p:val>
                                            <p:strVal val="#ppt_x"/>
                                          </p:val>
                                        </p:tav>
                                        <p:tav tm="100000">
                                          <p:val>
                                            <p:strVal val="#ppt_x"/>
                                          </p:val>
                                        </p:tav>
                                      </p:tavLst>
                                    </p:anim>
                                    <p:anim calcmode="lin" valueType="num">
                                      <p:cBhvr>
                                        <p:cTn id="31" dur="75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75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750"/>
                                        <p:tgtEl>
                                          <p:spTgt spid="32"/>
                                        </p:tgtEl>
                                      </p:cBhvr>
                                    </p:animEffect>
                                    <p:anim calcmode="lin" valueType="num">
                                      <p:cBhvr>
                                        <p:cTn id="40" dur="750" fill="hold"/>
                                        <p:tgtEl>
                                          <p:spTgt spid="32"/>
                                        </p:tgtEl>
                                        <p:attrNameLst>
                                          <p:attrName>ppt_x</p:attrName>
                                        </p:attrNameLst>
                                      </p:cBhvr>
                                      <p:tavLst>
                                        <p:tav tm="0">
                                          <p:val>
                                            <p:strVal val="#ppt_x"/>
                                          </p:val>
                                        </p:tav>
                                        <p:tav tm="100000">
                                          <p:val>
                                            <p:strVal val="#ppt_x"/>
                                          </p:val>
                                        </p:tav>
                                      </p:tavLst>
                                    </p:anim>
                                    <p:anim calcmode="lin" valueType="num">
                                      <p:cBhvr>
                                        <p:cTn id="41" dur="750" fill="hold"/>
                                        <p:tgtEl>
                                          <p:spTgt spid="3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750"/>
                                        <p:tgtEl>
                                          <p:spTgt spid="30"/>
                                        </p:tgtEl>
                                      </p:cBhvr>
                                    </p:animEffect>
                                    <p:anim calcmode="lin" valueType="num">
                                      <p:cBhvr>
                                        <p:cTn id="45" dur="750" fill="hold"/>
                                        <p:tgtEl>
                                          <p:spTgt spid="30"/>
                                        </p:tgtEl>
                                        <p:attrNameLst>
                                          <p:attrName>ppt_x</p:attrName>
                                        </p:attrNameLst>
                                      </p:cBhvr>
                                      <p:tavLst>
                                        <p:tav tm="0">
                                          <p:val>
                                            <p:strVal val="#ppt_x"/>
                                          </p:val>
                                        </p:tav>
                                        <p:tav tm="100000">
                                          <p:val>
                                            <p:strVal val="#ppt_x"/>
                                          </p:val>
                                        </p:tav>
                                      </p:tavLst>
                                    </p:anim>
                                    <p:anim calcmode="lin" valueType="num">
                                      <p:cBhvr>
                                        <p:cTn id="46"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8" grpId="0"/>
      <p:bldP spid="29"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a:spLocks noGrp="1"/>
          </p:cNvSpPr>
          <p:nvPr>
            <p:ph type="title"/>
          </p:nvPr>
        </p:nvSpPr>
        <p:spPr>
          <a:xfrm>
            <a:off x="776505" y="627526"/>
            <a:ext cx="22841775" cy="1073683"/>
          </a:xfrm>
        </p:spPr>
        <p:txBody>
          <a:bodyPr/>
          <a:lstStyle/>
          <a:p>
            <a:r>
              <a:rPr kumimoji="1" lang="en-US" altLang="zh-CN" dirty="0"/>
              <a:t>1. </a:t>
            </a:r>
            <a:r>
              <a:rPr kumimoji="1" lang="zh-CN" altLang="en-US" dirty="0"/>
              <a:t>海外备件订单申请</a:t>
            </a:r>
            <a:r>
              <a:rPr kumimoji="1" lang="en-US" altLang="zh-CN" dirty="0"/>
              <a:t>-Order Application</a:t>
            </a:r>
            <a:endParaRPr kumimoji="1" lang="zh-CN" altLang="en-US" sz="4400" dirty="0"/>
          </a:p>
        </p:txBody>
      </p:sp>
      <p:grpSp>
        <p:nvGrpSpPr>
          <p:cNvPr id="130" name="Group 83"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10111738" y="3035302"/>
            <a:ext cx="4018124" cy="6629366"/>
            <a:chOff x="2161826" y="1354311"/>
            <a:chExt cx="3235614" cy="5338330"/>
          </a:xfrm>
          <a:solidFill>
            <a:srgbClr val="046A38"/>
          </a:solidFill>
        </p:grpSpPr>
        <p:sp>
          <p:nvSpPr>
            <p:cNvPr id="131" name="Freeform 6"/>
            <p:cNvSpPr>
              <a:spLocks/>
            </p:cNvSpPr>
            <p:nvPr/>
          </p:nvSpPr>
          <p:spPr bwMode="auto">
            <a:xfrm>
              <a:off x="3330803" y="6464618"/>
              <a:ext cx="868796" cy="228023"/>
            </a:xfrm>
            <a:custGeom>
              <a:avLst/>
              <a:gdLst>
                <a:gd name="T0" fmla="*/ 339 w 339"/>
                <a:gd name="T1" fmla="*/ 45 h 89"/>
                <a:gd name="T2" fmla="*/ 291 w 339"/>
                <a:gd name="T3" fmla="*/ 89 h 89"/>
                <a:gd name="T4" fmla="*/ 48 w 339"/>
                <a:gd name="T5" fmla="*/ 89 h 89"/>
                <a:gd name="T6" fmla="*/ 0 w 339"/>
                <a:gd name="T7" fmla="*/ 45 h 89"/>
                <a:gd name="T8" fmla="*/ 48 w 339"/>
                <a:gd name="T9" fmla="*/ 0 h 89"/>
                <a:gd name="T10" fmla="*/ 291 w 339"/>
                <a:gd name="T11" fmla="*/ 0 h 89"/>
                <a:gd name="T12" fmla="*/ 339 w 339"/>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20"/>
                    <a:pt x="21" y="0"/>
                    <a:pt x="48" y="0"/>
                  </a:cubicBezTo>
                  <a:cubicBezTo>
                    <a:pt x="291" y="0"/>
                    <a:pt x="291" y="0"/>
                    <a:pt x="291" y="0"/>
                  </a:cubicBezTo>
                  <a:cubicBezTo>
                    <a:pt x="318" y="0"/>
                    <a:pt x="339" y="20"/>
                    <a:pt x="339" y="45"/>
                  </a:cubicBez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2" name="Freeform 7"/>
            <p:cNvSpPr>
              <a:spLocks/>
            </p:cNvSpPr>
            <p:nvPr/>
          </p:nvSpPr>
          <p:spPr bwMode="auto">
            <a:xfrm>
              <a:off x="3120099" y="6376584"/>
              <a:ext cx="1290205" cy="193386"/>
            </a:xfrm>
            <a:custGeom>
              <a:avLst/>
              <a:gdLst>
                <a:gd name="T0" fmla="*/ 68 w 503"/>
                <a:gd name="T1" fmla="*/ 75 h 75"/>
                <a:gd name="T2" fmla="*/ 434 w 503"/>
                <a:gd name="T3" fmla="*/ 75 h 75"/>
                <a:gd name="T4" fmla="*/ 464 w 503"/>
                <a:gd name="T5" fmla="*/ 45 h 75"/>
                <a:gd name="T6" fmla="*/ 503 w 503"/>
                <a:gd name="T7" fmla="*/ 0 h 75"/>
                <a:gd name="T8" fmla="*/ 0 w 503"/>
                <a:gd name="T9" fmla="*/ 0 h 75"/>
                <a:gd name="T10" fmla="*/ 3 w 503"/>
                <a:gd name="T11" fmla="*/ 6 h 75"/>
                <a:gd name="T12" fmla="*/ 68 w 50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3" name="Freeform 8"/>
            <p:cNvSpPr>
              <a:spLocks/>
            </p:cNvSpPr>
            <p:nvPr/>
          </p:nvSpPr>
          <p:spPr bwMode="auto">
            <a:xfrm>
              <a:off x="3076803" y="5743027"/>
              <a:ext cx="1384012" cy="131330"/>
            </a:xfrm>
            <a:custGeom>
              <a:avLst/>
              <a:gdLst>
                <a:gd name="T0" fmla="*/ 540 w 540"/>
                <a:gd name="T1" fmla="*/ 25 h 51"/>
                <a:gd name="T2" fmla="*/ 517 w 540"/>
                <a:gd name="T3" fmla="*/ 51 h 51"/>
                <a:gd name="T4" fmla="*/ 23 w 540"/>
                <a:gd name="T5" fmla="*/ 51 h 51"/>
                <a:gd name="T6" fmla="*/ 0 w 540"/>
                <a:gd name="T7" fmla="*/ 25 h 51"/>
                <a:gd name="T8" fmla="*/ 23 w 540"/>
                <a:gd name="T9" fmla="*/ 0 h 51"/>
                <a:gd name="T10" fmla="*/ 517 w 540"/>
                <a:gd name="T11" fmla="*/ 0 h 51"/>
                <a:gd name="T12" fmla="*/ 540 w 54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11"/>
                    <a:pt x="10" y="0"/>
                    <a:pt x="23" y="0"/>
                  </a:cubicBezTo>
                  <a:cubicBezTo>
                    <a:pt x="517" y="0"/>
                    <a:pt x="517" y="0"/>
                    <a:pt x="517" y="0"/>
                  </a:cubicBezTo>
                  <a:cubicBezTo>
                    <a:pt x="529" y="0"/>
                    <a:pt x="540" y="11"/>
                    <a:pt x="540" y="25"/>
                  </a:cubicBez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4" name="Freeform 9"/>
            <p:cNvSpPr>
              <a:spLocks/>
            </p:cNvSpPr>
            <p:nvPr/>
          </p:nvSpPr>
          <p:spPr bwMode="auto">
            <a:xfrm>
              <a:off x="3076803" y="5936414"/>
              <a:ext cx="1384012" cy="132773"/>
            </a:xfrm>
            <a:custGeom>
              <a:avLst/>
              <a:gdLst>
                <a:gd name="T0" fmla="*/ 540 w 540"/>
                <a:gd name="T1" fmla="*/ 26 h 52"/>
                <a:gd name="T2" fmla="*/ 517 w 540"/>
                <a:gd name="T3" fmla="*/ 52 h 52"/>
                <a:gd name="T4" fmla="*/ 23 w 540"/>
                <a:gd name="T5" fmla="*/ 52 h 52"/>
                <a:gd name="T6" fmla="*/ 0 w 540"/>
                <a:gd name="T7" fmla="*/ 26 h 52"/>
                <a:gd name="T8" fmla="*/ 23 w 540"/>
                <a:gd name="T9" fmla="*/ 0 h 52"/>
                <a:gd name="T10" fmla="*/ 517 w 540"/>
                <a:gd name="T11" fmla="*/ 0 h 52"/>
                <a:gd name="T12" fmla="*/ 540 w 540"/>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12"/>
                    <a:pt x="10" y="0"/>
                    <a:pt x="23" y="0"/>
                  </a:cubicBezTo>
                  <a:cubicBezTo>
                    <a:pt x="517" y="0"/>
                    <a:pt x="517" y="0"/>
                    <a:pt x="517" y="0"/>
                  </a:cubicBezTo>
                  <a:cubicBezTo>
                    <a:pt x="529" y="0"/>
                    <a:pt x="540" y="12"/>
                    <a:pt x="540" y="26"/>
                  </a:cubicBez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5" name="Freeform 10"/>
            <p:cNvSpPr>
              <a:spLocks/>
            </p:cNvSpPr>
            <p:nvPr/>
          </p:nvSpPr>
          <p:spPr bwMode="auto">
            <a:xfrm>
              <a:off x="3076803" y="6131243"/>
              <a:ext cx="1384012" cy="132773"/>
            </a:xfrm>
            <a:custGeom>
              <a:avLst/>
              <a:gdLst>
                <a:gd name="T0" fmla="*/ 540 w 540"/>
                <a:gd name="T1" fmla="*/ 26 h 52"/>
                <a:gd name="T2" fmla="*/ 517 w 540"/>
                <a:gd name="T3" fmla="*/ 52 h 52"/>
                <a:gd name="T4" fmla="*/ 23 w 540"/>
                <a:gd name="T5" fmla="*/ 52 h 52"/>
                <a:gd name="T6" fmla="*/ 0 w 540"/>
                <a:gd name="T7" fmla="*/ 26 h 52"/>
                <a:gd name="T8" fmla="*/ 23 w 540"/>
                <a:gd name="T9" fmla="*/ 0 h 52"/>
                <a:gd name="T10" fmla="*/ 517 w 540"/>
                <a:gd name="T11" fmla="*/ 0 h 52"/>
                <a:gd name="T12" fmla="*/ 540 w 540"/>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12"/>
                    <a:pt x="10" y="0"/>
                    <a:pt x="23" y="0"/>
                  </a:cubicBezTo>
                  <a:cubicBezTo>
                    <a:pt x="517" y="0"/>
                    <a:pt x="517" y="0"/>
                    <a:pt x="517" y="0"/>
                  </a:cubicBezTo>
                  <a:cubicBezTo>
                    <a:pt x="529" y="0"/>
                    <a:pt x="540" y="12"/>
                    <a:pt x="540" y="26"/>
                  </a:cubicBez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6" name="Freeform 11"/>
            <p:cNvSpPr>
              <a:spLocks/>
            </p:cNvSpPr>
            <p:nvPr/>
          </p:nvSpPr>
          <p:spPr bwMode="auto">
            <a:xfrm>
              <a:off x="3076803" y="6305868"/>
              <a:ext cx="1372467" cy="80818"/>
            </a:xfrm>
            <a:custGeom>
              <a:avLst/>
              <a:gdLst>
                <a:gd name="T0" fmla="*/ 535 w 535"/>
                <a:gd name="T1" fmla="*/ 16 h 32"/>
                <a:gd name="T2" fmla="*/ 513 w 535"/>
                <a:gd name="T3" fmla="*/ 32 h 32"/>
                <a:gd name="T4" fmla="*/ 23 w 535"/>
                <a:gd name="T5" fmla="*/ 32 h 32"/>
                <a:gd name="T6" fmla="*/ 0 w 535"/>
                <a:gd name="T7" fmla="*/ 16 h 32"/>
                <a:gd name="T8" fmla="*/ 23 w 535"/>
                <a:gd name="T9" fmla="*/ 0 h 32"/>
                <a:gd name="T10" fmla="*/ 513 w 535"/>
                <a:gd name="T11" fmla="*/ 0 h 32"/>
                <a:gd name="T12" fmla="*/ 535 w 535"/>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7"/>
                    <a:pt x="10" y="0"/>
                    <a:pt x="23" y="0"/>
                  </a:cubicBezTo>
                  <a:cubicBezTo>
                    <a:pt x="513" y="0"/>
                    <a:pt x="513" y="0"/>
                    <a:pt x="513" y="0"/>
                  </a:cubicBezTo>
                  <a:cubicBezTo>
                    <a:pt x="525" y="0"/>
                    <a:pt x="535" y="7"/>
                    <a:pt x="535" y="16"/>
                  </a:cubicBez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7" name="Freeform 12"/>
            <p:cNvSpPr>
              <a:spLocks/>
            </p:cNvSpPr>
            <p:nvPr/>
          </p:nvSpPr>
          <p:spPr bwMode="auto">
            <a:xfrm>
              <a:off x="3066701" y="5548197"/>
              <a:ext cx="1404217" cy="134216"/>
            </a:xfrm>
            <a:custGeom>
              <a:avLst/>
              <a:gdLst>
                <a:gd name="T0" fmla="*/ 548 w 548"/>
                <a:gd name="T1" fmla="*/ 26 h 52"/>
                <a:gd name="T2" fmla="*/ 524 w 548"/>
                <a:gd name="T3" fmla="*/ 52 h 52"/>
                <a:gd name="T4" fmla="*/ 23 w 548"/>
                <a:gd name="T5" fmla="*/ 52 h 52"/>
                <a:gd name="T6" fmla="*/ 0 w 548"/>
                <a:gd name="T7" fmla="*/ 26 h 52"/>
                <a:gd name="T8" fmla="*/ 23 w 548"/>
                <a:gd name="T9" fmla="*/ 0 h 52"/>
                <a:gd name="T10" fmla="*/ 524 w 548"/>
                <a:gd name="T11" fmla="*/ 0 h 52"/>
                <a:gd name="T12" fmla="*/ 548 w 548"/>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12"/>
                    <a:pt x="10" y="0"/>
                    <a:pt x="23" y="0"/>
                  </a:cubicBezTo>
                  <a:cubicBezTo>
                    <a:pt x="524" y="0"/>
                    <a:pt x="524" y="0"/>
                    <a:pt x="524" y="0"/>
                  </a:cubicBezTo>
                  <a:cubicBezTo>
                    <a:pt x="537" y="0"/>
                    <a:pt x="548" y="12"/>
                    <a:pt x="548" y="26"/>
                  </a:cubicBez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8" name="Freeform 13"/>
            <p:cNvSpPr>
              <a:spLocks/>
            </p:cNvSpPr>
            <p:nvPr/>
          </p:nvSpPr>
          <p:spPr bwMode="auto">
            <a:xfrm>
              <a:off x="3261531" y="1354311"/>
              <a:ext cx="2135909" cy="1350818"/>
            </a:xfrm>
            <a:custGeom>
              <a:avLst/>
              <a:gdLst>
                <a:gd name="T0" fmla="*/ 0 w 1480"/>
                <a:gd name="T1" fmla="*/ 0 h 936"/>
                <a:gd name="T2" fmla="*/ 1480 w 1480"/>
                <a:gd name="T3" fmla="*/ 936 h 936"/>
                <a:gd name="T4" fmla="*/ 1197 w 1480"/>
                <a:gd name="T5" fmla="*/ 329 h 936"/>
                <a:gd name="T6" fmla="*/ 552 w 1480"/>
                <a:gd name="T7" fmla="*/ 0 h 936"/>
                <a:gd name="T8" fmla="*/ 0 w 1480"/>
                <a:gd name="T9" fmla="*/ 0 h 936"/>
              </a:gdLst>
              <a:ahLst/>
              <a:cxnLst>
                <a:cxn ang="0">
                  <a:pos x="T0" y="T1"/>
                </a:cxn>
                <a:cxn ang="0">
                  <a:pos x="T2" y="T3"/>
                </a:cxn>
                <a:cxn ang="0">
                  <a:pos x="T4" y="T5"/>
                </a:cxn>
                <a:cxn ang="0">
                  <a:pos x="T6" y="T7"/>
                </a:cxn>
                <a:cxn ang="0">
                  <a:pos x="T8" y="T9"/>
                </a:cxn>
              </a:cxnLst>
              <a:rect l="0" t="0" r="r" b="b"/>
              <a:pathLst>
                <a:path w="1480" h="936">
                  <a:moveTo>
                    <a:pt x="0" y="0"/>
                  </a:moveTo>
                  <a:lnTo>
                    <a:pt x="1480" y="936"/>
                  </a:lnTo>
                  <a:lnTo>
                    <a:pt x="1197" y="329"/>
                  </a:lnTo>
                  <a:lnTo>
                    <a:pt x="552" y="0"/>
                  </a:lnTo>
                  <a:lnTo>
                    <a:pt x="0" y="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39" name="Freeform 14"/>
            <p:cNvSpPr>
              <a:spLocks/>
            </p:cNvSpPr>
            <p:nvPr/>
          </p:nvSpPr>
          <p:spPr bwMode="auto">
            <a:xfrm>
              <a:off x="3261531" y="1354311"/>
              <a:ext cx="2135909" cy="1350818"/>
            </a:xfrm>
            <a:custGeom>
              <a:avLst/>
              <a:gdLst>
                <a:gd name="T0" fmla="*/ 0 w 1480"/>
                <a:gd name="T1" fmla="*/ 0 h 936"/>
                <a:gd name="T2" fmla="*/ 1480 w 1480"/>
                <a:gd name="T3" fmla="*/ 936 h 936"/>
                <a:gd name="T4" fmla="*/ 1197 w 1480"/>
                <a:gd name="T5" fmla="*/ 329 h 936"/>
                <a:gd name="T6" fmla="*/ 552 w 1480"/>
                <a:gd name="T7" fmla="*/ 0 h 936"/>
              </a:gdLst>
              <a:ahLst/>
              <a:cxnLst>
                <a:cxn ang="0">
                  <a:pos x="T0" y="T1"/>
                </a:cxn>
                <a:cxn ang="0">
                  <a:pos x="T2" y="T3"/>
                </a:cxn>
                <a:cxn ang="0">
                  <a:pos x="T4" y="T5"/>
                </a:cxn>
                <a:cxn ang="0">
                  <a:pos x="T6" y="T7"/>
                </a:cxn>
              </a:cxnLst>
              <a:rect l="0" t="0" r="r" b="b"/>
              <a:pathLst>
                <a:path w="1480" h="936">
                  <a:moveTo>
                    <a:pt x="0" y="0"/>
                  </a:moveTo>
                  <a:lnTo>
                    <a:pt x="1480" y="936"/>
                  </a:lnTo>
                  <a:lnTo>
                    <a:pt x="1197" y="329"/>
                  </a:lnTo>
                  <a:lnTo>
                    <a:pt x="552" y="0"/>
                  </a:lnTo>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0" name="Freeform 15"/>
            <p:cNvSpPr>
              <a:spLocks/>
            </p:cNvSpPr>
            <p:nvPr/>
          </p:nvSpPr>
          <p:spPr bwMode="auto">
            <a:xfrm>
              <a:off x="2161826" y="2456902"/>
              <a:ext cx="3235614" cy="953944"/>
            </a:xfrm>
            <a:custGeom>
              <a:avLst/>
              <a:gdLst>
                <a:gd name="T0" fmla="*/ 0 w 2242"/>
                <a:gd name="T1" fmla="*/ 0 h 661"/>
                <a:gd name="T2" fmla="*/ 2242 w 2242"/>
                <a:gd name="T3" fmla="*/ 282 h 661"/>
                <a:gd name="T4" fmla="*/ 2219 w 2242"/>
                <a:gd name="T5" fmla="*/ 588 h 661"/>
                <a:gd name="T6" fmla="*/ 0 w 2242"/>
                <a:gd name="T7" fmla="*/ 661 h 661"/>
                <a:gd name="T8" fmla="*/ 0 w 2242"/>
                <a:gd name="T9" fmla="*/ 0 h 661"/>
              </a:gdLst>
              <a:ahLst/>
              <a:cxnLst>
                <a:cxn ang="0">
                  <a:pos x="T0" y="T1"/>
                </a:cxn>
                <a:cxn ang="0">
                  <a:pos x="T2" y="T3"/>
                </a:cxn>
                <a:cxn ang="0">
                  <a:pos x="T4" y="T5"/>
                </a:cxn>
                <a:cxn ang="0">
                  <a:pos x="T6" y="T7"/>
                </a:cxn>
                <a:cxn ang="0">
                  <a:pos x="T8" y="T9"/>
                </a:cxn>
              </a:cxnLst>
              <a:rect l="0" t="0" r="r" b="b"/>
              <a:pathLst>
                <a:path w="2242" h="661">
                  <a:moveTo>
                    <a:pt x="0" y="0"/>
                  </a:moveTo>
                  <a:lnTo>
                    <a:pt x="2242" y="282"/>
                  </a:lnTo>
                  <a:lnTo>
                    <a:pt x="2219" y="588"/>
                  </a:lnTo>
                  <a:lnTo>
                    <a:pt x="0" y="661"/>
                  </a:lnTo>
                  <a:lnTo>
                    <a:pt x="0" y="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1" name="Freeform 16"/>
            <p:cNvSpPr>
              <a:spLocks/>
            </p:cNvSpPr>
            <p:nvPr/>
          </p:nvSpPr>
          <p:spPr bwMode="auto">
            <a:xfrm>
              <a:off x="2410053" y="1829118"/>
              <a:ext cx="2987387" cy="2350944"/>
            </a:xfrm>
            <a:custGeom>
              <a:avLst/>
              <a:gdLst>
                <a:gd name="T0" fmla="*/ 1787 w 2070"/>
                <a:gd name="T1" fmla="*/ 0 h 1629"/>
                <a:gd name="T2" fmla="*/ 0 w 2070"/>
                <a:gd name="T3" fmla="*/ 1487 h 1629"/>
                <a:gd name="T4" fmla="*/ 78 w 2070"/>
                <a:gd name="T5" fmla="*/ 1629 h 1629"/>
                <a:gd name="T6" fmla="*/ 2070 w 2070"/>
                <a:gd name="T7" fmla="*/ 607 h 1629"/>
                <a:gd name="T8" fmla="*/ 1787 w 2070"/>
                <a:gd name="T9" fmla="*/ 0 h 1629"/>
              </a:gdLst>
              <a:ahLst/>
              <a:cxnLst>
                <a:cxn ang="0">
                  <a:pos x="T0" y="T1"/>
                </a:cxn>
                <a:cxn ang="0">
                  <a:pos x="T2" y="T3"/>
                </a:cxn>
                <a:cxn ang="0">
                  <a:pos x="T4" y="T5"/>
                </a:cxn>
                <a:cxn ang="0">
                  <a:pos x="T6" y="T7"/>
                </a:cxn>
                <a:cxn ang="0">
                  <a:pos x="T8" y="T9"/>
                </a:cxn>
              </a:cxnLst>
              <a:rect l="0" t="0" r="r" b="b"/>
              <a:pathLst>
                <a:path w="2070" h="1629">
                  <a:moveTo>
                    <a:pt x="1787" y="0"/>
                  </a:moveTo>
                  <a:lnTo>
                    <a:pt x="0" y="1487"/>
                  </a:lnTo>
                  <a:lnTo>
                    <a:pt x="78" y="1629"/>
                  </a:lnTo>
                  <a:lnTo>
                    <a:pt x="2070" y="607"/>
                  </a:lnTo>
                  <a:lnTo>
                    <a:pt x="1787" y="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2" name="Freeform 17"/>
            <p:cNvSpPr>
              <a:spLocks/>
            </p:cNvSpPr>
            <p:nvPr/>
          </p:nvSpPr>
          <p:spPr bwMode="auto">
            <a:xfrm>
              <a:off x="2410053" y="1829118"/>
              <a:ext cx="2987387" cy="2350944"/>
            </a:xfrm>
            <a:custGeom>
              <a:avLst/>
              <a:gdLst>
                <a:gd name="T0" fmla="*/ 1787 w 2070"/>
                <a:gd name="T1" fmla="*/ 0 h 1629"/>
                <a:gd name="T2" fmla="*/ 0 w 2070"/>
                <a:gd name="T3" fmla="*/ 1487 h 1629"/>
                <a:gd name="T4" fmla="*/ 78 w 2070"/>
                <a:gd name="T5" fmla="*/ 1629 h 1629"/>
                <a:gd name="T6" fmla="*/ 2070 w 2070"/>
                <a:gd name="T7" fmla="*/ 607 h 1629"/>
              </a:gdLst>
              <a:ahLst/>
              <a:cxnLst>
                <a:cxn ang="0">
                  <a:pos x="T0" y="T1"/>
                </a:cxn>
                <a:cxn ang="0">
                  <a:pos x="T2" y="T3"/>
                </a:cxn>
                <a:cxn ang="0">
                  <a:pos x="T4" y="T5"/>
                </a:cxn>
                <a:cxn ang="0">
                  <a:pos x="T6" y="T7"/>
                </a:cxn>
              </a:cxnLst>
              <a:rect l="0" t="0" r="r" b="b"/>
              <a:pathLst>
                <a:path w="2070" h="1629">
                  <a:moveTo>
                    <a:pt x="1787" y="0"/>
                  </a:moveTo>
                  <a:lnTo>
                    <a:pt x="0" y="1487"/>
                  </a:lnTo>
                  <a:lnTo>
                    <a:pt x="78" y="1629"/>
                  </a:lnTo>
                  <a:lnTo>
                    <a:pt x="2070" y="607"/>
                  </a:lnTo>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3" name="Freeform 18"/>
            <p:cNvSpPr>
              <a:spLocks/>
            </p:cNvSpPr>
            <p:nvPr/>
          </p:nvSpPr>
          <p:spPr bwMode="auto">
            <a:xfrm>
              <a:off x="2410053" y="3975129"/>
              <a:ext cx="2405785" cy="961159"/>
            </a:xfrm>
            <a:custGeom>
              <a:avLst/>
              <a:gdLst>
                <a:gd name="T0" fmla="*/ 0 w 1667"/>
                <a:gd name="T1" fmla="*/ 0 h 666"/>
                <a:gd name="T2" fmla="*/ 1667 w 1667"/>
                <a:gd name="T3" fmla="*/ 355 h 666"/>
                <a:gd name="T4" fmla="*/ 1571 w 1667"/>
                <a:gd name="T5" fmla="*/ 666 h 666"/>
                <a:gd name="T6" fmla="*/ 78 w 1667"/>
                <a:gd name="T7" fmla="*/ 142 h 666"/>
                <a:gd name="T8" fmla="*/ 0 w 1667"/>
                <a:gd name="T9" fmla="*/ 0 h 666"/>
              </a:gdLst>
              <a:ahLst/>
              <a:cxnLst>
                <a:cxn ang="0">
                  <a:pos x="T0" y="T1"/>
                </a:cxn>
                <a:cxn ang="0">
                  <a:pos x="T2" y="T3"/>
                </a:cxn>
                <a:cxn ang="0">
                  <a:pos x="T4" y="T5"/>
                </a:cxn>
                <a:cxn ang="0">
                  <a:pos x="T6" y="T7"/>
                </a:cxn>
                <a:cxn ang="0">
                  <a:pos x="T8" y="T9"/>
                </a:cxn>
              </a:cxnLst>
              <a:rect l="0" t="0" r="r" b="b"/>
              <a:pathLst>
                <a:path w="1667" h="666">
                  <a:moveTo>
                    <a:pt x="0" y="0"/>
                  </a:moveTo>
                  <a:lnTo>
                    <a:pt x="1667" y="355"/>
                  </a:lnTo>
                  <a:lnTo>
                    <a:pt x="1571" y="666"/>
                  </a:lnTo>
                  <a:lnTo>
                    <a:pt x="78" y="142"/>
                  </a:lnTo>
                  <a:lnTo>
                    <a:pt x="0" y="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4" name="Freeform 19"/>
            <p:cNvSpPr>
              <a:spLocks/>
            </p:cNvSpPr>
            <p:nvPr/>
          </p:nvSpPr>
          <p:spPr bwMode="auto">
            <a:xfrm>
              <a:off x="2740542" y="2863879"/>
              <a:ext cx="2656898" cy="1936750"/>
            </a:xfrm>
            <a:custGeom>
              <a:avLst/>
              <a:gdLst>
                <a:gd name="T0" fmla="*/ 1841 w 1841"/>
                <a:gd name="T1" fmla="*/ 0 h 1342"/>
                <a:gd name="T2" fmla="*/ 0 w 1841"/>
                <a:gd name="T3" fmla="*/ 1187 h 1342"/>
                <a:gd name="T4" fmla="*/ 43 w 1841"/>
                <a:gd name="T5" fmla="*/ 1342 h 1342"/>
                <a:gd name="T6" fmla="*/ 1818 w 1841"/>
                <a:gd name="T7" fmla="*/ 306 h 1342"/>
                <a:gd name="T8" fmla="*/ 1841 w 1841"/>
                <a:gd name="T9" fmla="*/ 0 h 1342"/>
              </a:gdLst>
              <a:ahLst/>
              <a:cxnLst>
                <a:cxn ang="0">
                  <a:pos x="T0" y="T1"/>
                </a:cxn>
                <a:cxn ang="0">
                  <a:pos x="T2" y="T3"/>
                </a:cxn>
                <a:cxn ang="0">
                  <a:pos x="T4" y="T5"/>
                </a:cxn>
                <a:cxn ang="0">
                  <a:pos x="T6" y="T7"/>
                </a:cxn>
                <a:cxn ang="0">
                  <a:pos x="T8" y="T9"/>
                </a:cxn>
              </a:cxnLst>
              <a:rect l="0" t="0" r="r" b="b"/>
              <a:pathLst>
                <a:path w="1841" h="1342">
                  <a:moveTo>
                    <a:pt x="1841" y="0"/>
                  </a:moveTo>
                  <a:lnTo>
                    <a:pt x="0" y="1187"/>
                  </a:lnTo>
                  <a:lnTo>
                    <a:pt x="43" y="1342"/>
                  </a:lnTo>
                  <a:lnTo>
                    <a:pt x="1818" y="306"/>
                  </a:lnTo>
                  <a:lnTo>
                    <a:pt x="1841" y="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5" name="Freeform 20"/>
            <p:cNvSpPr>
              <a:spLocks/>
            </p:cNvSpPr>
            <p:nvPr/>
          </p:nvSpPr>
          <p:spPr bwMode="auto">
            <a:xfrm>
              <a:off x="2740542" y="2863879"/>
              <a:ext cx="2656898" cy="1936750"/>
            </a:xfrm>
            <a:custGeom>
              <a:avLst/>
              <a:gdLst>
                <a:gd name="T0" fmla="*/ 1841 w 1841"/>
                <a:gd name="T1" fmla="*/ 0 h 1342"/>
                <a:gd name="T2" fmla="*/ 0 w 1841"/>
                <a:gd name="T3" fmla="*/ 1187 h 1342"/>
                <a:gd name="T4" fmla="*/ 43 w 1841"/>
                <a:gd name="T5" fmla="*/ 1342 h 1342"/>
                <a:gd name="T6" fmla="*/ 1818 w 1841"/>
                <a:gd name="T7" fmla="*/ 306 h 1342"/>
              </a:gdLst>
              <a:ahLst/>
              <a:cxnLst>
                <a:cxn ang="0">
                  <a:pos x="T0" y="T1"/>
                </a:cxn>
                <a:cxn ang="0">
                  <a:pos x="T2" y="T3"/>
                </a:cxn>
                <a:cxn ang="0">
                  <a:pos x="T4" y="T5"/>
                </a:cxn>
                <a:cxn ang="0">
                  <a:pos x="T6" y="T7"/>
                </a:cxn>
              </a:cxnLst>
              <a:rect l="0" t="0" r="r" b="b"/>
              <a:pathLst>
                <a:path w="1841" h="1342">
                  <a:moveTo>
                    <a:pt x="1841" y="0"/>
                  </a:moveTo>
                  <a:lnTo>
                    <a:pt x="0" y="1187"/>
                  </a:lnTo>
                  <a:lnTo>
                    <a:pt x="43" y="1342"/>
                  </a:lnTo>
                  <a:lnTo>
                    <a:pt x="1818" y="306"/>
                  </a:lnTo>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6" name="Freeform 21"/>
            <p:cNvSpPr>
              <a:spLocks/>
            </p:cNvSpPr>
            <p:nvPr/>
          </p:nvSpPr>
          <p:spPr bwMode="auto">
            <a:xfrm>
              <a:off x="2740542" y="4576936"/>
              <a:ext cx="1818409" cy="848591"/>
            </a:xfrm>
            <a:custGeom>
              <a:avLst/>
              <a:gdLst>
                <a:gd name="T0" fmla="*/ 0 w 1260"/>
                <a:gd name="T1" fmla="*/ 0 h 588"/>
                <a:gd name="T2" fmla="*/ 1260 w 1260"/>
                <a:gd name="T3" fmla="*/ 499 h 588"/>
                <a:gd name="T4" fmla="*/ 1192 w 1260"/>
                <a:gd name="T5" fmla="*/ 588 h 588"/>
                <a:gd name="T6" fmla="*/ 43 w 1260"/>
                <a:gd name="T7" fmla="*/ 155 h 588"/>
                <a:gd name="T8" fmla="*/ 0 w 1260"/>
                <a:gd name="T9" fmla="*/ 0 h 588"/>
              </a:gdLst>
              <a:ahLst/>
              <a:cxnLst>
                <a:cxn ang="0">
                  <a:pos x="T0" y="T1"/>
                </a:cxn>
                <a:cxn ang="0">
                  <a:pos x="T2" y="T3"/>
                </a:cxn>
                <a:cxn ang="0">
                  <a:pos x="T4" y="T5"/>
                </a:cxn>
                <a:cxn ang="0">
                  <a:pos x="T6" y="T7"/>
                </a:cxn>
                <a:cxn ang="0">
                  <a:pos x="T8" y="T9"/>
                </a:cxn>
              </a:cxnLst>
              <a:rect l="0" t="0" r="r" b="b"/>
              <a:pathLst>
                <a:path w="1260" h="588">
                  <a:moveTo>
                    <a:pt x="0" y="0"/>
                  </a:moveTo>
                  <a:lnTo>
                    <a:pt x="1260" y="499"/>
                  </a:lnTo>
                  <a:lnTo>
                    <a:pt x="1192" y="588"/>
                  </a:lnTo>
                  <a:lnTo>
                    <a:pt x="43" y="155"/>
                  </a:lnTo>
                  <a:lnTo>
                    <a:pt x="0" y="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7" name="Freeform 22"/>
            <p:cNvSpPr>
              <a:spLocks/>
            </p:cNvSpPr>
            <p:nvPr/>
          </p:nvSpPr>
          <p:spPr bwMode="auto">
            <a:xfrm>
              <a:off x="2161826" y="1354311"/>
              <a:ext cx="1896341" cy="2056535"/>
            </a:xfrm>
            <a:custGeom>
              <a:avLst/>
              <a:gdLst>
                <a:gd name="T0" fmla="*/ 762 w 1314"/>
                <a:gd name="T1" fmla="*/ 0 h 1425"/>
                <a:gd name="T2" fmla="*/ 0 w 1314"/>
                <a:gd name="T3" fmla="*/ 764 h 1425"/>
                <a:gd name="T4" fmla="*/ 0 w 1314"/>
                <a:gd name="T5" fmla="*/ 1425 h 1425"/>
                <a:gd name="T6" fmla="*/ 1314 w 1314"/>
                <a:gd name="T7" fmla="*/ 0 h 1425"/>
                <a:gd name="T8" fmla="*/ 762 w 1314"/>
                <a:gd name="T9" fmla="*/ 0 h 1425"/>
              </a:gdLst>
              <a:ahLst/>
              <a:cxnLst>
                <a:cxn ang="0">
                  <a:pos x="T0" y="T1"/>
                </a:cxn>
                <a:cxn ang="0">
                  <a:pos x="T2" y="T3"/>
                </a:cxn>
                <a:cxn ang="0">
                  <a:pos x="T4" y="T5"/>
                </a:cxn>
                <a:cxn ang="0">
                  <a:pos x="T6" y="T7"/>
                </a:cxn>
                <a:cxn ang="0">
                  <a:pos x="T8" y="T9"/>
                </a:cxn>
              </a:cxnLst>
              <a:rect l="0" t="0" r="r" b="b"/>
              <a:pathLst>
                <a:path w="1314" h="1425">
                  <a:moveTo>
                    <a:pt x="762" y="0"/>
                  </a:moveTo>
                  <a:lnTo>
                    <a:pt x="0" y="764"/>
                  </a:lnTo>
                  <a:lnTo>
                    <a:pt x="0" y="1425"/>
                  </a:lnTo>
                  <a:lnTo>
                    <a:pt x="1314" y="0"/>
                  </a:lnTo>
                  <a:lnTo>
                    <a:pt x="762" y="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8" name="Freeform 23"/>
            <p:cNvSpPr>
              <a:spLocks/>
            </p:cNvSpPr>
            <p:nvPr/>
          </p:nvSpPr>
          <p:spPr bwMode="auto">
            <a:xfrm>
              <a:off x="2981553" y="4487459"/>
              <a:ext cx="1834285" cy="938068"/>
            </a:xfrm>
            <a:custGeom>
              <a:avLst/>
              <a:gdLst>
                <a:gd name="T0" fmla="*/ 80 w 1271"/>
                <a:gd name="T1" fmla="*/ 650 h 650"/>
                <a:gd name="T2" fmla="*/ 1175 w 1271"/>
                <a:gd name="T3" fmla="*/ 311 h 650"/>
                <a:gd name="T4" fmla="*/ 1271 w 1271"/>
                <a:gd name="T5" fmla="*/ 0 h 650"/>
                <a:gd name="T6" fmla="*/ 0 w 1271"/>
                <a:gd name="T7" fmla="*/ 574 h 650"/>
                <a:gd name="T8" fmla="*/ 80 w 1271"/>
                <a:gd name="T9" fmla="*/ 650 h 650"/>
              </a:gdLst>
              <a:ahLst/>
              <a:cxnLst>
                <a:cxn ang="0">
                  <a:pos x="T0" y="T1"/>
                </a:cxn>
                <a:cxn ang="0">
                  <a:pos x="T2" y="T3"/>
                </a:cxn>
                <a:cxn ang="0">
                  <a:pos x="T4" y="T5"/>
                </a:cxn>
                <a:cxn ang="0">
                  <a:pos x="T6" y="T7"/>
                </a:cxn>
                <a:cxn ang="0">
                  <a:pos x="T8" y="T9"/>
                </a:cxn>
              </a:cxnLst>
              <a:rect l="0" t="0" r="r" b="b"/>
              <a:pathLst>
                <a:path w="1271" h="650">
                  <a:moveTo>
                    <a:pt x="80" y="650"/>
                  </a:moveTo>
                  <a:lnTo>
                    <a:pt x="1175" y="311"/>
                  </a:lnTo>
                  <a:lnTo>
                    <a:pt x="1271" y="0"/>
                  </a:lnTo>
                  <a:lnTo>
                    <a:pt x="0" y="574"/>
                  </a:lnTo>
                  <a:lnTo>
                    <a:pt x="80" y="650"/>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sp>
          <p:nvSpPr>
            <p:cNvPr id="149" name="Freeform 24"/>
            <p:cNvSpPr>
              <a:spLocks/>
            </p:cNvSpPr>
            <p:nvPr/>
          </p:nvSpPr>
          <p:spPr bwMode="auto">
            <a:xfrm>
              <a:off x="2981553" y="5297084"/>
              <a:ext cx="1577398" cy="128444"/>
            </a:xfrm>
            <a:custGeom>
              <a:avLst/>
              <a:gdLst>
                <a:gd name="T0" fmla="*/ 0 w 1093"/>
                <a:gd name="T1" fmla="*/ 13 h 89"/>
                <a:gd name="T2" fmla="*/ 1093 w 1093"/>
                <a:gd name="T3" fmla="*/ 0 h 89"/>
                <a:gd name="T4" fmla="*/ 1025 w 1093"/>
                <a:gd name="T5" fmla="*/ 89 h 89"/>
                <a:gd name="T6" fmla="*/ 80 w 1093"/>
                <a:gd name="T7" fmla="*/ 89 h 89"/>
                <a:gd name="T8" fmla="*/ 0 w 1093"/>
                <a:gd name="T9" fmla="*/ 13 h 89"/>
              </a:gdLst>
              <a:ahLst/>
              <a:cxnLst>
                <a:cxn ang="0">
                  <a:pos x="T0" y="T1"/>
                </a:cxn>
                <a:cxn ang="0">
                  <a:pos x="T2" y="T3"/>
                </a:cxn>
                <a:cxn ang="0">
                  <a:pos x="T4" y="T5"/>
                </a:cxn>
                <a:cxn ang="0">
                  <a:pos x="T6" y="T7"/>
                </a:cxn>
                <a:cxn ang="0">
                  <a:pos x="T8" y="T9"/>
                </a:cxn>
              </a:cxnLst>
              <a:rect l="0" t="0" r="r" b="b"/>
              <a:pathLst>
                <a:path w="1093" h="89">
                  <a:moveTo>
                    <a:pt x="0" y="13"/>
                  </a:moveTo>
                  <a:lnTo>
                    <a:pt x="1093" y="0"/>
                  </a:lnTo>
                  <a:lnTo>
                    <a:pt x="1025" y="89"/>
                  </a:lnTo>
                  <a:lnTo>
                    <a:pt x="80" y="89"/>
                  </a:lnTo>
                  <a:lnTo>
                    <a:pt x="0" y="13"/>
                  </a:lnTo>
                  <a:close/>
                </a:path>
              </a:pathLst>
            </a:custGeom>
            <a:grpFill/>
            <a:ln>
              <a:noFill/>
            </a:ln>
            <a:extLst/>
          </p:spPr>
          <p:txBody>
            <a:bodyPr vert="horz" wrap="square" lIns="182880" tIns="91440" rIns="182880" bIns="91440" numCol="1" anchor="t" anchorCtr="0" compatLnSpc="1">
              <a:prstTxWarp prst="textNoShape">
                <a:avLst/>
              </a:prstTxWarp>
            </a:bodyPr>
            <a:lstStyle/>
            <a:p>
              <a:endParaRPr lang="en-GB" sz="6000">
                <a:cs typeface="+mn-ea"/>
                <a:sym typeface="+mn-lt"/>
              </a:endParaRPr>
            </a:p>
          </p:txBody>
        </p:sp>
      </p:grpSp>
      <p:sp>
        <p:nvSpPr>
          <p:cNvPr id="162" name="矩形 161"/>
          <p:cNvSpPr/>
          <p:nvPr/>
        </p:nvSpPr>
        <p:spPr>
          <a:xfrm>
            <a:off x="1774417" y="10458408"/>
            <a:ext cx="21542783" cy="1384995"/>
          </a:xfrm>
          <a:prstGeom prst="rect">
            <a:avLst/>
          </a:prstGeom>
        </p:spPr>
        <p:txBody>
          <a:bodyPr wrap="square">
            <a:spAutoFit/>
          </a:bodyPr>
          <a:lstStyle/>
          <a:p>
            <a:pPr algn="l">
              <a:lnSpc>
                <a:spcPct val="120000"/>
              </a:lnSpc>
            </a:pPr>
            <a:r>
              <a:rPr lang="en-US" altLang="zh-CN" sz="2400" dirty="0" smtClean="0">
                <a:solidFill>
                  <a:schemeClr val="accent1"/>
                </a:solidFill>
                <a:latin typeface="OPPOSans R" panose="00020600040101010101" pitchFamily="18" charset="-122"/>
                <a:ea typeface="OPPOSans R" panose="00020600040101010101" pitchFamily="18" charset="-122"/>
                <a:cs typeface="+mn-ea"/>
                <a:sym typeface="+mn-lt"/>
              </a:rPr>
              <a:t>3.</a:t>
            </a:r>
            <a:r>
              <a:rPr lang="zh-CN" altLang="en-US" sz="2400" dirty="0" smtClean="0">
                <a:solidFill>
                  <a:schemeClr val="accent1"/>
                </a:solidFill>
                <a:latin typeface="OPPOSans R" panose="00020600040101010101" pitchFamily="18" charset="-122"/>
                <a:ea typeface="OPPOSans R" panose="00020600040101010101" pitchFamily="18" charset="-122"/>
                <a:cs typeface="+mn-ea"/>
                <a:sym typeface="+mn-lt"/>
              </a:rPr>
              <a:t>订单</a:t>
            </a:r>
            <a:r>
              <a:rPr lang="zh-CN" altLang="en-US" sz="2400" dirty="0">
                <a:solidFill>
                  <a:schemeClr val="accent1"/>
                </a:solidFill>
                <a:latin typeface="OPPOSans R" panose="00020600040101010101" pitchFamily="18" charset="-122"/>
                <a:ea typeface="OPPOSans R" panose="00020600040101010101" pitchFamily="18" charset="-122"/>
                <a:cs typeface="+mn-ea"/>
                <a:sym typeface="+mn-lt"/>
              </a:rPr>
              <a:t>驳回</a:t>
            </a:r>
            <a:r>
              <a:rPr lang="zh-CN" altLang="en-US" sz="2400" dirty="0" smtClean="0">
                <a:solidFill>
                  <a:schemeClr val="accent1"/>
                </a:solidFill>
                <a:latin typeface="OPPOSans R" panose="00020600040101010101" pitchFamily="18" charset="-122"/>
                <a:ea typeface="OPPOSans R" panose="00020600040101010101" pitchFamily="18" charset="-122"/>
                <a:cs typeface="+mn-ea"/>
                <a:sym typeface="+mn-lt"/>
              </a:rPr>
              <a:t>申请 </a:t>
            </a:r>
            <a:r>
              <a:rPr lang="en-US" altLang="zh-CN" sz="2400" dirty="0" smtClean="0">
                <a:solidFill>
                  <a:schemeClr val="accent1"/>
                </a:solidFill>
                <a:latin typeface="OPPOSans R" panose="00020600040101010101" pitchFamily="18" charset="-122"/>
                <a:ea typeface="OPPOSans R" panose="00020600040101010101" pitchFamily="18" charset="-122"/>
                <a:cs typeface="+mn-ea"/>
                <a:sym typeface="+mn-lt"/>
              </a:rPr>
              <a:t>Order rejection: </a:t>
            </a:r>
            <a:r>
              <a:rPr lang="zh-CN" altLang="en-US" sz="2400" b="0" dirty="0" smtClean="0">
                <a:latin typeface="OPPOSans R" panose="00020600040101010101" pitchFamily="18" charset="-122"/>
                <a:ea typeface="OPPOSans R" panose="00020600040101010101" pitchFamily="18" charset="-122"/>
                <a:cs typeface="+mn-ea"/>
                <a:sym typeface="+mn-lt"/>
              </a:rPr>
              <a:t>在</a:t>
            </a:r>
            <a:r>
              <a:rPr lang="zh-CN" altLang="en-US" sz="2400" b="0" dirty="0">
                <a:latin typeface="OPPOSans R" panose="00020600040101010101" pitchFamily="18" charset="-122"/>
                <a:ea typeface="OPPOSans R" panose="00020600040101010101" pitchFamily="18" charset="-122"/>
                <a:cs typeface="+mn-ea"/>
                <a:sym typeface="+mn-lt"/>
              </a:rPr>
              <a:t>备件组审核之前联系备件组驳回</a:t>
            </a:r>
            <a:r>
              <a:rPr lang="zh-CN" altLang="en-US" sz="2400" b="0" dirty="0" smtClean="0">
                <a:latin typeface="OPPOSans R" panose="00020600040101010101" pitchFamily="18" charset="-122"/>
                <a:ea typeface="OPPOSans R" panose="00020600040101010101" pitchFamily="18" charset="-122"/>
                <a:cs typeface="+mn-ea"/>
                <a:sym typeface="+mn-lt"/>
              </a:rPr>
              <a:t>订单</a:t>
            </a:r>
            <a:r>
              <a:rPr lang="en-US" altLang="zh-CN" sz="2400" b="0" dirty="0" smtClean="0">
                <a:latin typeface="OPPOSans R" panose="00020600040101010101" pitchFamily="18" charset="-122"/>
                <a:ea typeface="OPPOSans R" panose="00020600040101010101" pitchFamily="18" charset="-122"/>
                <a:cs typeface="+mn-ea"/>
                <a:sym typeface="+mn-lt"/>
              </a:rPr>
              <a:t>.</a:t>
            </a:r>
          </a:p>
          <a:p>
            <a:pPr algn="l">
              <a:lnSpc>
                <a:spcPct val="120000"/>
              </a:lnSpc>
            </a:pPr>
            <a:r>
              <a:rPr lang="en-US" altLang="zh-CN" sz="2400" b="0" dirty="0">
                <a:latin typeface="OPPOSans R" panose="00020600040101010101" pitchFamily="18" charset="-122"/>
                <a:ea typeface="OPPOSans R" panose="00020600040101010101" pitchFamily="18" charset="-122"/>
                <a:cs typeface="+mn-ea"/>
                <a:sym typeface="+mn-lt"/>
              </a:rPr>
              <a:t> </a:t>
            </a:r>
            <a:r>
              <a:rPr lang="en-US" altLang="zh-CN" sz="2400" b="0" dirty="0" smtClean="0">
                <a:latin typeface="OPPOSans R" panose="00020600040101010101" pitchFamily="18" charset="-122"/>
                <a:ea typeface="OPPOSans R" panose="00020600040101010101" pitchFamily="18" charset="-122"/>
                <a:cs typeface="+mn-ea"/>
                <a:sym typeface="+mn-lt"/>
              </a:rPr>
              <a:t>                                                   </a:t>
            </a:r>
            <a:r>
              <a:rPr lang="en-US" altLang="zh-CN" sz="2200" b="0" dirty="0" smtClean="0">
                <a:latin typeface="OPPOSans R" panose="00020600040101010101" pitchFamily="18" charset="-122"/>
                <a:ea typeface="OPPOSans R" panose="00020600040101010101" pitchFamily="18" charset="-122"/>
                <a:cs typeface="+mn-ea"/>
                <a:sym typeface="+mn-lt"/>
              </a:rPr>
              <a:t>If </a:t>
            </a:r>
            <a:r>
              <a:rPr lang="en-US" altLang="zh-CN" sz="2200" b="0" dirty="0">
                <a:latin typeface="OPPOSans R" panose="00020600040101010101" pitchFamily="18" charset="-122"/>
                <a:ea typeface="OPPOSans R" panose="00020600040101010101" pitchFamily="18" charset="-122"/>
                <a:cs typeface="+mn-ea"/>
                <a:sym typeface="+mn-lt"/>
              </a:rPr>
              <a:t>any adjustment to orders, agent should contact spare parts team to reject </a:t>
            </a:r>
            <a:r>
              <a:rPr lang="en-US" altLang="zh-CN" sz="2200" b="0" dirty="0" smtClean="0">
                <a:latin typeface="OPPOSans R" panose="00020600040101010101" pitchFamily="18" charset="-122"/>
                <a:ea typeface="OPPOSans R" panose="00020600040101010101" pitchFamily="18" charset="-122"/>
                <a:cs typeface="+mn-ea"/>
                <a:sym typeface="+mn-lt"/>
              </a:rPr>
              <a:t>timely. If </a:t>
            </a:r>
            <a:r>
              <a:rPr lang="en-US" altLang="zh-CN" sz="2200" b="0" dirty="0">
                <a:latin typeface="OPPOSans R" panose="00020600040101010101" pitchFamily="18" charset="-122"/>
                <a:ea typeface="OPPOSans R" panose="00020600040101010101" pitchFamily="18" charset="-122"/>
                <a:cs typeface="+mn-ea"/>
                <a:sym typeface="+mn-lt"/>
              </a:rPr>
              <a:t>spare parts team </a:t>
            </a:r>
            <a:r>
              <a:rPr lang="en-US" altLang="zh-CN" sz="2200" b="0" dirty="0" smtClean="0">
                <a:latin typeface="OPPOSans R" panose="00020600040101010101" pitchFamily="18" charset="-122"/>
                <a:ea typeface="OPPOSans R" panose="00020600040101010101" pitchFamily="18" charset="-122"/>
                <a:cs typeface="+mn-ea"/>
                <a:sym typeface="+mn-lt"/>
              </a:rPr>
              <a:t>approved,</a:t>
            </a:r>
          </a:p>
          <a:p>
            <a:pPr algn="l">
              <a:lnSpc>
                <a:spcPct val="120000"/>
              </a:lnSpc>
            </a:pPr>
            <a:r>
              <a:rPr lang="en-US" altLang="zh-CN" sz="2200" b="0" dirty="0">
                <a:latin typeface="OPPOSans R" panose="00020600040101010101" pitchFamily="18" charset="-122"/>
                <a:ea typeface="OPPOSans R" panose="00020600040101010101" pitchFamily="18" charset="-122"/>
                <a:cs typeface="+mn-ea"/>
                <a:sym typeface="+mn-lt"/>
              </a:rPr>
              <a:t> </a:t>
            </a:r>
            <a:r>
              <a:rPr lang="en-US" altLang="zh-CN" sz="2200" b="0" dirty="0" smtClean="0">
                <a:latin typeface="OPPOSans R" panose="00020600040101010101" pitchFamily="18" charset="-122"/>
                <a:ea typeface="OPPOSans R" panose="00020600040101010101" pitchFamily="18" charset="-122"/>
                <a:cs typeface="+mn-ea"/>
                <a:sym typeface="+mn-lt"/>
              </a:rPr>
              <a:t>                                                        these </a:t>
            </a:r>
            <a:r>
              <a:rPr lang="en-US" altLang="zh-CN" sz="2200" b="0" dirty="0">
                <a:latin typeface="OPPOSans R" panose="00020600040101010101" pitchFamily="18" charset="-122"/>
                <a:ea typeface="OPPOSans R" panose="00020600040101010101" pitchFamily="18" charset="-122"/>
                <a:cs typeface="+mn-ea"/>
                <a:sym typeface="+mn-lt"/>
              </a:rPr>
              <a:t>orders are under processing by package </a:t>
            </a:r>
            <a:r>
              <a:rPr lang="en-US" altLang="zh-CN" sz="2200" b="0" dirty="0" smtClean="0">
                <a:latin typeface="OPPOSans R" panose="00020600040101010101" pitchFamily="18" charset="-122"/>
                <a:ea typeface="OPPOSans R" panose="00020600040101010101" pitchFamily="18" charset="-122"/>
                <a:cs typeface="+mn-ea"/>
                <a:sym typeface="+mn-lt"/>
              </a:rPr>
              <a:t>team, it's </a:t>
            </a:r>
            <a:r>
              <a:rPr lang="en-US" altLang="zh-CN" sz="2200" b="0" dirty="0">
                <a:latin typeface="OPPOSans R" panose="00020600040101010101" pitchFamily="18" charset="-122"/>
                <a:ea typeface="OPPOSans R" panose="00020600040101010101" pitchFamily="18" charset="-122"/>
                <a:cs typeface="+mn-ea"/>
                <a:sym typeface="+mn-lt"/>
              </a:rPr>
              <a:t>impossible to </a:t>
            </a:r>
            <a:r>
              <a:rPr lang="en-US" altLang="zh-CN" sz="2200" b="0" dirty="0" smtClean="0">
                <a:latin typeface="OPPOSans R" panose="00020600040101010101" pitchFamily="18" charset="-122"/>
                <a:ea typeface="OPPOSans R" panose="00020600040101010101" pitchFamily="18" charset="-122"/>
                <a:cs typeface="+mn-ea"/>
                <a:sym typeface="+mn-lt"/>
              </a:rPr>
              <a:t>reject. </a:t>
            </a:r>
            <a:endParaRPr lang="zh-CN" altLang="en-US" sz="2200" b="0" dirty="0">
              <a:latin typeface="OPPOSans R" panose="00020600040101010101" pitchFamily="18" charset="-122"/>
              <a:ea typeface="OPPOSans R" panose="00020600040101010101" pitchFamily="18" charset="-122"/>
              <a:cs typeface="+mn-ea"/>
              <a:sym typeface="+mn-lt"/>
            </a:endParaRPr>
          </a:p>
        </p:txBody>
      </p:sp>
      <p:grpSp>
        <p:nvGrpSpPr>
          <p:cNvPr id="163" name="组合 162"/>
          <p:cNvGrpSpPr/>
          <p:nvPr/>
        </p:nvGrpSpPr>
        <p:grpSpPr>
          <a:xfrm>
            <a:off x="14540277" y="4694217"/>
            <a:ext cx="8335591" cy="4158502"/>
            <a:chOff x="844418" y="2051054"/>
            <a:chExt cx="2303881" cy="2079251"/>
          </a:xfrm>
        </p:grpSpPr>
        <p:sp>
          <p:nvSpPr>
            <p:cNvPr id="164" name="矩形 163"/>
            <p:cNvSpPr/>
            <p:nvPr/>
          </p:nvSpPr>
          <p:spPr>
            <a:xfrm>
              <a:off x="844418" y="2403678"/>
              <a:ext cx="2303881" cy="1726627"/>
            </a:xfrm>
            <a:prstGeom prst="rect">
              <a:avLst/>
            </a:prstGeom>
          </p:spPr>
          <p:txBody>
            <a:bodyPr wrap="square">
              <a:spAutoFit/>
            </a:bodyPr>
            <a:lstStyle/>
            <a:p>
              <a:pPr algn="l">
                <a:lnSpc>
                  <a:spcPct val="120000"/>
                </a:lnSpc>
              </a:pPr>
              <a:r>
                <a:rPr lang="zh-CN" altLang="en-US" sz="2400" b="0" dirty="0">
                  <a:latin typeface="OPPOSans R" panose="00020600040101010101" pitchFamily="18" charset="-122"/>
                  <a:ea typeface="OPPOSans R" panose="00020600040101010101" pitchFamily="18" charset="-122"/>
                  <a:cs typeface="+mn-ea"/>
                  <a:sym typeface="+mn-lt"/>
                </a:rPr>
                <a:t>由于机型版本较多，内部</a:t>
              </a:r>
              <a:r>
                <a:rPr lang="en-US" altLang="zh-CN" sz="2400" b="0" dirty="0">
                  <a:latin typeface="OPPOSans R" panose="00020600040101010101" pitchFamily="18" charset="-122"/>
                  <a:ea typeface="OPPOSans R" panose="00020600040101010101" pitchFamily="18" charset="-122"/>
                  <a:cs typeface="+mn-ea"/>
                  <a:sym typeface="+mn-lt"/>
                </a:rPr>
                <a:t>BOM</a:t>
              </a:r>
              <a:r>
                <a:rPr lang="zh-CN" altLang="en-US" sz="2400" b="0" dirty="0">
                  <a:latin typeface="OPPOSans R" panose="00020600040101010101" pitchFamily="18" charset="-122"/>
                  <a:ea typeface="OPPOSans R" panose="00020600040101010101" pitchFamily="18" charset="-122"/>
                  <a:cs typeface="+mn-ea"/>
                  <a:sym typeface="+mn-lt"/>
                </a:rPr>
                <a:t>清单变更的同时备件组会向海外发送邮件通知物料变更明细，需关注此部分信息并针对库存需求及时下单申请。</a:t>
              </a:r>
              <a:endParaRPr lang="en-US" altLang="zh-CN" sz="2400" b="0" dirty="0">
                <a:latin typeface="OPPOSans R" panose="00020600040101010101" pitchFamily="18" charset="-122"/>
                <a:ea typeface="OPPOSans R" panose="00020600040101010101" pitchFamily="18" charset="-122"/>
                <a:cs typeface="+mn-ea"/>
                <a:sym typeface="+mn-lt"/>
              </a:endParaRPr>
            </a:p>
            <a:p>
              <a:pPr algn="l">
                <a:lnSpc>
                  <a:spcPct val="120000"/>
                </a:lnSpc>
              </a:pPr>
              <a:r>
                <a:rPr lang="en-US" altLang="zh-CN" sz="2200" b="0" dirty="0" smtClean="0">
                  <a:latin typeface="OPPOSans R" panose="00020600040101010101" pitchFamily="18" charset="-122"/>
                  <a:ea typeface="OPPOSans R" panose="00020600040101010101" pitchFamily="18" charset="-122"/>
                  <a:cs typeface="+mn-ea"/>
                  <a:sym typeface="+mn-lt"/>
                </a:rPr>
                <a:t>As </a:t>
              </a:r>
              <a:r>
                <a:rPr lang="en-US" altLang="zh-CN" sz="2200" b="0" dirty="0">
                  <a:latin typeface="OPPOSans R" panose="00020600040101010101" pitchFamily="18" charset="-122"/>
                  <a:ea typeface="OPPOSans R" panose="00020600040101010101" pitchFamily="18" charset="-122"/>
                  <a:cs typeface="+mn-ea"/>
                  <a:sym typeface="+mn-lt"/>
                </a:rPr>
                <a:t>there are lots of models and versions, if internal BOM list is changed, spare </a:t>
              </a:r>
              <a:r>
                <a:rPr lang="en-US" altLang="zh-CN" sz="2200" b="0" dirty="0" smtClean="0">
                  <a:latin typeface="OPPOSans R" panose="00020600040101010101" pitchFamily="18" charset="-122"/>
                  <a:ea typeface="OPPOSans R" panose="00020600040101010101" pitchFamily="18" charset="-122"/>
                  <a:cs typeface="+mn-ea"/>
                  <a:sym typeface="+mn-lt"/>
                </a:rPr>
                <a:t>parts team</a:t>
              </a:r>
              <a:r>
                <a:rPr lang="zh-CN" altLang="en-US" sz="2200" b="0" dirty="0" smtClean="0">
                  <a:latin typeface="OPPOSans R" panose="00020600040101010101" pitchFamily="18" charset="-122"/>
                  <a:ea typeface="OPPOSans R" panose="00020600040101010101" pitchFamily="18" charset="-122"/>
                  <a:cs typeface="+mn-ea"/>
                  <a:sym typeface="+mn-lt"/>
                </a:rPr>
                <a:t>（</a:t>
              </a:r>
              <a:r>
                <a:rPr lang="en-US" altLang="zh-CN" sz="2200" b="0" dirty="0" smtClean="0">
                  <a:latin typeface="OPPOSans R" panose="00020600040101010101" pitchFamily="18" charset="-122"/>
                  <a:ea typeface="OPPOSans R" panose="00020600040101010101" pitchFamily="18" charset="-122"/>
                  <a:cs typeface="+mn-ea"/>
                  <a:sym typeface="+mn-lt"/>
                </a:rPr>
                <a:t>Tiny</a:t>
              </a:r>
              <a:r>
                <a:rPr lang="zh-CN" altLang="en-US" sz="2200" b="0" dirty="0" smtClean="0">
                  <a:latin typeface="OPPOSans R" panose="00020600040101010101" pitchFamily="18" charset="-122"/>
                  <a:ea typeface="OPPOSans R" panose="00020600040101010101" pitchFamily="18" charset="-122"/>
                  <a:cs typeface="+mn-ea"/>
                  <a:sym typeface="+mn-lt"/>
                </a:rPr>
                <a:t>）</a:t>
              </a:r>
              <a:r>
                <a:rPr lang="en-US" altLang="zh-CN" sz="2200" b="0" dirty="0" smtClean="0">
                  <a:latin typeface="OPPOSans R" panose="00020600040101010101" pitchFamily="18" charset="-122"/>
                  <a:ea typeface="OPPOSans R" panose="00020600040101010101" pitchFamily="18" charset="-122"/>
                  <a:cs typeface="+mn-ea"/>
                  <a:sym typeface="+mn-lt"/>
                </a:rPr>
                <a:t> </a:t>
              </a:r>
              <a:r>
                <a:rPr lang="en-US" altLang="zh-CN" sz="2200" b="0" dirty="0">
                  <a:latin typeface="OPPOSans R" panose="00020600040101010101" pitchFamily="18" charset="-122"/>
                  <a:ea typeface="OPPOSans R" panose="00020600040101010101" pitchFamily="18" charset="-122"/>
                  <a:cs typeface="+mn-ea"/>
                  <a:sym typeface="+mn-lt"/>
                </a:rPr>
                <a:t>will inform you </a:t>
              </a:r>
              <a:r>
                <a:rPr lang="en-US" altLang="zh-CN" sz="2200" b="0" dirty="0" smtClean="0">
                  <a:latin typeface="OPPOSans R" panose="00020600040101010101" pitchFamily="18" charset="-122"/>
                  <a:ea typeface="OPPOSans R" panose="00020600040101010101" pitchFamily="18" charset="-122"/>
                  <a:cs typeface="+mn-ea"/>
                  <a:sym typeface="+mn-lt"/>
                </a:rPr>
                <a:t>the details </a:t>
              </a:r>
              <a:r>
                <a:rPr lang="en-US" altLang="zh-CN" sz="2200" b="0" dirty="0">
                  <a:latin typeface="OPPOSans R" panose="00020600040101010101" pitchFamily="18" charset="-122"/>
                  <a:ea typeface="OPPOSans R" panose="00020600040101010101" pitchFamily="18" charset="-122"/>
                  <a:cs typeface="+mn-ea"/>
                  <a:sym typeface="+mn-lt"/>
                </a:rPr>
                <a:t>by email. </a:t>
              </a:r>
              <a:r>
                <a:rPr lang="en-US" altLang="zh-CN" sz="2200" b="0" dirty="0" smtClean="0">
                  <a:latin typeface="OPPOSans R" panose="00020600040101010101" pitchFamily="18" charset="-122"/>
                  <a:ea typeface="OPPOSans R" panose="00020600040101010101" pitchFamily="18" charset="-122"/>
                  <a:cs typeface="+mn-ea"/>
                  <a:sym typeface="+mn-lt"/>
                </a:rPr>
                <a:t>You </a:t>
              </a:r>
              <a:r>
                <a:rPr lang="en-US" altLang="zh-CN" sz="2200" b="0" dirty="0">
                  <a:latin typeface="OPPOSans R" panose="00020600040101010101" pitchFamily="18" charset="-122"/>
                  <a:ea typeface="OPPOSans R" panose="00020600040101010101" pitchFamily="18" charset="-122"/>
                  <a:cs typeface="+mn-ea"/>
                  <a:sym typeface="+mn-lt"/>
                </a:rPr>
                <a:t>should pay attention to this and timely place orders based on </a:t>
              </a:r>
              <a:r>
                <a:rPr lang="en-US" altLang="zh-CN" sz="2200" b="0" dirty="0" smtClean="0">
                  <a:latin typeface="OPPOSans R" panose="00020600040101010101" pitchFamily="18" charset="-122"/>
                  <a:ea typeface="OPPOSans R" panose="00020600040101010101" pitchFamily="18" charset="-122"/>
                  <a:cs typeface="+mn-ea"/>
                  <a:sym typeface="+mn-lt"/>
                </a:rPr>
                <a:t>this change </a:t>
              </a:r>
              <a:r>
                <a:rPr lang="en-US" altLang="zh-CN" sz="2200" b="0" dirty="0">
                  <a:latin typeface="OPPOSans R" panose="00020600040101010101" pitchFamily="18" charset="-122"/>
                  <a:ea typeface="OPPOSans R" panose="00020600040101010101" pitchFamily="18" charset="-122"/>
                  <a:cs typeface="+mn-ea"/>
                  <a:sym typeface="+mn-lt"/>
                </a:rPr>
                <a:t>and current stock. </a:t>
              </a:r>
              <a:endParaRPr lang="zh-CN" altLang="en-US" sz="2200" b="0" dirty="0">
                <a:latin typeface="OPPOSans R" panose="00020600040101010101" pitchFamily="18" charset="-122"/>
                <a:ea typeface="OPPOSans R" panose="00020600040101010101" pitchFamily="18" charset="-122"/>
                <a:cs typeface="+mn-ea"/>
                <a:sym typeface="+mn-lt"/>
              </a:endParaRPr>
            </a:p>
          </p:txBody>
        </p:sp>
        <p:sp>
          <p:nvSpPr>
            <p:cNvPr id="165" name="矩形 164"/>
            <p:cNvSpPr/>
            <p:nvPr/>
          </p:nvSpPr>
          <p:spPr>
            <a:xfrm>
              <a:off x="844418" y="2051054"/>
              <a:ext cx="2303881" cy="292388"/>
            </a:xfrm>
            <a:prstGeom prst="rect">
              <a:avLst/>
            </a:prstGeom>
          </p:spPr>
          <p:txBody>
            <a:bodyPr wrap="square">
              <a:spAutoFit/>
            </a:bodyPr>
            <a:lstStyle/>
            <a:p>
              <a:pPr algn="l"/>
              <a:r>
                <a:rPr lang="en-US" altLang="zh-CN" sz="3200" dirty="0" smtClean="0">
                  <a:solidFill>
                    <a:schemeClr val="accent1"/>
                  </a:solidFill>
                  <a:latin typeface="OPPOSans R" panose="00020600040101010101" pitchFamily="18" charset="-122"/>
                  <a:ea typeface="OPPOSans R" panose="00020600040101010101" pitchFamily="18" charset="-122"/>
                  <a:cs typeface="+mn-ea"/>
                  <a:sym typeface="+mn-lt"/>
                </a:rPr>
                <a:t>2.BOM</a:t>
              </a:r>
              <a:r>
                <a:rPr lang="zh-CN" altLang="en-US" sz="3200" dirty="0">
                  <a:solidFill>
                    <a:schemeClr val="accent1"/>
                  </a:solidFill>
                  <a:latin typeface="OPPOSans R" panose="00020600040101010101" pitchFamily="18" charset="-122"/>
                  <a:ea typeface="OPPOSans R" panose="00020600040101010101" pitchFamily="18" charset="-122"/>
                  <a:cs typeface="+mn-ea"/>
                  <a:sym typeface="+mn-lt"/>
                </a:rPr>
                <a:t>清单</a:t>
              </a:r>
              <a:r>
                <a:rPr lang="zh-CN" altLang="en-US" sz="3200" dirty="0" smtClean="0">
                  <a:solidFill>
                    <a:schemeClr val="accent1"/>
                  </a:solidFill>
                  <a:latin typeface="OPPOSans R" panose="00020600040101010101" pitchFamily="18" charset="-122"/>
                  <a:ea typeface="OPPOSans R" panose="00020600040101010101" pitchFamily="18" charset="-122"/>
                  <a:cs typeface="+mn-ea"/>
                  <a:sym typeface="+mn-lt"/>
                </a:rPr>
                <a:t>变更 </a:t>
              </a:r>
              <a:r>
                <a:rPr lang="en-US" altLang="zh-CN" sz="2800" dirty="0" smtClean="0">
                  <a:solidFill>
                    <a:schemeClr val="accent1"/>
                  </a:solidFill>
                  <a:latin typeface="OPPOSans R" panose="00020600040101010101" pitchFamily="18" charset="-122"/>
                  <a:ea typeface="OPPOSans R" panose="00020600040101010101" pitchFamily="18" charset="-122"/>
                  <a:cs typeface="+mn-ea"/>
                  <a:sym typeface="+mn-lt"/>
                </a:rPr>
                <a:t>BOM </a:t>
              </a:r>
              <a:r>
                <a:rPr lang="en-US" altLang="zh-CN" sz="2800" dirty="0">
                  <a:solidFill>
                    <a:schemeClr val="accent1"/>
                  </a:solidFill>
                  <a:latin typeface="OPPOSans R" panose="00020600040101010101" pitchFamily="18" charset="-122"/>
                  <a:ea typeface="OPPOSans R" panose="00020600040101010101" pitchFamily="18" charset="-122"/>
                  <a:cs typeface="+mn-ea"/>
                  <a:sym typeface="+mn-lt"/>
                </a:rPr>
                <a:t>list change</a:t>
              </a:r>
              <a:endParaRPr lang="zh-CN" altLang="en-US" sz="2800" dirty="0">
                <a:solidFill>
                  <a:schemeClr val="accent1"/>
                </a:solidFill>
                <a:latin typeface="OPPOSans R" panose="00020600040101010101" pitchFamily="18" charset="-122"/>
                <a:ea typeface="OPPOSans R" panose="00020600040101010101" pitchFamily="18" charset="-122"/>
                <a:cs typeface="+mn-ea"/>
                <a:sym typeface="+mn-lt"/>
              </a:endParaRPr>
            </a:p>
          </p:txBody>
        </p:sp>
      </p:grpSp>
      <p:grpSp>
        <p:nvGrpSpPr>
          <p:cNvPr id="166" name="组合 165"/>
          <p:cNvGrpSpPr/>
          <p:nvPr/>
        </p:nvGrpSpPr>
        <p:grpSpPr>
          <a:xfrm>
            <a:off x="1774417" y="4726950"/>
            <a:ext cx="8335591" cy="3309038"/>
            <a:chOff x="844418" y="2051054"/>
            <a:chExt cx="2303881" cy="1654519"/>
          </a:xfrm>
        </p:grpSpPr>
        <p:sp>
          <p:nvSpPr>
            <p:cNvPr id="167" name="矩形 166"/>
            <p:cNvSpPr/>
            <p:nvPr/>
          </p:nvSpPr>
          <p:spPr>
            <a:xfrm>
              <a:off x="844418" y="2403678"/>
              <a:ext cx="2303881" cy="1301895"/>
            </a:xfrm>
            <a:prstGeom prst="rect">
              <a:avLst/>
            </a:prstGeom>
          </p:spPr>
          <p:txBody>
            <a:bodyPr wrap="square">
              <a:spAutoFit/>
            </a:bodyPr>
            <a:lstStyle/>
            <a:p>
              <a:pPr algn="l">
                <a:lnSpc>
                  <a:spcPct val="120000"/>
                </a:lnSpc>
              </a:pPr>
              <a:r>
                <a:rPr lang="zh-CN" altLang="en-US" sz="2400" b="0" dirty="0">
                  <a:latin typeface="OPPOSans R" panose="00020600040101010101" pitchFamily="18" charset="-122"/>
                  <a:ea typeface="OPPOSans R" panose="00020600040101010101" pitchFamily="18" charset="-122"/>
                  <a:cs typeface="+mn-ea"/>
                  <a:sym typeface="+mn-lt"/>
                </a:rPr>
                <a:t>工厂规定海外各区域每月</a:t>
              </a:r>
              <a:r>
                <a:rPr lang="en-US" altLang="zh-CN" sz="2400" b="0" dirty="0">
                  <a:latin typeface="OPPOSans R" panose="00020600040101010101" pitchFamily="18" charset="-122"/>
                  <a:ea typeface="OPPOSans R" panose="00020600040101010101" pitchFamily="18" charset="-122"/>
                  <a:cs typeface="+mn-ea"/>
                  <a:sym typeface="+mn-lt"/>
                </a:rPr>
                <a:t>1</a:t>
              </a:r>
              <a:r>
                <a:rPr lang="zh-CN" altLang="en-US" sz="2400" b="0" dirty="0">
                  <a:latin typeface="OPPOSans R" panose="00020600040101010101" pitchFamily="18" charset="-122"/>
                  <a:ea typeface="OPPOSans R" panose="00020600040101010101" pitchFamily="18" charset="-122"/>
                  <a:cs typeface="+mn-ea"/>
                  <a:sym typeface="+mn-lt"/>
                </a:rPr>
                <a:t>次预订单、</a:t>
              </a:r>
              <a:r>
                <a:rPr lang="en-US" altLang="zh-CN" sz="2400" b="0" dirty="0">
                  <a:latin typeface="OPPOSans R" panose="00020600040101010101" pitchFamily="18" charset="-122"/>
                  <a:ea typeface="OPPOSans R" panose="00020600040101010101" pitchFamily="18" charset="-122"/>
                  <a:cs typeface="+mn-ea"/>
                  <a:sym typeface="+mn-lt"/>
                </a:rPr>
                <a:t>2</a:t>
              </a:r>
              <a:r>
                <a:rPr lang="zh-CN" altLang="en-US" sz="2400" b="0" dirty="0">
                  <a:latin typeface="OPPOSans R" panose="00020600040101010101" pitchFamily="18" charset="-122"/>
                  <a:ea typeface="OPPOSans R" panose="00020600040101010101" pitchFamily="18" charset="-122"/>
                  <a:cs typeface="+mn-ea"/>
                  <a:sym typeface="+mn-lt"/>
                </a:rPr>
                <a:t>次紧急单，订单需在每周一、周四之前提交订单需求。</a:t>
              </a:r>
              <a:endParaRPr lang="en-US" altLang="zh-CN" sz="2400" b="0" dirty="0">
                <a:latin typeface="OPPOSans R" panose="00020600040101010101" pitchFamily="18" charset="-122"/>
                <a:ea typeface="OPPOSans R" panose="00020600040101010101" pitchFamily="18" charset="-122"/>
                <a:cs typeface="+mn-ea"/>
                <a:sym typeface="+mn-lt"/>
              </a:endParaRPr>
            </a:p>
            <a:p>
              <a:pPr algn="l">
                <a:lnSpc>
                  <a:spcPct val="120000"/>
                </a:lnSpc>
              </a:pPr>
              <a:r>
                <a:rPr lang="en-US" altLang="zh-CN" sz="2200" b="0" dirty="0">
                  <a:latin typeface="OPPOSans R" panose="00020600040101010101" pitchFamily="18" charset="-122"/>
                  <a:ea typeface="OPPOSans R" panose="00020600040101010101" pitchFamily="18" charset="-122"/>
                  <a:cs typeface="+mn-ea"/>
                  <a:sym typeface="+mn-lt"/>
                </a:rPr>
                <a:t>Submit pre-order (</a:t>
              </a:r>
              <a:r>
                <a:rPr lang="en-US" altLang="zh-CN" sz="2200" b="0" dirty="0" smtClean="0">
                  <a:latin typeface="OPPOSans R" panose="00020600040101010101" pitchFamily="18" charset="-122"/>
                  <a:ea typeface="OPPOSans R" panose="00020600040101010101" pitchFamily="18" charset="-122"/>
                  <a:cs typeface="+mn-ea"/>
                  <a:sym typeface="+mn-lt"/>
                </a:rPr>
                <a:t>once a month</a:t>
              </a:r>
              <a:r>
                <a:rPr lang="en-US" altLang="zh-CN" sz="2200" b="0" dirty="0">
                  <a:latin typeface="OPPOSans R" panose="00020600040101010101" pitchFamily="18" charset="-122"/>
                  <a:ea typeface="OPPOSans R" panose="00020600040101010101" pitchFamily="18" charset="-122"/>
                  <a:cs typeface="+mn-ea"/>
                  <a:sym typeface="+mn-lt"/>
                </a:rPr>
                <a:t>) BEFORE every Monday or Thursday;</a:t>
              </a:r>
            </a:p>
            <a:p>
              <a:pPr algn="l">
                <a:lnSpc>
                  <a:spcPct val="120000"/>
                </a:lnSpc>
              </a:pPr>
              <a:r>
                <a:rPr lang="en-US" altLang="zh-CN" sz="2200" b="0" dirty="0">
                  <a:latin typeface="OPPOSans R" panose="00020600040101010101" pitchFamily="18" charset="-122"/>
                  <a:ea typeface="OPPOSans R" panose="00020600040101010101" pitchFamily="18" charset="-122"/>
                  <a:cs typeface="+mn-ea"/>
                  <a:sym typeface="+mn-lt"/>
                </a:rPr>
                <a:t>Urgent orders (</a:t>
              </a:r>
              <a:r>
                <a:rPr lang="en-US" altLang="zh-CN" sz="2200" b="0" dirty="0" smtClean="0">
                  <a:latin typeface="OPPOSans R" panose="00020600040101010101" pitchFamily="18" charset="-122"/>
                  <a:ea typeface="OPPOSans R" panose="00020600040101010101" pitchFamily="18" charset="-122"/>
                  <a:cs typeface="+mn-ea"/>
                  <a:sym typeface="+mn-lt"/>
                </a:rPr>
                <a:t>twice a month</a:t>
              </a:r>
              <a:r>
                <a:rPr lang="en-US" altLang="zh-CN" sz="2200" b="0" dirty="0">
                  <a:latin typeface="OPPOSans R" panose="00020600040101010101" pitchFamily="18" charset="-122"/>
                  <a:ea typeface="OPPOSans R" panose="00020600040101010101" pitchFamily="18" charset="-122"/>
                  <a:cs typeface="+mn-ea"/>
                  <a:sym typeface="+mn-lt"/>
                </a:rPr>
                <a:t>) could be submitted anytime. </a:t>
              </a:r>
            </a:p>
          </p:txBody>
        </p:sp>
        <p:sp>
          <p:nvSpPr>
            <p:cNvPr id="168" name="矩形 167"/>
            <p:cNvSpPr/>
            <p:nvPr/>
          </p:nvSpPr>
          <p:spPr>
            <a:xfrm>
              <a:off x="844418" y="2051054"/>
              <a:ext cx="2303881" cy="292388"/>
            </a:xfrm>
            <a:prstGeom prst="rect">
              <a:avLst/>
            </a:prstGeom>
          </p:spPr>
          <p:txBody>
            <a:bodyPr wrap="square">
              <a:spAutoFit/>
            </a:bodyPr>
            <a:lstStyle/>
            <a:p>
              <a:pPr algn="l"/>
              <a:r>
                <a:rPr lang="en-US" altLang="zh-CN" sz="3200" dirty="0" smtClean="0">
                  <a:solidFill>
                    <a:schemeClr val="accent1"/>
                  </a:solidFill>
                  <a:latin typeface="OPPOSans R" panose="00020600040101010101" pitchFamily="18" charset="-122"/>
                  <a:ea typeface="OPPOSans R" panose="00020600040101010101" pitchFamily="18" charset="-122"/>
                  <a:cs typeface="+mn-ea"/>
                  <a:sym typeface="+mn-lt"/>
                </a:rPr>
                <a:t>1.</a:t>
              </a:r>
              <a:r>
                <a:rPr lang="zh-CN" altLang="en-US" sz="3200" dirty="0" smtClean="0">
                  <a:solidFill>
                    <a:schemeClr val="accent1"/>
                  </a:solidFill>
                  <a:latin typeface="OPPOSans R" panose="00020600040101010101" pitchFamily="18" charset="-122"/>
                  <a:ea typeface="OPPOSans R" panose="00020600040101010101" pitchFamily="18" charset="-122"/>
                  <a:cs typeface="+mn-ea"/>
                  <a:sym typeface="+mn-lt"/>
                </a:rPr>
                <a:t>下</a:t>
              </a:r>
              <a:r>
                <a:rPr lang="zh-CN" altLang="en-US" sz="3200" dirty="0">
                  <a:solidFill>
                    <a:schemeClr val="accent1"/>
                  </a:solidFill>
                  <a:latin typeface="OPPOSans R" panose="00020600040101010101" pitchFamily="18" charset="-122"/>
                  <a:ea typeface="OPPOSans R" panose="00020600040101010101" pitchFamily="18" charset="-122"/>
                  <a:cs typeface="+mn-ea"/>
                  <a:sym typeface="+mn-lt"/>
                </a:rPr>
                <a:t>单时间</a:t>
              </a:r>
              <a:r>
                <a:rPr lang="en-US" altLang="zh-CN" sz="3200" dirty="0">
                  <a:solidFill>
                    <a:schemeClr val="accent1"/>
                  </a:solidFill>
                  <a:latin typeface="OPPOSans R" panose="00020600040101010101" pitchFamily="18" charset="-122"/>
                  <a:ea typeface="OPPOSans R" panose="00020600040101010101" pitchFamily="18" charset="-122"/>
                  <a:cs typeface="+mn-ea"/>
                  <a:sym typeface="+mn-lt"/>
                </a:rPr>
                <a:t> </a:t>
              </a:r>
              <a:r>
                <a:rPr lang="en-US" altLang="zh-CN" sz="2800" dirty="0">
                  <a:solidFill>
                    <a:schemeClr val="accent1"/>
                  </a:solidFill>
                  <a:latin typeface="OPPOSans R" panose="00020600040101010101" pitchFamily="18" charset="-122"/>
                  <a:ea typeface="OPPOSans R" panose="00020600040101010101" pitchFamily="18" charset="-122"/>
                  <a:cs typeface="+mn-ea"/>
                  <a:sym typeface="+mn-lt"/>
                </a:rPr>
                <a:t>Order </a:t>
              </a:r>
              <a:r>
                <a:rPr lang="en-US" altLang="zh-CN" sz="2800" dirty="0" smtClean="0">
                  <a:solidFill>
                    <a:schemeClr val="accent1"/>
                  </a:solidFill>
                  <a:latin typeface="OPPOSans R" panose="00020600040101010101" pitchFamily="18" charset="-122"/>
                  <a:ea typeface="OPPOSans R" panose="00020600040101010101" pitchFamily="18" charset="-122"/>
                  <a:cs typeface="+mn-ea"/>
                  <a:sym typeface="+mn-lt"/>
                </a:rPr>
                <a:t>placing time</a:t>
              </a:r>
              <a:endParaRPr lang="zh-CN" altLang="en-US" sz="2800" dirty="0">
                <a:solidFill>
                  <a:schemeClr val="accent1"/>
                </a:solidFill>
                <a:latin typeface="OPPOSans R" panose="00020600040101010101" pitchFamily="18" charset="-122"/>
                <a:ea typeface="OPPOSans R" panose="00020600040101010101" pitchFamily="18" charset="-122"/>
                <a:cs typeface="+mn-ea"/>
                <a:sym typeface="+mn-lt"/>
              </a:endParaRPr>
            </a:p>
          </p:txBody>
        </p:sp>
      </p:grpSp>
    </p:spTree>
    <p:extLst>
      <p:ext uri="{BB962C8B-B14F-4D97-AF65-F5344CB8AC3E}">
        <p14:creationId xmlns:p14="http://schemas.microsoft.com/office/powerpoint/2010/main" val="12250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750"/>
                                        <p:tgtEl>
                                          <p:spTgt spid="166"/>
                                        </p:tgtEl>
                                      </p:cBhvr>
                                    </p:animEffect>
                                    <p:anim calcmode="lin" valueType="num">
                                      <p:cBhvr>
                                        <p:cTn id="8" dur="750" fill="hold"/>
                                        <p:tgtEl>
                                          <p:spTgt spid="166"/>
                                        </p:tgtEl>
                                        <p:attrNameLst>
                                          <p:attrName>ppt_x</p:attrName>
                                        </p:attrNameLst>
                                      </p:cBhvr>
                                      <p:tavLst>
                                        <p:tav tm="0">
                                          <p:val>
                                            <p:strVal val="#ppt_x"/>
                                          </p:val>
                                        </p:tav>
                                        <p:tav tm="100000">
                                          <p:val>
                                            <p:strVal val="#ppt_x"/>
                                          </p:val>
                                        </p:tav>
                                      </p:tavLst>
                                    </p:anim>
                                    <p:anim calcmode="lin" valueType="num">
                                      <p:cBhvr>
                                        <p:cTn id="9" dur="75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
                                        </p:tgtEl>
                                        <p:attrNameLst>
                                          <p:attrName>style.visibility</p:attrName>
                                        </p:attrNameLst>
                                      </p:cBhvr>
                                      <p:to>
                                        <p:strVal val="visible"/>
                                      </p:to>
                                    </p:set>
                                    <p:animEffect transition="in" filter="fade">
                                      <p:cBhvr>
                                        <p:cTn id="14" dur="750"/>
                                        <p:tgtEl>
                                          <p:spTgt spid="163"/>
                                        </p:tgtEl>
                                      </p:cBhvr>
                                    </p:animEffect>
                                    <p:anim calcmode="lin" valueType="num">
                                      <p:cBhvr>
                                        <p:cTn id="15" dur="750" fill="hold"/>
                                        <p:tgtEl>
                                          <p:spTgt spid="163"/>
                                        </p:tgtEl>
                                        <p:attrNameLst>
                                          <p:attrName>ppt_x</p:attrName>
                                        </p:attrNameLst>
                                      </p:cBhvr>
                                      <p:tavLst>
                                        <p:tav tm="0">
                                          <p:val>
                                            <p:strVal val="#ppt_x"/>
                                          </p:val>
                                        </p:tav>
                                        <p:tav tm="100000">
                                          <p:val>
                                            <p:strVal val="#ppt_x"/>
                                          </p:val>
                                        </p:tav>
                                      </p:tavLst>
                                    </p:anim>
                                    <p:anim calcmode="lin" valueType="num">
                                      <p:cBhvr>
                                        <p:cTn id="16" dur="75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fade">
                                      <p:cBhvr>
                                        <p:cTn id="21" dur="750"/>
                                        <p:tgtEl>
                                          <p:spTgt spid="162"/>
                                        </p:tgtEl>
                                      </p:cBhvr>
                                    </p:animEffect>
                                    <p:anim calcmode="lin" valueType="num">
                                      <p:cBhvr>
                                        <p:cTn id="22" dur="750" fill="hold"/>
                                        <p:tgtEl>
                                          <p:spTgt spid="162"/>
                                        </p:tgtEl>
                                        <p:attrNameLst>
                                          <p:attrName>ppt_x</p:attrName>
                                        </p:attrNameLst>
                                      </p:cBhvr>
                                      <p:tavLst>
                                        <p:tav tm="0">
                                          <p:val>
                                            <p:strVal val="#ppt_x"/>
                                          </p:val>
                                        </p:tav>
                                        <p:tav tm="100000">
                                          <p:val>
                                            <p:strVal val="#ppt_x"/>
                                          </p:val>
                                        </p:tav>
                                      </p:tavLst>
                                    </p:anim>
                                    <p:anim calcmode="lin" valueType="num">
                                      <p:cBhvr>
                                        <p:cTn id="23" dur="75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Contents </a:t>
            </a:r>
            <a:r>
              <a:rPr kumimoji="1" lang="zh-CN" altLang="en-US" dirty="0"/>
              <a:t>目录</a:t>
            </a:r>
          </a:p>
        </p:txBody>
      </p:sp>
      <p:sp>
        <p:nvSpPr>
          <p:cNvPr id="4" name="文本占位符 3"/>
          <p:cNvSpPr>
            <a:spLocks noGrp="1"/>
          </p:cNvSpPr>
          <p:nvPr>
            <p:ph type="body" sz="quarter" idx="10"/>
          </p:nvPr>
        </p:nvSpPr>
        <p:spPr/>
        <p:txBody>
          <a:bodyPr/>
          <a:lstStyle/>
          <a:p>
            <a:r>
              <a:rPr kumimoji="1" lang="en-US" altLang="zh-CN" dirty="0">
                <a:solidFill>
                  <a:schemeClr val="bg1">
                    <a:lumMod val="50000"/>
                  </a:schemeClr>
                </a:solidFill>
              </a:rPr>
              <a:t>Part 1  </a:t>
            </a:r>
            <a:r>
              <a:rPr kumimoji="1" lang="zh-CN" altLang="en-US" dirty="0">
                <a:solidFill>
                  <a:schemeClr val="bg1">
                    <a:lumMod val="50000"/>
                  </a:schemeClr>
                </a:solidFill>
              </a:rPr>
              <a:t>海外备件订单申请</a:t>
            </a:r>
            <a:r>
              <a:rPr kumimoji="1" lang="en-US" altLang="zh-CN" dirty="0">
                <a:solidFill>
                  <a:schemeClr val="bg1">
                    <a:lumMod val="50000"/>
                  </a:schemeClr>
                </a:solidFill>
              </a:rPr>
              <a:t>-Order Application</a:t>
            </a:r>
          </a:p>
          <a:p>
            <a:r>
              <a:rPr kumimoji="1" lang="en-US" altLang="zh-CN" dirty="0"/>
              <a:t>Part 2  </a:t>
            </a:r>
            <a:r>
              <a:rPr kumimoji="1" lang="zh-CN" altLang="en-US" dirty="0"/>
              <a:t>订单处理全流程</a:t>
            </a:r>
            <a:r>
              <a:rPr kumimoji="1" lang="en-US" altLang="zh-CN" dirty="0"/>
              <a:t>-Order Processing</a:t>
            </a:r>
          </a:p>
          <a:p>
            <a:r>
              <a:rPr kumimoji="1" lang="en-US" altLang="zh-CN" dirty="0">
                <a:solidFill>
                  <a:schemeClr val="bg1">
                    <a:lumMod val="50000"/>
                  </a:schemeClr>
                </a:solidFill>
              </a:rPr>
              <a:t>Part 3  </a:t>
            </a:r>
            <a:r>
              <a:rPr kumimoji="1" lang="zh-CN" altLang="en-US" dirty="0">
                <a:solidFill>
                  <a:schemeClr val="bg1">
                    <a:lumMod val="50000"/>
                  </a:schemeClr>
                </a:solidFill>
              </a:rPr>
              <a:t>库存考核</a:t>
            </a:r>
            <a:r>
              <a:rPr kumimoji="1" lang="en-US" altLang="zh-CN" dirty="0">
                <a:solidFill>
                  <a:schemeClr val="bg1">
                    <a:lumMod val="50000"/>
                  </a:schemeClr>
                </a:solidFill>
              </a:rPr>
              <a:t>-Inventory Assessment </a:t>
            </a:r>
          </a:p>
          <a:p>
            <a:r>
              <a:rPr kumimoji="1" lang="en-US" altLang="zh-CN" dirty="0">
                <a:solidFill>
                  <a:schemeClr val="bg1">
                    <a:lumMod val="50000"/>
                  </a:schemeClr>
                </a:solidFill>
              </a:rPr>
              <a:t>Part 4  </a:t>
            </a:r>
            <a:r>
              <a:rPr kumimoji="1" lang="zh-CN" altLang="en-US" dirty="0">
                <a:solidFill>
                  <a:schemeClr val="bg1">
                    <a:lumMod val="50000"/>
                  </a:schemeClr>
                </a:solidFill>
              </a:rPr>
              <a:t>数据分析</a:t>
            </a:r>
            <a:r>
              <a:rPr kumimoji="1" lang="en-US" altLang="zh-CN" dirty="0">
                <a:solidFill>
                  <a:schemeClr val="bg1">
                    <a:lumMod val="50000"/>
                  </a:schemeClr>
                </a:solidFill>
              </a:rPr>
              <a:t>-Data Analysis</a:t>
            </a:r>
          </a:p>
          <a:p>
            <a:endParaRPr kumimoji="1" lang="en-US" altLang="zh-CN" dirty="0">
              <a:solidFill>
                <a:schemeClr val="bg1">
                  <a:lumMod val="50000"/>
                </a:schemeClr>
              </a:solidFill>
            </a:endParaRPr>
          </a:p>
        </p:txBody>
      </p:sp>
    </p:spTree>
    <p:extLst>
      <p:ext uri="{BB962C8B-B14F-4D97-AF65-F5344CB8AC3E}">
        <p14:creationId xmlns:p14="http://schemas.microsoft.com/office/powerpoint/2010/main" val="3705060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kumimoji="1" lang="en-US" altLang="zh-CN" dirty="0"/>
              <a:t>1. </a:t>
            </a:r>
            <a:r>
              <a:rPr kumimoji="1" lang="zh-CN" altLang="en-US" dirty="0"/>
              <a:t>订单处理全流程</a:t>
            </a:r>
            <a:r>
              <a:rPr kumimoji="1" lang="en-US" altLang="zh-CN" dirty="0"/>
              <a:t>-Order Processing </a:t>
            </a:r>
            <a:endParaRPr kumimoji="1" lang="zh-CN" altLang="en-US" dirty="0"/>
          </a:p>
        </p:txBody>
      </p:sp>
      <p:sp>
        <p:nvSpPr>
          <p:cNvPr id="129" name="矩形 128"/>
          <p:cNvSpPr/>
          <p:nvPr/>
        </p:nvSpPr>
        <p:spPr>
          <a:xfrm>
            <a:off x="4036310" y="4603649"/>
            <a:ext cx="3276511" cy="829716"/>
          </a:xfrm>
          <a:prstGeom prst="rect">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8" tIns="91438" rIns="182878" bIns="91438" numCol="1" spcCol="38100" rtlCol="0" anchor="t">
            <a:noAutofit/>
          </a:bodyPr>
          <a:lstStyle/>
          <a:p>
            <a:pPr defTabSz="1828800" latinLnBrk="1"/>
            <a:r>
              <a:rPr lang="zh-CN" altLang="en-US" sz="2400" dirty="0">
                <a:solidFill>
                  <a:srgbClr val="046A38"/>
                </a:solidFill>
                <a:latin typeface="OPPOSans R" panose="00020600040101010101" pitchFamily="18" charset="-122"/>
                <a:ea typeface="OPPOSans R" panose="00020600040101010101" pitchFamily="18" charset="-122"/>
              </a:rPr>
              <a:t>备件组审核</a:t>
            </a:r>
            <a:endParaRPr lang="en-US" altLang="zh-CN" sz="2400" dirty="0">
              <a:solidFill>
                <a:srgbClr val="046A38"/>
              </a:solidFill>
              <a:latin typeface="OPPOSans R" panose="00020600040101010101" pitchFamily="18" charset="-122"/>
              <a:ea typeface="OPPOSans R" panose="00020600040101010101" pitchFamily="18" charset="-122"/>
            </a:endParaRPr>
          </a:p>
          <a:p>
            <a:pPr defTabSz="1828800" latinLnBrk="1"/>
            <a:r>
              <a:rPr lang="en-US" altLang="zh-CN" sz="2400" dirty="0">
                <a:solidFill>
                  <a:srgbClr val="046A38"/>
                </a:solidFill>
                <a:latin typeface="OPPOSans R" panose="00020600040101010101" pitchFamily="18" charset="-122"/>
                <a:ea typeface="OPPOSans R" panose="00020600040101010101" pitchFamily="18" charset="-122"/>
              </a:rPr>
              <a:t>SP team approval</a:t>
            </a:r>
            <a:endParaRPr lang="zh-CN" altLang="en-US" sz="2400" dirty="0">
              <a:solidFill>
                <a:srgbClr val="046A38"/>
              </a:solidFill>
              <a:latin typeface="OPPOSans R" panose="00020600040101010101" pitchFamily="18" charset="-122"/>
              <a:ea typeface="OPPOSans R" panose="00020600040101010101" pitchFamily="18" charset="-122"/>
            </a:endParaRPr>
          </a:p>
        </p:txBody>
      </p:sp>
      <p:sp>
        <p:nvSpPr>
          <p:cNvPr id="130" name="矩形 129"/>
          <p:cNvSpPr/>
          <p:nvPr/>
        </p:nvSpPr>
        <p:spPr>
          <a:xfrm>
            <a:off x="7537207" y="4617487"/>
            <a:ext cx="2711338" cy="815877"/>
          </a:xfrm>
          <a:prstGeom prst="rect">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8" tIns="91438" rIns="182878" bIns="91438" numCol="1" spcCol="38100" rtlCol="0" anchor="t">
            <a:noAutofit/>
          </a:bodyPr>
          <a:lstStyle/>
          <a:p>
            <a:pPr defTabSz="1828800" latinLnBrk="1"/>
            <a:r>
              <a:rPr lang="en-US" altLang="zh-CN" sz="2400" b="0" dirty="0">
                <a:latin typeface="OPPOSans R" panose="00020600040101010101" pitchFamily="18" charset="-122"/>
                <a:ea typeface="OPPOSans R" panose="00020600040101010101" pitchFamily="18" charset="-122"/>
              </a:rPr>
              <a:t>PMC</a:t>
            </a:r>
            <a:r>
              <a:rPr lang="zh-CN" altLang="en-US" sz="2400" b="0" dirty="0">
                <a:latin typeface="OPPOSans R" panose="00020600040101010101" pitchFamily="18" charset="-122"/>
                <a:ea typeface="OPPOSans R" panose="00020600040101010101" pitchFamily="18" charset="-122"/>
              </a:rPr>
              <a:t>审批</a:t>
            </a:r>
            <a:endParaRPr lang="en-US" altLang="zh-CN" sz="2400" b="0" dirty="0">
              <a:latin typeface="OPPOSans R" panose="00020600040101010101" pitchFamily="18" charset="-122"/>
              <a:ea typeface="OPPOSans R" panose="00020600040101010101" pitchFamily="18" charset="-122"/>
            </a:endParaRPr>
          </a:p>
          <a:p>
            <a:pPr defTabSz="1828800" latinLnBrk="1"/>
            <a:r>
              <a:rPr lang="en-US" altLang="zh-CN" sz="2400" b="0" dirty="0">
                <a:latin typeface="OPPOSans R" panose="00020600040101010101" pitchFamily="18" charset="-122"/>
                <a:ea typeface="OPPOSans R" panose="00020600040101010101" pitchFamily="18" charset="-122"/>
              </a:rPr>
              <a:t>PMC approval</a:t>
            </a:r>
            <a:endParaRPr lang="zh-CN" altLang="en-US" sz="2400" b="0" dirty="0">
              <a:latin typeface="OPPOSans R" panose="00020600040101010101" pitchFamily="18" charset="-122"/>
              <a:ea typeface="OPPOSans R" panose="00020600040101010101" pitchFamily="18" charset="-122"/>
            </a:endParaRPr>
          </a:p>
        </p:txBody>
      </p:sp>
      <p:sp>
        <p:nvSpPr>
          <p:cNvPr id="139" name="placeholder_90560"/>
          <p:cNvSpPr>
            <a:spLocks noChangeAspect="1"/>
          </p:cNvSpPr>
          <p:nvPr/>
        </p:nvSpPr>
        <p:spPr bwMode="auto">
          <a:xfrm>
            <a:off x="14525574" y="3411509"/>
            <a:ext cx="986644" cy="1219370"/>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rgbClr val="046A38"/>
          </a:solidFill>
          <a:ln>
            <a:noFill/>
          </a:ln>
        </p:spPr>
      </p:sp>
      <p:sp>
        <p:nvSpPr>
          <p:cNvPr id="140" name="notebook_35960"/>
          <p:cNvSpPr>
            <a:spLocks noChangeAspect="1"/>
          </p:cNvSpPr>
          <p:nvPr/>
        </p:nvSpPr>
        <p:spPr bwMode="auto">
          <a:xfrm>
            <a:off x="1517477" y="3578804"/>
            <a:ext cx="1219370" cy="753006"/>
          </a:xfrm>
          <a:custGeom>
            <a:avLst/>
            <a:gdLst>
              <a:gd name="connsiteX0" fmla="*/ 228193 w 605169"/>
              <a:gd name="connsiteY0" fmla="*/ 345064 h 373715"/>
              <a:gd name="connsiteX1" fmla="*/ 228193 w 605169"/>
              <a:gd name="connsiteY1" fmla="*/ 354376 h 373715"/>
              <a:gd name="connsiteX2" fmla="*/ 369089 w 605169"/>
              <a:gd name="connsiteY2" fmla="*/ 354376 h 373715"/>
              <a:gd name="connsiteX3" fmla="*/ 369089 w 605169"/>
              <a:gd name="connsiteY3" fmla="*/ 345064 h 373715"/>
              <a:gd name="connsiteX4" fmla="*/ 67580 w 605169"/>
              <a:gd name="connsiteY4" fmla="*/ 323755 h 373715"/>
              <a:gd name="connsiteX5" fmla="*/ 295952 w 605169"/>
              <a:gd name="connsiteY5" fmla="*/ 323755 h 373715"/>
              <a:gd name="connsiteX6" fmla="*/ 309217 w 605169"/>
              <a:gd name="connsiteY6" fmla="*/ 323755 h 373715"/>
              <a:gd name="connsiteX7" fmla="*/ 537589 w 605169"/>
              <a:gd name="connsiteY7" fmla="*/ 323755 h 373715"/>
              <a:gd name="connsiteX8" fmla="*/ 605169 w 605169"/>
              <a:gd name="connsiteY8" fmla="*/ 327158 h 373715"/>
              <a:gd name="connsiteX9" fmla="*/ 605169 w 605169"/>
              <a:gd name="connsiteY9" fmla="*/ 373715 h 373715"/>
              <a:gd name="connsiteX10" fmla="*/ 0 w 605169"/>
              <a:gd name="connsiteY10" fmla="*/ 373715 h 373715"/>
              <a:gd name="connsiteX11" fmla="*/ 0 w 605169"/>
              <a:gd name="connsiteY11" fmla="*/ 327158 h 373715"/>
              <a:gd name="connsiteX12" fmla="*/ 102912 w 605169"/>
              <a:gd name="connsiteY12" fmla="*/ 35256 h 373715"/>
              <a:gd name="connsiteX13" fmla="*/ 102912 w 605169"/>
              <a:gd name="connsiteY13" fmla="*/ 274353 h 373715"/>
              <a:gd name="connsiteX14" fmla="*/ 502437 w 605169"/>
              <a:gd name="connsiteY14" fmla="*/ 274353 h 373715"/>
              <a:gd name="connsiteX15" fmla="*/ 502437 w 605169"/>
              <a:gd name="connsiteY15" fmla="*/ 35256 h 373715"/>
              <a:gd name="connsiteX16" fmla="*/ 67602 w 605169"/>
              <a:gd name="connsiteY16" fmla="*/ 0 h 373715"/>
              <a:gd name="connsiteX17" fmla="*/ 537568 w 605169"/>
              <a:gd name="connsiteY17" fmla="*/ 0 h 373715"/>
              <a:gd name="connsiteX18" fmla="*/ 537568 w 605169"/>
              <a:gd name="connsiteY18" fmla="*/ 309430 h 373715"/>
              <a:gd name="connsiteX19" fmla="*/ 67602 w 605169"/>
              <a:gd name="connsiteY19" fmla="*/ 309430 h 37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169" h="373715">
                <a:moveTo>
                  <a:pt x="228193" y="345064"/>
                </a:moveTo>
                <a:lnTo>
                  <a:pt x="228193" y="354376"/>
                </a:lnTo>
                <a:lnTo>
                  <a:pt x="369089" y="354376"/>
                </a:lnTo>
                <a:lnTo>
                  <a:pt x="369089" y="345064"/>
                </a:lnTo>
                <a:close/>
                <a:moveTo>
                  <a:pt x="67580" y="323755"/>
                </a:moveTo>
                <a:lnTo>
                  <a:pt x="295952" y="323755"/>
                </a:lnTo>
                <a:lnTo>
                  <a:pt x="309217" y="323755"/>
                </a:lnTo>
                <a:lnTo>
                  <a:pt x="537589" y="323755"/>
                </a:lnTo>
                <a:lnTo>
                  <a:pt x="605169" y="327158"/>
                </a:lnTo>
                <a:lnTo>
                  <a:pt x="605169" y="373715"/>
                </a:lnTo>
                <a:lnTo>
                  <a:pt x="0" y="373715"/>
                </a:lnTo>
                <a:lnTo>
                  <a:pt x="0" y="327158"/>
                </a:lnTo>
                <a:close/>
                <a:moveTo>
                  <a:pt x="102912" y="35256"/>
                </a:moveTo>
                <a:lnTo>
                  <a:pt x="102912" y="274353"/>
                </a:lnTo>
                <a:lnTo>
                  <a:pt x="502437" y="274353"/>
                </a:lnTo>
                <a:lnTo>
                  <a:pt x="502437" y="35256"/>
                </a:lnTo>
                <a:close/>
                <a:moveTo>
                  <a:pt x="67602" y="0"/>
                </a:moveTo>
                <a:lnTo>
                  <a:pt x="537568" y="0"/>
                </a:lnTo>
                <a:lnTo>
                  <a:pt x="537568" y="309430"/>
                </a:lnTo>
                <a:lnTo>
                  <a:pt x="67602" y="309430"/>
                </a:lnTo>
                <a:close/>
              </a:path>
            </a:pathLst>
          </a:custGeom>
          <a:solidFill>
            <a:srgbClr val="046A38"/>
          </a:solidFill>
          <a:ln>
            <a:noFill/>
          </a:ln>
        </p:spPr>
      </p:sp>
      <p:sp>
        <p:nvSpPr>
          <p:cNvPr id="141" name="warehouse_124434"/>
          <p:cNvSpPr>
            <a:spLocks noChangeAspect="1"/>
          </p:cNvSpPr>
          <p:nvPr/>
        </p:nvSpPr>
        <p:spPr bwMode="auto">
          <a:xfrm>
            <a:off x="11033334" y="3365245"/>
            <a:ext cx="1219370" cy="1146978"/>
          </a:xfrm>
          <a:custGeom>
            <a:avLst/>
            <a:gdLst>
              <a:gd name="connsiteX0" fmla="*/ 374919 w 608415"/>
              <a:gd name="connsiteY0" fmla="*/ 501375 h 572295"/>
              <a:gd name="connsiteX1" fmla="*/ 340503 w 608415"/>
              <a:gd name="connsiteY1" fmla="*/ 535890 h 572295"/>
              <a:gd name="connsiteX2" fmla="*/ 409488 w 608415"/>
              <a:gd name="connsiteY2" fmla="*/ 535890 h 572295"/>
              <a:gd name="connsiteX3" fmla="*/ 233568 w 608415"/>
              <a:gd name="connsiteY3" fmla="*/ 501375 h 572295"/>
              <a:gd name="connsiteX4" fmla="*/ 198998 w 608415"/>
              <a:gd name="connsiteY4" fmla="*/ 535890 h 572295"/>
              <a:gd name="connsiteX5" fmla="*/ 267984 w 608415"/>
              <a:gd name="connsiteY5" fmla="*/ 535890 h 572295"/>
              <a:gd name="connsiteX6" fmla="*/ 430691 w 608415"/>
              <a:gd name="connsiteY6" fmla="*/ 445844 h 572295"/>
              <a:gd name="connsiteX7" fmla="*/ 396121 w 608415"/>
              <a:gd name="connsiteY7" fmla="*/ 480206 h 572295"/>
              <a:gd name="connsiteX8" fmla="*/ 430691 w 608415"/>
              <a:gd name="connsiteY8" fmla="*/ 514721 h 572295"/>
              <a:gd name="connsiteX9" fmla="*/ 319300 w 608415"/>
              <a:gd name="connsiteY9" fmla="*/ 445844 h 572295"/>
              <a:gd name="connsiteX10" fmla="*/ 319300 w 608415"/>
              <a:gd name="connsiteY10" fmla="*/ 514721 h 572295"/>
              <a:gd name="connsiteX11" fmla="*/ 353716 w 608415"/>
              <a:gd name="connsiteY11" fmla="*/ 480206 h 572295"/>
              <a:gd name="connsiteX12" fmla="*/ 289186 w 608415"/>
              <a:gd name="connsiteY12" fmla="*/ 445844 h 572295"/>
              <a:gd name="connsiteX13" fmla="*/ 254770 w 608415"/>
              <a:gd name="connsiteY13" fmla="*/ 480206 h 572295"/>
              <a:gd name="connsiteX14" fmla="*/ 289186 w 608415"/>
              <a:gd name="connsiteY14" fmla="*/ 514721 h 572295"/>
              <a:gd name="connsiteX15" fmla="*/ 177796 w 608415"/>
              <a:gd name="connsiteY15" fmla="*/ 445844 h 572295"/>
              <a:gd name="connsiteX16" fmla="*/ 177796 w 608415"/>
              <a:gd name="connsiteY16" fmla="*/ 514721 h 572295"/>
              <a:gd name="connsiteX17" fmla="*/ 212365 w 608415"/>
              <a:gd name="connsiteY17" fmla="*/ 480206 h 572295"/>
              <a:gd name="connsiteX18" fmla="*/ 340503 w 608415"/>
              <a:gd name="connsiteY18" fmla="*/ 424675 h 572295"/>
              <a:gd name="connsiteX19" fmla="*/ 374919 w 608415"/>
              <a:gd name="connsiteY19" fmla="*/ 459037 h 572295"/>
              <a:gd name="connsiteX20" fmla="*/ 409488 w 608415"/>
              <a:gd name="connsiteY20" fmla="*/ 424675 h 572295"/>
              <a:gd name="connsiteX21" fmla="*/ 198998 w 608415"/>
              <a:gd name="connsiteY21" fmla="*/ 424675 h 572295"/>
              <a:gd name="connsiteX22" fmla="*/ 233568 w 608415"/>
              <a:gd name="connsiteY22" fmla="*/ 459037 h 572295"/>
              <a:gd name="connsiteX23" fmla="*/ 267984 w 608415"/>
              <a:gd name="connsiteY23" fmla="*/ 424675 h 572295"/>
              <a:gd name="connsiteX24" fmla="*/ 374919 w 608415"/>
              <a:gd name="connsiteY24" fmla="*/ 360247 h 572295"/>
              <a:gd name="connsiteX25" fmla="*/ 340503 w 608415"/>
              <a:gd name="connsiteY25" fmla="*/ 394762 h 572295"/>
              <a:gd name="connsiteX26" fmla="*/ 409488 w 608415"/>
              <a:gd name="connsiteY26" fmla="*/ 394762 h 572295"/>
              <a:gd name="connsiteX27" fmla="*/ 430691 w 608415"/>
              <a:gd name="connsiteY27" fmla="*/ 304716 h 572295"/>
              <a:gd name="connsiteX28" fmla="*/ 396121 w 608415"/>
              <a:gd name="connsiteY28" fmla="*/ 339078 h 572295"/>
              <a:gd name="connsiteX29" fmla="*/ 430691 w 608415"/>
              <a:gd name="connsiteY29" fmla="*/ 373593 h 572295"/>
              <a:gd name="connsiteX30" fmla="*/ 319300 w 608415"/>
              <a:gd name="connsiteY30" fmla="*/ 304716 h 572295"/>
              <a:gd name="connsiteX31" fmla="*/ 319300 w 608415"/>
              <a:gd name="connsiteY31" fmla="*/ 373593 h 572295"/>
              <a:gd name="connsiteX32" fmla="*/ 353716 w 608415"/>
              <a:gd name="connsiteY32" fmla="*/ 339078 h 572295"/>
              <a:gd name="connsiteX33" fmla="*/ 340503 w 608415"/>
              <a:gd name="connsiteY33" fmla="*/ 283547 h 572295"/>
              <a:gd name="connsiteX34" fmla="*/ 374919 w 608415"/>
              <a:gd name="connsiteY34" fmla="*/ 317908 h 572295"/>
              <a:gd name="connsiteX35" fmla="*/ 409488 w 608415"/>
              <a:gd name="connsiteY35" fmla="*/ 283547 h 572295"/>
              <a:gd name="connsiteX36" fmla="*/ 304243 w 608415"/>
              <a:gd name="connsiteY36" fmla="*/ 253480 h 572295"/>
              <a:gd name="connsiteX37" fmla="*/ 445594 w 608415"/>
              <a:gd name="connsiteY37" fmla="*/ 253480 h 572295"/>
              <a:gd name="connsiteX38" fmla="*/ 460651 w 608415"/>
              <a:gd name="connsiteY38" fmla="*/ 268513 h 572295"/>
              <a:gd name="connsiteX39" fmla="*/ 460651 w 608415"/>
              <a:gd name="connsiteY39" fmla="*/ 550923 h 572295"/>
              <a:gd name="connsiteX40" fmla="*/ 445594 w 608415"/>
              <a:gd name="connsiteY40" fmla="*/ 565803 h 572295"/>
              <a:gd name="connsiteX41" fmla="*/ 162892 w 608415"/>
              <a:gd name="connsiteY41" fmla="*/ 565803 h 572295"/>
              <a:gd name="connsiteX42" fmla="*/ 147835 w 608415"/>
              <a:gd name="connsiteY42" fmla="*/ 550923 h 572295"/>
              <a:gd name="connsiteX43" fmla="*/ 147835 w 608415"/>
              <a:gd name="connsiteY43" fmla="*/ 409642 h 572295"/>
              <a:gd name="connsiteX44" fmla="*/ 162892 w 608415"/>
              <a:gd name="connsiteY44" fmla="*/ 394762 h 572295"/>
              <a:gd name="connsiteX45" fmla="*/ 289186 w 608415"/>
              <a:gd name="connsiteY45" fmla="*/ 394762 h 572295"/>
              <a:gd name="connsiteX46" fmla="*/ 289186 w 608415"/>
              <a:gd name="connsiteY46" fmla="*/ 268513 h 572295"/>
              <a:gd name="connsiteX47" fmla="*/ 304243 w 608415"/>
              <a:gd name="connsiteY47" fmla="*/ 253480 h 572295"/>
              <a:gd name="connsiteX48" fmla="*/ 304208 w 608415"/>
              <a:gd name="connsiteY48" fmla="*/ 45262 h 572295"/>
              <a:gd name="connsiteX49" fmla="*/ 42865 w 608415"/>
              <a:gd name="connsiteY49" fmla="*/ 175831 h 572295"/>
              <a:gd name="connsiteX50" fmla="*/ 42865 w 608415"/>
              <a:gd name="connsiteY50" fmla="*/ 529488 h 572295"/>
              <a:gd name="connsiteX51" fmla="*/ 70674 w 608415"/>
              <a:gd name="connsiteY51" fmla="*/ 529488 h 572295"/>
              <a:gd name="connsiteX52" fmla="*/ 70674 w 608415"/>
              <a:gd name="connsiteY52" fmla="*/ 197925 h 572295"/>
              <a:gd name="connsiteX53" fmla="*/ 92184 w 608415"/>
              <a:gd name="connsiteY53" fmla="*/ 176445 h 572295"/>
              <a:gd name="connsiteX54" fmla="*/ 516231 w 608415"/>
              <a:gd name="connsiteY54" fmla="*/ 176445 h 572295"/>
              <a:gd name="connsiteX55" fmla="*/ 537741 w 608415"/>
              <a:gd name="connsiteY55" fmla="*/ 197925 h 572295"/>
              <a:gd name="connsiteX56" fmla="*/ 537741 w 608415"/>
              <a:gd name="connsiteY56" fmla="*/ 529488 h 572295"/>
              <a:gd name="connsiteX57" fmla="*/ 565550 w 608415"/>
              <a:gd name="connsiteY57" fmla="*/ 529488 h 572295"/>
              <a:gd name="connsiteX58" fmla="*/ 565550 w 608415"/>
              <a:gd name="connsiteY58" fmla="*/ 175831 h 572295"/>
              <a:gd name="connsiteX59" fmla="*/ 294682 w 608415"/>
              <a:gd name="connsiteY59" fmla="*/ 2301 h 572295"/>
              <a:gd name="connsiteX60" fmla="*/ 313733 w 608415"/>
              <a:gd name="connsiteY60" fmla="*/ 2301 h 572295"/>
              <a:gd name="connsiteX61" fmla="*/ 596585 w 608415"/>
              <a:gd name="connsiteY61" fmla="*/ 143457 h 572295"/>
              <a:gd name="connsiteX62" fmla="*/ 608415 w 608415"/>
              <a:gd name="connsiteY62" fmla="*/ 162636 h 572295"/>
              <a:gd name="connsiteX63" fmla="*/ 608415 w 608415"/>
              <a:gd name="connsiteY63" fmla="*/ 550968 h 572295"/>
              <a:gd name="connsiteX64" fmla="*/ 587059 w 608415"/>
              <a:gd name="connsiteY64" fmla="*/ 572295 h 572295"/>
              <a:gd name="connsiteX65" fmla="*/ 516231 w 608415"/>
              <a:gd name="connsiteY65" fmla="*/ 572295 h 572295"/>
              <a:gd name="connsiteX66" fmla="*/ 494875 w 608415"/>
              <a:gd name="connsiteY66" fmla="*/ 550968 h 572295"/>
              <a:gd name="connsiteX67" fmla="*/ 494875 w 608415"/>
              <a:gd name="connsiteY67" fmla="*/ 219252 h 572295"/>
              <a:gd name="connsiteX68" fmla="*/ 113540 w 608415"/>
              <a:gd name="connsiteY68" fmla="*/ 219252 h 572295"/>
              <a:gd name="connsiteX69" fmla="*/ 113540 w 608415"/>
              <a:gd name="connsiteY69" fmla="*/ 550968 h 572295"/>
              <a:gd name="connsiteX70" fmla="*/ 92184 w 608415"/>
              <a:gd name="connsiteY70" fmla="*/ 572295 h 572295"/>
              <a:gd name="connsiteX71" fmla="*/ 21356 w 608415"/>
              <a:gd name="connsiteY71" fmla="*/ 572295 h 572295"/>
              <a:gd name="connsiteX72" fmla="*/ 0 w 608415"/>
              <a:gd name="connsiteY72" fmla="*/ 550968 h 572295"/>
              <a:gd name="connsiteX73" fmla="*/ 0 w 608415"/>
              <a:gd name="connsiteY73" fmla="*/ 162636 h 572295"/>
              <a:gd name="connsiteX74" fmla="*/ 11830 w 608415"/>
              <a:gd name="connsiteY74" fmla="*/ 143457 h 57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415" h="572295">
                <a:moveTo>
                  <a:pt x="374919" y="501375"/>
                </a:moveTo>
                <a:lnTo>
                  <a:pt x="340503" y="535890"/>
                </a:lnTo>
                <a:lnTo>
                  <a:pt x="409488" y="535890"/>
                </a:lnTo>
                <a:close/>
                <a:moveTo>
                  <a:pt x="233568" y="501375"/>
                </a:moveTo>
                <a:lnTo>
                  <a:pt x="198998" y="535890"/>
                </a:lnTo>
                <a:lnTo>
                  <a:pt x="267984" y="535890"/>
                </a:lnTo>
                <a:close/>
                <a:moveTo>
                  <a:pt x="430691" y="445844"/>
                </a:moveTo>
                <a:lnTo>
                  <a:pt x="396121" y="480206"/>
                </a:lnTo>
                <a:lnTo>
                  <a:pt x="430691" y="514721"/>
                </a:lnTo>
                <a:close/>
                <a:moveTo>
                  <a:pt x="319300" y="445844"/>
                </a:moveTo>
                <a:lnTo>
                  <a:pt x="319300" y="514721"/>
                </a:lnTo>
                <a:lnTo>
                  <a:pt x="353716" y="480206"/>
                </a:lnTo>
                <a:close/>
                <a:moveTo>
                  <a:pt x="289186" y="445844"/>
                </a:moveTo>
                <a:lnTo>
                  <a:pt x="254770" y="480206"/>
                </a:lnTo>
                <a:lnTo>
                  <a:pt x="289186" y="514721"/>
                </a:lnTo>
                <a:close/>
                <a:moveTo>
                  <a:pt x="177796" y="445844"/>
                </a:moveTo>
                <a:lnTo>
                  <a:pt x="177796" y="514721"/>
                </a:lnTo>
                <a:lnTo>
                  <a:pt x="212365" y="480206"/>
                </a:lnTo>
                <a:close/>
                <a:moveTo>
                  <a:pt x="340503" y="424675"/>
                </a:moveTo>
                <a:lnTo>
                  <a:pt x="374919" y="459037"/>
                </a:lnTo>
                <a:lnTo>
                  <a:pt x="409488" y="424675"/>
                </a:lnTo>
                <a:close/>
                <a:moveTo>
                  <a:pt x="198998" y="424675"/>
                </a:moveTo>
                <a:lnTo>
                  <a:pt x="233568" y="459037"/>
                </a:lnTo>
                <a:lnTo>
                  <a:pt x="267984" y="424675"/>
                </a:lnTo>
                <a:close/>
                <a:moveTo>
                  <a:pt x="374919" y="360247"/>
                </a:moveTo>
                <a:lnTo>
                  <a:pt x="340503" y="394762"/>
                </a:lnTo>
                <a:lnTo>
                  <a:pt x="409488" y="394762"/>
                </a:lnTo>
                <a:close/>
                <a:moveTo>
                  <a:pt x="430691" y="304716"/>
                </a:moveTo>
                <a:lnTo>
                  <a:pt x="396121" y="339078"/>
                </a:lnTo>
                <a:lnTo>
                  <a:pt x="430691" y="373593"/>
                </a:lnTo>
                <a:close/>
                <a:moveTo>
                  <a:pt x="319300" y="304716"/>
                </a:moveTo>
                <a:lnTo>
                  <a:pt x="319300" y="373593"/>
                </a:lnTo>
                <a:lnTo>
                  <a:pt x="353716" y="339078"/>
                </a:lnTo>
                <a:close/>
                <a:moveTo>
                  <a:pt x="340503" y="283547"/>
                </a:moveTo>
                <a:lnTo>
                  <a:pt x="374919" y="317908"/>
                </a:lnTo>
                <a:lnTo>
                  <a:pt x="409488" y="283547"/>
                </a:lnTo>
                <a:close/>
                <a:moveTo>
                  <a:pt x="304243" y="253480"/>
                </a:moveTo>
                <a:lnTo>
                  <a:pt x="445594" y="253480"/>
                </a:lnTo>
                <a:cubicBezTo>
                  <a:pt x="453891" y="253480"/>
                  <a:pt x="460651" y="260230"/>
                  <a:pt x="460651" y="268513"/>
                </a:cubicBezTo>
                <a:lnTo>
                  <a:pt x="460651" y="550923"/>
                </a:lnTo>
                <a:cubicBezTo>
                  <a:pt x="460651" y="559054"/>
                  <a:pt x="453891" y="565803"/>
                  <a:pt x="445594" y="565803"/>
                </a:cubicBezTo>
                <a:lnTo>
                  <a:pt x="162892" y="565803"/>
                </a:lnTo>
                <a:cubicBezTo>
                  <a:pt x="154596" y="565803"/>
                  <a:pt x="147835" y="559054"/>
                  <a:pt x="147835" y="550923"/>
                </a:cubicBezTo>
                <a:lnTo>
                  <a:pt x="147835" y="409642"/>
                </a:lnTo>
                <a:cubicBezTo>
                  <a:pt x="147835" y="401358"/>
                  <a:pt x="154596" y="394762"/>
                  <a:pt x="162892" y="394762"/>
                </a:cubicBezTo>
                <a:lnTo>
                  <a:pt x="289186" y="394762"/>
                </a:lnTo>
                <a:lnTo>
                  <a:pt x="289186" y="268513"/>
                </a:lnTo>
                <a:cubicBezTo>
                  <a:pt x="289186" y="260230"/>
                  <a:pt x="295947" y="253480"/>
                  <a:pt x="304243" y="253480"/>
                </a:cubicBezTo>
                <a:close/>
                <a:moveTo>
                  <a:pt x="304208" y="45262"/>
                </a:moveTo>
                <a:lnTo>
                  <a:pt x="42865" y="175831"/>
                </a:lnTo>
                <a:lnTo>
                  <a:pt x="42865" y="529488"/>
                </a:lnTo>
                <a:lnTo>
                  <a:pt x="70674" y="529488"/>
                </a:lnTo>
                <a:lnTo>
                  <a:pt x="70674" y="197925"/>
                </a:lnTo>
                <a:cubicBezTo>
                  <a:pt x="70674" y="186111"/>
                  <a:pt x="80354" y="176445"/>
                  <a:pt x="92184" y="176445"/>
                </a:cubicBezTo>
                <a:lnTo>
                  <a:pt x="516231" y="176445"/>
                </a:lnTo>
                <a:cubicBezTo>
                  <a:pt x="528061" y="176445"/>
                  <a:pt x="537741" y="186111"/>
                  <a:pt x="537741" y="197925"/>
                </a:cubicBezTo>
                <a:lnTo>
                  <a:pt x="537741" y="529488"/>
                </a:lnTo>
                <a:lnTo>
                  <a:pt x="565550" y="529488"/>
                </a:lnTo>
                <a:lnTo>
                  <a:pt x="565550" y="175831"/>
                </a:lnTo>
                <a:close/>
                <a:moveTo>
                  <a:pt x="294682" y="2301"/>
                </a:moveTo>
                <a:cubicBezTo>
                  <a:pt x="300674" y="-767"/>
                  <a:pt x="307741" y="-767"/>
                  <a:pt x="313733" y="2301"/>
                </a:cubicBezTo>
                <a:lnTo>
                  <a:pt x="596585" y="143457"/>
                </a:lnTo>
                <a:cubicBezTo>
                  <a:pt x="603806" y="147140"/>
                  <a:pt x="608415" y="154504"/>
                  <a:pt x="608415" y="162636"/>
                </a:cubicBezTo>
                <a:lnTo>
                  <a:pt x="608415" y="550968"/>
                </a:lnTo>
                <a:cubicBezTo>
                  <a:pt x="608415" y="562783"/>
                  <a:pt x="598890" y="572295"/>
                  <a:pt x="587059" y="572295"/>
                </a:cubicBezTo>
                <a:lnTo>
                  <a:pt x="516231" y="572295"/>
                </a:lnTo>
                <a:cubicBezTo>
                  <a:pt x="504401" y="572295"/>
                  <a:pt x="494875" y="562783"/>
                  <a:pt x="494875" y="550968"/>
                </a:cubicBezTo>
                <a:lnTo>
                  <a:pt x="494875" y="219252"/>
                </a:lnTo>
                <a:lnTo>
                  <a:pt x="113540" y="219252"/>
                </a:lnTo>
                <a:lnTo>
                  <a:pt x="113540" y="550968"/>
                </a:lnTo>
                <a:cubicBezTo>
                  <a:pt x="113540" y="562783"/>
                  <a:pt x="104014" y="572295"/>
                  <a:pt x="92184" y="572295"/>
                </a:cubicBezTo>
                <a:lnTo>
                  <a:pt x="21356" y="572295"/>
                </a:lnTo>
                <a:cubicBezTo>
                  <a:pt x="9525" y="572295"/>
                  <a:pt x="0" y="562783"/>
                  <a:pt x="0" y="550968"/>
                </a:cubicBezTo>
                <a:lnTo>
                  <a:pt x="0" y="162636"/>
                </a:lnTo>
                <a:cubicBezTo>
                  <a:pt x="0" y="154504"/>
                  <a:pt x="4609" y="147140"/>
                  <a:pt x="11830" y="143457"/>
                </a:cubicBezTo>
                <a:close/>
              </a:path>
            </a:pathLst>
          </a:custGeom>
          <a:solidFill>
            <a:srgbClr val="046A38"/>
          </a:solidFill>
          <a:ln>
            <a:noFill/>
          </a:ln>
        </p:spPr>
      </p:sp>
      <p:sp>
        <p:nvSpPr>
          <p:cNvPr id="142" name="矩形 141"/>
          <p:cNvSpPr/>
          <p:nvPr/>
        </p:nvSpPr>
        <p:spPr>
          <a:xfrm>
            <a:off x="752057" y="4620319"/>
            <a:ext cx="2534135" cy="813046"/>
          </a:xfrm>
          <a:prstGeom prst="rect">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8" tIns="91438" rIns="182878" bIns="91438" numCol="1" spcCol="38100" rtlCol="0" anchor="t">
            <a:noAutofit/>
          </a:bodyPr>
          <a:lstStyle/>
          <a:p>
            <a:pPr defTabSz="1828800" latinLnBrk="1"/>
            <a:r>
              <a:rPr lang="zh-CN" altLang="en-US" sz="2400" b="0" dirty="0">
                <a:latin typeface="OPPOSans R" panose="00020600040101010101" pitchFamily="18" charset="-122"/>
                <a:ea typeface="OPPOSans R" panose="00020600040101010101" pitchFamily="18" charset="-122"/>
              </a:rPr>
              <a:t>代理下单</a:t>
            </a:r>
            <a:endParaRPr lang="en-US" altLang="zh-CN" sz="2400" b="0" dirty="0">
              <a:latin typeface="OPPOSans R" panose="00020600040101010101" pitchFamily="18" charset="-122"/>
              <a:ea typeface="OPPOSans R" panose="00020600040101010101" pitchFamily="18" charset="-122"/>
            </a:endParaRPr>
          </a:p>
          <a:p>
            <a:pPr defTabSz="1828800" latinLnBrk="1"/>
            <a:r>
              <a:rPr lang="en-US" altLang="zh-CN" sz="2400" b="0" dirty="0">
                <a:latin typeface="OPPOSans R" panose="00020600040101010101" pitchFamily="18" charset="-122"/>
                <a:ea typeface="OPPOSans R" panose="00020600040101010101" pitchFamily="18" charset="-122"/>
              </a:rPr>
              <a:t>Submit order</a:t>
            </a:r>
            <a:endParaRPr lang="zh-CN" altLang="en-US" sz="2400" b="0" dirty="0">
              <a:latin typeface="OPPOSans R" panose="00020600040101010101" pitchFamily="18" charset="-122"/>
              <a:ea typeface="OPPOSans R" panose="00020600040101010101" pitchFamily="18" charset="-122"/>
            </a:endParaRPr>
          </a:p>
        </p:txBody>
      </p:sp>
      <p:sp>
        <p:nvSpPr>
          <p:cNvPr id="146" name="Freeform 52"/>
          <p:cNvSpPr>
            <a:spLocks noEditPoints="1"/>
          </p:cNvSpPr>
          <p:nvPr/>
        </p:nvSpPr>
        <p:spPr bwMode="auto">
          <a:xfrm>
            <a:off x="17928541" y="3456604"/>
            <a:ext cx="992400" cy="1067742"/>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46A38"/>
          </a:solidFill>
          <a:ln w="9525">
            <a:noFill/>
            <a:round/>
            <a:headEnd/>
            <a:tailEnd/>
          </a:ln>
        </p:spPr>
        <p:txBody>
          <a:bodyPr vert="horz" wrap="square" lIns="342834" tIns="171418" rIns="342834" bIns="171418" numCol="1" anchor="t" anchorCtr="0" compatLnSpc="1">
            <a:prstTxWarp prst="textNoShape">
              <a:avLst/>
            </a:prstTxWarp>
          </a:bodyPr>
          <a:lstStyle/>
          <a:p>
            <a:pPr>
              <a:lnSpc>
                <a:spcPct val="120000"/>
              </a:lnSpc>
            </a:pPr>
            <a:endParaRPr lang="en-US" sz="5334" dirty="0">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147" name="Freeform 89"/>
          <p:cNvSpPr>
            <a:spLocks noEditPoints="1"/>
          </p:cNvSpPr>
          <p:nvPr/>
        </p:nvSpPr>
        <p:spPr bwMode="auto">
          <a:xfrm>
            <a:off x="20927423" y="3463872"/>
            <a:ext cx="1006088" cy="1006145"/>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rgbClr val="046A38"/>
          </a:solidFill>
          <a:ln w="9525">
            <a:noFill/>
            <a:round/>
            <a:headEnd/>
            <a:tailEnd/>
          </a:ln>
        </p:spPr>
        <p:txBody>
          <a:bodyPr vert="horz" wrap="square" lIns="342834" tIns="171418" rIns="342834" bIns="171418" numCol="1" anchor="t" anchorCtr="0" compatLnSpc="1">
            <a:prstTxWarp prst="textNoShape">
              <a:avLst/>
            </a:prstTxWarp>
          </a:bodyPr>
          <a:lstStyle/>
          <a:p>
            <a:pPr>
              <a:lnSpc>
                <a:spcPct val="120000"/>
              </a:lnSpc>
            </a:pPr>
            <a:endParaRPr lang="en-US" sz="5334" dirty="0">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149" name="eye-scanner-medical-symbol_45841"/>
          <p:cNvSpPr>
            <a:spLocks noChangeAspect="1"/>
          </p:cNvSpPr>
          <p:nvPr/>
        </p:nvSpPr>
        <p:spPr bwMode="auto">
          <a:xfrm>
            <a:off x="4323957" y="3451194"/>
            <a:ext cx="1850999" cy="121668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4947" h="397639">
                <a:moveTo>
                  <a:pt x="341570" y="202129"/>
                </a:moveTo>
                <a:cubicBezTo>
                  <a:pt x="348754" y="200699"/>
                  <a:pt x="354502" y="204990"/>
                  <a:pt x="357375" y="212143"/>
                </a:cubicBezTo>
                <a:cubicBezTo>
                  <a:pt x="357375" y="213573"/>
                  <a:pt x="365996" y="246474"/>
                  <a:pt x="399044" y="252196"/>
                </a:cubicBezTo>
                <a:cubicBezTo>
                  <a:pt x="406228" y="253626"/>
                  <a:pt x="410539" y="260778"/>
                  <a:pt x="409102" y="266500"/>
                </a:cubicBezTo>
                <a:cubicBezTo>
                  <a:pt x="409102" y="273653"/>
                  <a:pt x="403355" y="277944"/>
                  <a:pt x="397607" y="277944"/>
                </a:cubicBezTo>
                <a:cubicBezTo>
                  <a:pt x="396170" y="277944"/>
                  <a:pt x="394734" y="277944"/>
                  <a:pt x="394734" y="277944"/>
                </a:cubicBezTo>
                <a:cubicBezTo>
                  <a:pt x="344444" y="267931"/>
                  <a:pt x="331512" y="220725"/>
                  <a:pt x="331512" y="217865"/>
                </a:cubicBezTo>
                <a:cubicBezTo>
                  <a:pt x="330075" y="210712"/>
                  <a:pt x="334386" y="203560"/>
                  <a:pt x="341570" y="202129"/>
                </a:cubicBezTo>
                <a:close/>
                <a:moveTo>
                  <a:pt x="347317" y="163456"/>
                </a:moveTo>
                <a:cubicBezTo>
                  <a:pt x="354427" y="163456"/>
                  <a:pt x="360191" y="169220"/>
                  <a:pt x="360191" y="176330"/>
                </a:cubicBezTo>
                <a:cubicBezTo>
                  <a:pt x="360191" y="183440"/>
                  <a:pt x="354427" y="189204"/>
                  <a:pt x="347317" y="189204"/>
                </a:cubicBezTo>
                <a:cubicBezTo>
                  <a:pt x="340207" y="189204"/>
                  <a:pt x="334443" y="183440"/>
                  <a:pt x="334443" y="176330"/>
                </a:cubicBezTo>
                <a:cubicBezTo>
                  <a:pt x="334443" y="169220"/>
                  <a:pt x="340207" y="163456"/>
                  <a:pt x="347317" y="163456"/>
                </a:cubicBezTo>
                <a:close/>
                <a:moveTo>
                  <a:pt x="406189" y="113178"/>
                </a:moveTo>
                <a:cubicBezTo>
                  <a:pt x="384663" y="113178"/>
                  <a:pt x="364572" y="121777"/>
                  <a:pt x="347351" y="136107"/>
                </a:cubicBezTo>
                <a:cubicBezTo>
                  <a:pt x="347351" y="137540"/>
                  <a:pt x="345916" y="137540"/>
                  <a:pt x="345916" y="138973"/>
                </a:cubicBezTo>
                <a:cubicBezTo>
                  <a:pt x="338740" y="144706"/>
                  <a:pt x="334435" y="151871"/>
                  <a:pt x="330130" y="159036"/>
                </a:cubicBezTo>
                <a:cubicBezTo>
                  <a:pt x="322954" y="171934"/>
                  <a:pt x="320084" y="186264"/>
                  <a:pt x="320084" y="200595"/>
                </a:cubicBezTo>
                <a:cubicBezTo>
                  <a:pt x="320084" y="223524"/>
                  <a:pt x="328695" y="245019"/>
                  <a:pt x="345916" y="262216"/>
                </a:cubicBezTo>
                <a:cubicBezTo>
                  <a:pt x="361701" y="277980"/>
                  <a:pt x="383228" y="286578"/>
                  <a:pt x="406189" y="286578"/>
                </a:cubicBezTo>
                <a:cubicBezTo>
                  <a:pt x="429150" y="286578"/>
                  <a:pt x="452111" y="277980"/>
                  <a:pt x="467897" y="262216"/>
                </a:cubicBezTo>
                <a:cubicBezTo>
                  <a:pt x="498034" y="230689"/>
                  <a:pt x="500904" y="183398"/>
                  <a:pt x="476508" y="149005"/>
                </a:cubicBezTo>
                <a:cubicBezTo>
                  <a:pt x="473638" y="146139"/>
                  <a:pt x="470767" y="141839"/>
                  <a:pt x="467897" y="138973"/>
                </a:cubicBezTo>
                <a:cubicBezTo>
                  <a:pt x="452111" y="123210"/>
                  <a:pt x="429150" y="113178"/>
                  <a:pt x="406189" y="113178"/>
                </a:cubicBezTo>
                <a:close/>
                <a:moveTo>
                  <a:pt x="406189" y="74486"/>
                </a:moveTo>
                <a:cubicBezTo>
                  <a:pt x="440631" y="74486"/>
                  <a:pt x="472203" y="87383"/>
                  <a:pt x="495164" y="111745"/>
                </a:cubicBezTo>
                <a:cubicBezTo>
                  <a:pt x="539651" y="156170"/>
                  <a:pt x="543957" y="224957"/>
                  <a:pt x="508080" y="273680"/>
                </a:cubicBezTo>
                <a:lnTo>
                  <a:pt x="520995" y="288011"/>
                </a:lnTo>
                <a:cubicBezTo>
                  <a:pt x="529606" y="279413"/>
                  <a:pt x="541086" y="279413"/>
                  <a:pt x="549697" y="288011"/>
                </a:cubicBezTo>
                <a:lnTo>
                  <a:pt x="598490" y="336735"/>
                </a:lnTo>
                <a:cubicBezTo>
                  <a:pt x="607100" y="345333"/>
                  <a:pt x="607100" y="358230"/>
                  <a:pt x="598490" y="366829"/>
                </a:cubicBezTo>
                <a:lnTo>
                  <a:pt x="572658" y="391191"/>
                </a:lnTo>
                <a:cubicBezTo>
                  <a:pt x="564048" y="399789"/>
                  <a:pt x="551132" y="399789"/>
                  <a:pt x="543957" y="391191"/>
                </a:cubicBezTo>
                <a:lnTo>
                  <a:pt x="493729" y="342467"/>
                </a:lnTo>
                <a:cubicBezTo>
                  <a:pt x="486553" y="335302"/>
                  <a:pt x="486553" y="322404"/>
                  <a:pt x="493729" y="315239"/>
                </a:cubicBezTo>
                <a:lnTo>
                  <a:pt x="480813" y="302341"/>
                </a:lnTo>
                <a:cubicBezTo>
                  <a:pt x="459287" y="316672"/>
                  <a:pt x="433455" y="325270"/>
                  <a:pt x="406189" y="325270"/>
                </a:cubicBezTo>
                <a:cubicBezTo>
                  <a:pt x="373182" y="325270"/>
                  <a:pt x="341610" y="312373"/>
                  <a:pt x="317214" y="289444"/>
                </a:cubicBezTo>
                <a:cubicBezTo>
                  <a:pt x="294253" y="265082"/>
                  <a:pt x="281337" y="233555"/>
                  <a:pt x="281337" y="200595"/>
                </a:cubicBezTo>
                <a:cubicBezTo>
                  <a:pt x="281337" y="166201"/>
                  <a:pt x="294253" y="134674"/>
                  <a:pt x="317214" y="111745"/>
                </a:cubicBezTo>
                <a:cubicBezTo>
                  <a:pt x="341610" y="87383"/>
                  <a:pt x="373182" y="74486"/>
                  <a:pt x="406189" y="74486"/>
                </a:cubicBezTo>
                <a:close/>
                <a:moveTo>
                  <a:pt x="239676" y="67378"/>
                </a:moveTo>
                <a:cubicBezTo>
                  <a:pt x="223889" y="67378"/>
                  <a:pt x="195185" y="78847"/>
                  <a:pt x="177963" y="101785"/>
                </a:cubicBezTo>
                <a:cubicBezTo>
                  <a:pt x="165046" y="118988"/>
                  <a:pt x="150694" y="147659"/>
                  <a:pt x="162175" y="190667"/>
                </a:cubicBezTo>
                <a:cubicBezTo>
                  <a:pt x="163611" y="202136"/>
                  <a:pt x="173657" y="209303"/>
                  <a:pt x="183703" y="209303"/>
                </a:cubicBezTo>
                <a:cubicBezTo>
                  <a:pt x="186574" y="209303"/>
                  <a:pt x="188009" y="207870"/>
                  <a:pt x="189444" y="207870"/>
                </a:cubicBezTo>
                <a:cubicBezTo>
                  <a:pt x="202361" y="205003"/>
                  <a:pt x="210972" y="192100"/>
                  <a:pt x="206666" y="179198"/>
                </a:cubicBezTo>
                <a:cubicBezTo>
                  <a:pt x="202361" y="160562"/>
                  <a:pt x="205231" y="144792"/>
                  <a:pt x="213842" y="133323"/>
                </a:cubicBezTo>
                <a:cubicBezTo>
                  <a:pt x="222453" y="120421"/>
                  <a:pt x="236805" y="114687"/>
                  <a:pt x="241111" y="114687"/>
                </a:cubicBezTo>
                <a:cubicBezTo>
                  <a:pt x="254028" y="114687"/>
                  <a:pt x="264074" y="103218"/>
                  <a:pt x="264074" y="90316"/>
                </a:cubicBezTo>
                <a:cubicBezTo>
                  <a:pt x="264074" y="77414"/>
                  <a:pt x="254028" y="67378"/>
                  <a:pt x="241111" y="67378"/>
                </a:cubicBezTo>
                <a:close/>
                <a:moveTo>
                  <a:pt x="183703" y="61644"/>
                </a:moveTo>
                <a:cubicBezTo>
                  <a:pt x="123425" y="87449"/>
                  <a:pt x="74629" y="139058"/>
                  <a:pt x="53101" y="163429"/>
                </a:cubicBezTo>
                <a:cubicBezTo>
                  <a:pt x="73194" y="186366"/>
                  <a:pt x="114814" y="230807"/>
                  <a:pt x="167916" y="259479"/>
                </a:cubicBezTo>
                <a:cubicBezTo>
                  <a:pt x="142083" y="236542"/>
                  <a:pt x="126296" y="203569"/>
                  <a:pt x="126296" y="166296"/>
                </a:cubicBezTo>
                <a:cubicBezTo>
                  <a:pt x="126296" y="121855"/>
                  <a:pt x="149259" y="83148"/>
                  <a:pt x="183703" y="61644"/>
                </a:cubicBezTo>
                <a:close/>
                <a:moveTo>
                  <a:pt x="252592" y="0"/>
                </a:moveTo>
                <a:cubicBezTo>
                  <a:pt x="305694" y="0"/>
                  <a:pt x="354491" y="21504"/>
                  <a:pt x="394676" y="48742"/>
                </a:cubicBezTo>
                <a:cubicBezTo>
                  <a:pt x="371713" y="50175"/>
                  <a:pt x="327222" y="65945"/>
                  <a:pt x="298518" y="91749"/>
                </a:cubicBezTo>
                <a:cubicBezTo>
                  <a:pt x="268379" y="120421"/>
                  <a:pt x="254028" y="159128"/>
                  <a:pt x="254028" y="200702"/>
                </a:cubicBezTo>
                <a:cubicBezTo>
                  <a:pt x="254028" y="232241"/>
                  <a:pt x="262639" y="260912"/>
                  <a:pt x="279861" y="286717"/>
                </a:cubicBezTo>
                <a:cubicBezTo>
                  <a:pt x="285602" y="293885"/>
                  <a:pt x="291342" y="301053"/>
                  <a:pt x="298518" y="308221"/>
                </a:cubicBezTo>
                <a:cubicBezTo>
                  <a:pt x="302824" y="312522"/>
                  <a:pt x="307129" y="316822"/>
                  <a:pt x="311435" y="319690"/>
                </a:cubicBezTo>
                <a:cubicBezTo>
                  <a:pt x="292778" y="325424"/>
                  <a:pt x="272685" y="328291"/>
                  <a:pt x="252592" y="328291"/>
                </a:cubicBezTo>
                <a:cubicBezTo>
                  <a:pt x="116249" y="328291"/>
                  <a:pt x="8610" y="183499"/>
                  <a:pt x="4305" y="177765"/>
                </a:cubicBezTo>
                <a:cubicBezTo>
                  <a:pt x="-1436" y="169163"/>
                  <a:pt x="-1436" y="159128"/>
                  <a:pt x="4305" y="150526"/>
                </a:cubicBezTo>
                <a:cubicBezTo>
                  <a:pt x="8610" y="143359"/>
                  <a:pt x="116249" y="0"/>
                  <a:pt x="252592" y="0"/>
                </a:cubicBezTo>
                <a:close/>
              </a:path>
            </a:pathLst>
          </a:custGeom>
          <a:solidFill>
            <a:schemeClr val="accent1"/>
          </a:solidFill>
          <a:ln>
            <a:noFill/>
          </a:ln>
        </p:spPr>
      </p:sp>
      <p:sp>
        <p:nvSpPr>
          <p:cNvPr id="152" name="íṩḻíḋé"/>
          <p:cNvSpPr/>
          <p:nvPr/>
        </p:nvSpPr>
        <p:spPr>
          <a:xfrm>
            <a:off x="7941356" y="3454030"/>
            <a:ext cx="1392842" cy="10728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rgbClr val="046A38"/>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latin typeface="OPPOSans M" panose="00020600040101010101" pitchFamily="18" charset="-122"/>
              <a:ea typeface="OPPOSans M" panose="00020600040101010101" pitchFamily="18" charset="-122"/>
            </a:endParaRPr>
          </a:p>
        </p:txBody>
      </p:sp>
      <p:sp>
        <p:nvSpPr>
          <p:cNvPr id="154" name="矩形 153"/>
          <p:cNvSpPr/>
          <p:nvPr/>
        </p:nvSpPr>
        <p:spPr>
          <a:xfrm>
            <a:off x="10498123" y="4661681"/>
            <a:ext cx="2426631" cy="790461"/>
          </a:xfrm>
          <a:prstGeom prst="rect">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8" tIns="91438" rIns="182878" bIns="91438" numCol="1" spcCol="38100" rtlCol="0" anchor="t">
            <a:noAutofit/>
          </a:bodyPr>
          <a:lstStyle/>
          <a:p>
            <a:pPr defTabSz="1828800" latinLnBrk="1"/>
            <a:r>
              <a:rPr lang="zh-CN" altLang="en-US" sz="2400" b="0" dirty="0">
                <a:latin typeface="OPPOSans R" panose="00020600040101010101" pitchFamily="18" charset="-122"/>
                <a:ea typeface="OPPOSans R" panose="00020600040101010101" pitchFamily="18" charset="-122"/>
              </a:rPr>
              <a:t>仓库捡料包装</a:t>
            </a:r>
            <a:endParaRPr lang="en-US" altLang="zh-CN" sz="2400" b="0" dirty="0">
              <a:latin typeface="OPPOSans R" panose="00020600040101010101" pitchFamily="18" charset="-122"/>
              <a:ea typeface="OPPOSans R" panose="00020600040101010101" pitchFamily="18" charset="-122"/>
            </a:endParaRPr>
          </a:p>
          <a:p>
            <a:pPr defTabSz="1828800" latinLnBrk="1"/>
            <a:r>
              <a:rPr lang="en-US" altLang="zh-CN" sz="2400" b="0" dirty="0">
                <a:latin typeface="OPPOSans R" panose="00020600040101010101" pitchFamily="18" charset="-122"/>
                <a:ea typeface="OPPOSans R" panose="00020600040101010101" pitchFamily="18" charset="-122"/>
              </a:rPr>
              <a:t>Packing </a:t>
            </a:r>
            <a:endParaRPr lang="zh-CN" altLang="en-US" sz="2400" b="0" dirty="0">
              <a:latin typeface="OPPOSans R" panose="00020600040101010101" pitchFamily="18" charset="-122"/>
              <a:ea typeface="OPPOSans R" panose="00020600040101010101" pitchFamily="18" charset="-122"/>
            </a:endParaRPr>
          </a:p>
        </p:txBody>
      </p:sp>
      <p:sp>
        <p:nvSpPr>
          <p:cNvPr id="155" name="矩形 154"/>
          <p:cNvSpPr/>
          <p:nvPr/>
        </p:nvSpPr>
        <p:spPr>
          <a:xfrm>
            <a:off x="13088380" y="4650330"/>
            <a:ext cx="3971650" cy="764004"/>
          </a:xfrm>
          <a:prstGeom prst="rect">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8" tIns="91438" rIns="182878" bIns="91438" numCol="1" spcCol="38100" rtlCol="0" anchor="t">
            <a:noAutofit/>
          </a:bodyPr>
          <a:lstStyle/>
          <a:p>
            <a:pPr defTabSz="1828800" latinLnBrk="1"/>
            <a:r>
              <a:rPr lang="zh-CN" altLang="en-US" sz="2400" b="0" dirty="0">
                <a:latin typeface="OPPOSans R" panose="00020600040101010101" pitchFamily="18" charset="-122"/>
                <a:ea typeface="OPPOSans R" panose="00020600040101010101" pitchFamily="18" charset="-122"/>
              </a:rPr>
              <a:t>等大货出货计划</a:t>
            </a:r>
            <a:endParaRPr lang="en-US" altLang="zh-CN" sz="2400" b="0" dirty="0">
              <a:latin typeface="OPPOSans R" panose="00020600040101010101" pitchFamily="18" charset="-122"/>
              <a:ea typeface="OPPOSans R" panose="00020600040101010101" pitchFamily="18" charset="-122"/>
            </a:endParaRPr>
          </a:p>
          <a:p>
            <a:pPr defTabSz="1828800" latinLnBrk="1"/>
            <a:r>
              <a:rPr lang="en-US" altLang="zh-CN" sz="2000" b="0" dirty="0">
                <a:latin typeface="OPPOSans R" panose="00020600040101010101" pitchFamily="18" charset="-122"/>
                <a:ea typeface="OPPOSans R" panose="00020600040101010101" pitchFamily="18" charset="-122"/>
              </a:rPr>
              <a:t>Wait for handset shipment</a:t>
            </a:r>
            <a:endParaRPr lang="zh-CN" altLang="en-US" sz="2000" b="0" dirty="0">
              <a:latin typeface="OPPOSans R" panose="00020600040101010101" pitchFamily="18" charset="-122"/>
              <a:ea typeface="OPPOSans R" panose="00020600040101010101" pitchFamily="18" charset="-122"/>
            </a:endParaRPr>
          </a:p>
        </p:txBody>
      </p:sp>
      <p:sp>
        <p:nvSpPr>
          <p:cNvPr id="156" name="矩形 155"/>
          <p:cNvSpPr/>
          <p:nvPr/>
        </p:nvSpPr>
        <p:spPr>
          <a:xfrm>
            <a:off x="16976131" y="4668801"/>
            <a:ext cx="3457990" cy="889584"/>
          </a:xfrm>
          <a:prstGeom prst="rect">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8" tIns="91438" rIns="182878" bIns="91438" numCol="1" spcCol="38100" rtlCol="0" anchor="t">
            <a:noAutofit/>
          </a:bodyPr>
          <a:lstStyle/>
          <a:p>
            <a:pPr defTabSz="1828800" latinLnBrk="1"/>
            <a:r>
              <a:rPr lang="zh-CN" altLang="en-US" sz="2400" b="0" dirty="0">
                <a:latin typeface="OPPOSans R" panose="00020600040101010101" pitchFamily="18" charset="-122"/>
                <a:ea typeface="OPPOSans R" panose="00020600040101010101" pitchFamily="18" charset="-122"/>
              </a:rPr>
              <a:t>报关行审核报关资料</a:t>
            </a:r>
            <a:endParaRPr lang="en-US" altLang="zh-CN" sz="2400" b="0" dirty="0">
              <a:latin typeface="OPPOSans R" panose="00020600040101010101" pitchFamily="18" charset="-122"/>
              <a:ea typeface="OPPOSans R" panose="00020600040101010101" pitchFamily="18" charset="-122"/>
            </a:endParaRPr>
          </a:p>
          <a:p>
            <a:pPr defTabSz="1828800" latinLnBrk="1"/>
            <a:r>
              <a:rPr lang="en-US" altLang="zh-CN" sz="2000" b="0" dirty="0">
                <a:latin typeface="OPPOSans R" panose="00020600040101010101" pitchFamily="18" charset="-122"/>
                <a:ea typeface="OPPOSans R" panose="00020600040101010101" pitchFamily="18" charset="-122"/>
              </a:rPr>
              <a:t>Customs approve doc.</a:t>
            </a:r>
            <a:endParaRPr lang="zh-CN" altLang="en-US" sz="2000" b="0" dirty="0">
              <a:latin typeface="OPPOSans R" panose="00020600040101010101" pitchFamily="18" charset="-122"/>
              <a:ea typeface="OPPOSans R" panose="00020600040101010101" pitchFamily="18" charset="-122"/>
            </a:endParaRPr>
          </a:p>
        </p:txBody>
      </p:sp>
      <p:sp>
        <p:nvSpPr>
          <p:cNvPr id="157" name="矩形 156"/>
          <p:cNvSpPr/>
          <p:nvPr/>
        </p:nvSpPr>
        <p:spPr>
          <a:xfrm>
            <a:off x="20533711" y="4617487"/>
            <a:ext cx="2285232" cy="784324"/>
          </a:xfrm>
          <a:prstGeom prst="rect">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8" tIns="91438" rIns="182878" bIns="91438" numCol="1" spcCol="38100" rtlCol="0" anchor="t">
            <a:noAutofit/>
          </a:bodyPr>
          <a:lstStyle/>
          <a:p>
            <a:pPr defTabSz="1828800" latinLnBrk="1"/>
            <a:r>
              <a:rPr lang="zh-CN" altLang="en-US" sz="2400" dirty="0">
                <a:solidFill>
                  <a:srgbClr val="046A38"/>
                </a:solidFill>
                <a:latin typeface="OPPOSans R" panose="00020600040101010101" pitchFamily="18" charset="-122"/>
                <a:ea typeface="OPPOSans R" panose="00020600040101010101" pitchFamily="18" charset="-122"/>
              </a:rPr>
              <a:t>出货</a:t>
            </a:r>
            <a:endParaRPr lang="en-US" altLang="zh-CN" sz="2400" dirty="0">
              <a:solidFill>
                <a:srgbClr val="046A38"/>
              </a:solidFill>
              <a:latin typeface="OPPOSans R" panose="00020600040101010101" pitchFamily="18" charset="-122"/>
              <a:ea typeface="OPPOSans R" panose="00020600040101010101" pitchFamily="18" charset="-122"/>
            </a:endParaRPr>
          </a:p>
          <a:p>
            <a:pPr defTabSz="1828800" latinLnBrk="1"/>
            <a:r>
              <a:rPr lang="en-US" altLang="zh-CN" sz="2400" dirty="0">
                <a:solidFill>
                  <a:srgbClr val="046A38"/>
                </a:solidFill>
                <a:latin typeface="OPPOSans R" panose="00020600040101010101" pitchFamily="18" charset="-122"/>
                <a:ea typeface="OPPOSans R" panose="00020600040101010101" pitchFamily="18" charset="-122"/>
              </a:rPr>
              <a:t>Shipping</a:t>
            </a:r>
            <a:endParaRPr lang="zh-CN" altLang="en-US" sz="2400" dirty="0">
              <a:solidFill>
                <a:srgbClr val="046A38"/>
              </a:solidFill>
              <a:latin typeface="OPPOSans R" panose="00020600040101010101" pitchFamily="18" charset="-122"/>
              <a:ea typeface="OPPOSans R" panose="00020600040101010101" pitchFamily="18" charset="-122"/>
            </a:endParaRPr>
          </a:p>
        </p:txBody>
      </p:sp>
      <p:cxnSp>
        <p:nvCxnSpPr>
          <p:cNvPr id="158" name="直接箭头连接符 157"/>
          <p:cNvCxnSpPr/>
          <p:nvPr/>
        </p:nvCxnSpPr>
        <p:spPr>
          <a:xfrm>
            <a:off x="2736847" y="3998719"/>
            <a:ext cx="1511022"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3" name="直接箭头连接符 162"/>
          <p:cNvCxnSpPr/>
          <p:nvPr/>
        </p:nvCxnSpPr>
        <p:spPr>
          <a:xfrm>
            <a:off x="6174956" y="3998719"/>
            <a:ext cx="1511022"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4" name="直接箭头连接符 163"/>
          <p:cNvCxnSpPr/>
          <p:nvPr/>
        </p:nvCxnSpPr>
        <p:spPr>
          <a:xfrm>
            <a:off x="9334198" y="3998719"/>
            <a:ext cx="1511022"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5" name="直接箭头连接符 164"/>
          <p:cNvCxnSpPr/>
          <p:nvPr/>
        </p:nvCxnSpPr>
        <p:spPr>
          <a:xfrm>
            <a:off x="12584720" y="3998719"/>
            <a:ext cx="1511022"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6" name="直接箭头连接符 165"/>
          <p:cNvCxnSpPr/>
          <p:nvPr/>
        </p:nvCxnSpPr>
        <p:spPr>
          <a:xfrm>
            <a:off x="15958411" y="3998719"/>
            <a:ext cx="1511022"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7" name="直接箭头连接符 166"/>
          <p:cNvCxnSpPr/>
          <p:nvPr/>
        </p:nvCxnSpPr>
        <p:spPr>
          <a:xfrm>
            <a:off x="19218603" y="3998719"/>
            <a:ext cx="1511022"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68" name="文本框 167"/>
          <p:cNvSpPr txBox="1"/>
          <p:nvPr/>
        </p:nvSpPr>
        <p:spPr>
          <a:xfrm>
            <a:off x="478959" y="11261659"/>
            <a:ext cx="22878285" cy="127214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46A38"/>
                </a:solidFill>
                <a:effectLst/>
                <a:uFillTx/>
                <a:latin typeface="OPPOSans R" panose="00020600040101010101" pitchFamily="18" charset="-122"/>
                <a:ea typeface="OPPOSans R" panose="00020600040101010101" pitchFamily="18" charset="-122"/>
                <a:sym typeface="Helvetica Neue"/>
              </a:rPr>
              <a:t>备注：因备件出货渠道受限，所有报关备件均需等大货的出货计划才可安排出货（部分区域备件有单独出货渠道除外）</a:t>
            </a:r>
            <a:endParaRPr kumimoji="0" lang="en-US" altLang="zh-CN" sz="2800" b="0" i="0" u="none" strike="noStrike" cap="none" spc="0" normalizeH="0" baseline="0" dirty="0">
              <a:ln>
                <a:noFill/>
              </a:ln>
              <a:solidFill>
                <a:srgbClr val="046A38"/>
              </a:solidFill>
              <a:effectLst/>
              <a:uFillTx/>
              <a:latin typeface="OPPOSans R" panose="00020600040101010101" pitchFamily="18" charset="-122"/>
              <a:ea typeface="OPPOSans R" panose="00020600040101010101" pitchFamily="18" charset="-122"/>
              <a:sym typeface="Helvetica Neue"/>
            </a:endParaRPr>
          </a:p>
          <a:p>
            <a:pPr algn="l"/>
            <a:r>
              <a:rPr lang="en-US" altLang="zh-CN" sz="2400" b="0" dirty="0">
                <a:solidFill>
                  <a:srgbClr val="046A38"/>
                </a:solidFill>
                <a:latin typeface="OPPOSans R" panose="00020600040101010101" pitchFamily="18" charset="-122"/>
                <a:ea typeface="OPPOSans R" panose="00020600040101010101" pitchFamily="18" charset="-122"/>
              </a:rPr>
              <a:t>Remark: due to </a:t>
            </a:r>
            <a:r>
              <a:rPr lang="en-US" altLang="zh-CN" sz="2400" b="0" dirty="0" smtClean="0">
                <a:solidFill>
                  <a:srgbClr val="046A38"/>
                </a:solidFill>
                <a:latin typeface="OPPOSans R" panose="00020600040101010101" pitchFamily="18" charset="-122"/>
                <a:ea typeface="OPPOSans R" panose="00020600040101010101" pitchFamily="18" charset="-122"/>
              </a:rPr>
              <a:t>limited </a:t>
            </a:r>
            <a:r>
              <a:rPr lang="en-US" altLang="zh-CN" sz="2400" b="0" dirty="0">
                <a:solidFill>
                  <a:srgbClr val="046A38"/>
                </a:solidFill>
                <a:latin typeface="OPPOSans R" panose="00020600040101010101" pitchFamily="18" charset="-122"/>
                <a:ea typeface="OPPOSans R" panose="00020600040101010101" pitchFamily="18" charset="-122"/>
              </a:rPr>
              <a:t>delivery channel for spare parts, all SP orders under customs clearance will be delivered with handset shipment</a:t>
            </a:r>
          </a:p>
          <a:p>
            <a:pPr algn="l"/>
            <a:r>
              <a:rPr lang="en-US" altLang="zh-CN" sz="2400" b="0" dirty="0">
                <a:solidFill>
                  <a:srgbClr val="046A38"/>
                </a:solidFill>
                <a:latin typeface="OPPOSans R" panose="00020600040101010101" pitchFamily="18" charset="-122"/>
                <a:ea typeface="OPPOSans R" panose="00020600040101010101" pitchFamily="18" charset="-122"/>
              </a:rPr>
              <a:t>               (except those </a:t>
            </a:r>
            <a:r>
              <a:rPr lang="en-US" altLang="zh-CN" sz="2400" b="0" dirty="0" smtClean="0">
                <a:solidFill>
                  <a:srgbClr val="046A38"/>
                </a:solidFill>
                <a:latin typeface="OPPOSans R" panose="00020600040101010101" pitchFamily="18" charset="-122"/>
                <a:ea typeface="OPPOSans R" panose="00020600040101010101" pitchFamily="18" charset="-122"/>
              </a:rPr>
              <a:t>has </a:t>
            </a:r>
            <a:r>
              <a:rPr lang="en-US" altLang="zh-CN" sz="2400" b="0" dirty="0">
                <a:solidFill>
                  <a:srgbClr val="046A38"/>
                </a:solidFill>
                <a:latin typeface="OPPOSans R" panose="00020600040101010101" pitchFamily="18" charset="-122"/>
                <a:ea typeface="OPPOSans R" panose="00020600040101010101" pitchFamily="18" charset="-122"/>
              </a:rPr>
              <a:t>separate </a:t>
            </a:r>
            <a:r>
              <a:rPr lang="en-US" altLang="zh-CN" sz="2400" b="0" dirty="0" smtClean="0">
                <a:solidFill>
                  <a:srgbClr val="046A38"/>
                </a:solidFill>
                <a:latin typeface="OPPOSans R" panose="00020600040101010101" pitchFamily="18" charset="-122"/>
                <a:ea typeface="OPPOSans R" panose="00020600040101010101" pitchFamily="18" charset="-122"/>
              </a:rPr>
              <a:t>logistics </a:t>
            </a:r>
            <a:r>
              <a:rPr lang="en-US" altLang="zh-CN" sz="2400" b="0" dirty="0">
                <a:solidFill>
                  <a:srgbClr val="046A38"/>
                </a:solidFill>
                <a:latin typeface="OPPOSans R" panose="00020600040101010101" pitchFamily="18" charset="-122"/>
                <a:ea typeface="OPPOSans R" panose="00020600040101010101" pitchFamily="18" charset="-122"/>
              </a:rPr>
              <a:t>channel for SP. )</a:t>
            </a:r>
            <a:endParaRPr kumimoji="0" lang="zh-CN" altLang="en-US" sz="2400" b="0" i="0" u="none" strike="noStrike" cap="none" spc="0" normalizeH="0" baseline="0" dirty="0">
              <a:ln>
                <a:noFill/>
              </a:ln>
              <a:solidFill>
                <a:srgbClr val="046A38"/>
              </a:solidFill>
              <a:effectLst/>
              <a:uFillTx/>
              <a:latin typeface="OPPOSans R" panose="00020600040101010101" pitchFamily="18" charset="-122"/>
              <a:ea typeface="OPPOSans R" panose="00020600040101010101" pitchFamily="18" charset="-122"/>
              <a:sym typeface="Helvetica Neue"/>
            </a:endParaRPr>
          </a:p>
        </p:txBody>
      </p:sp>
      <p:sp>
        <p:nvSpPr>
          <p:cNvPr id="169" name="Freeform: Shape 29"/>
          <p:cNvSpPr>
            <a:spLocks/>
          </p:cNvSpPr>
          <p:nvPr/>
        </p:nvSpPr>
        <p:spPr bwMode="auto">
          <a:xfrm>
            <a:off x="2983383" y="7626967"/>
            <a:ext cx="489174" cy="437625"/>
          </a:xfrm>
          <a:custGeom>
            <a:avLst/>
            <a:gdLst>
              <a:gd name="T0" fmla="*/ 47 w 236"/>
              <a:gd name="T1" fmla="*/ 209 h 209"/>
              <a:gd name="T2" fmla="*/ 223 w 236"/>
              <a:gd name="T3" fmla="*/ 72 h 209"/>
              <a:gd name="T4" fmla="*/ 183 w 236"/>
              <a:gd name="T5" fmla="*/ 15 h 209"/>
              <a:gd name="T6" fmla="*/ 103 w 236"/>
              <a:gd name="T7" fmla="*/ 65 h 209"/>
              <a:gd name="T8" fmla="*/ 113 w 236"/>
              <a:gd name="T9" fmla="*/ 14 h 209"/>
              <a:gd name="T10" fmla="*/ 0 w 236"/>
              <a:gd name="T11" fmla="*/ 114 h 209"/>
              <a:gd name="T12" fmla="*/ 47 w 236"/>
              <a:gd name="T13" fmla="*/ 209 h 209"/>
            </a:gdLst>
            <a:ahLst/>
            <a:cxnLst>
              <a:cxn ang="0">
                <a:pos x="T0" y="T1"/>
              </a:cxn>
              <a:cxn ang="0">
                <a:pos x="T2" y="T3"/>
              </a:cxn>
              <a:cxn ang="0">
                <a:pos x="T4" y="T5"/>
              </a:cxn>
              <a:cxn ang="0">
                <a:pos x="T6" y="T7"/>
              </a:cxn>
              <a:cxn ang="0">
                <a:pos x="T8" y="T9"/>
              </a:cxn>
              <a:cxn ang="0">
                <a:pos x="T10" y="T11"/>
              </a:cxn>
              <a:cxn ang="0">
                <a:pos x="T12" y="T13"/>
              </a:cxn>
            </a:cxnLst>
            <a:rect l="0" t="0" r="r" b="b"/>
            <a:pathLst>
              <a:path w="236" h="209">
                <a:moveTo>
                  <a:pt x="47" y="209"/>
                </a:moveTo>
                <a:cubicBezTo>
                  <a:pt x="47" y="209"/>
                  <a:pt x="211" y="115"/>
                  <a:pt x="223" y="72"/>
                </a:cubicBezTo>
                <a:cubicBezTo>
                  <a:pt x="236" y="29"/>
                  <a:pt x="210" y="8"/>
                  <a:pt x="183" y="15"/>
                </a:cubicBezTo>
                <a:cubicBezTo>
                  <a:pt x="159" y="21"/>
                  <a:pt x="103" y="65"/>
                  <a:pt x="103" y="65"/>
                </a:cubicBezTo>
                <a:cubicBezTo>
                  <a:pt x="103" y="65"/>
                  <a:pt x="165" y="27"/>
                  <a:pt x="113" y="14"/>
                </a:cubicBezTo>
                <a:cubicBezTo>
                  <a:pt x="61" y="0"/>
                  <a:pt x="0" y="114"/>
                  <a:pt x="0" y="114"/>
                </a:cubicBezTo>
                <a:lnTo>
                  <a:pt x="47" y="209"/>
                </a:lnTo>
                <a:close/>
              </a:path>
            </a:pathLst>
          </a:custGeom>
          <a:solidFill>
            <a:srgbClr val="EBB18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0" name="Freeform: Shape 30"/>
          <p:cNvSpPr>
            <a:spLocks/>
          </p:cNvSpPr>
          <p:nvPr/>
        </p:nvSpPr>
        <p:spPr bwMode="auto">
          <a:xfrm>
            <a:off x="1954016" y="7278091"/>
            <a:ext cx="1167417" cy="1031327"/>
          </a:xfrm>
          <a:custGeom>
            <a:avLst/>
            <a:gdLst>
              <a:gd name="T0" fmla="*/ 511 w 564"/>
              <a:gd name="T1" fmla="*/ 240 h 489"/>
              <a:gd name="T2" fmla="*/ 502 w 564"/>
              <a:gd name="T3" fmla="*/ 243 h 489"/>
              <a:gd name="T4" fmla="*/ 266 w 564"/>
              <a:gd name="T5" fmla="*/ 323 h 489"/>
              <a:gd name="T6" fmla="*/ 146 w 564"/>
              <a:gd name="T7" fmla="*/ 37 h 489"/>
              <a:gd name="T8" fmla="*/ 54 w 564"/>
              <a:gd name="T9" fmla="*/ 23 h 489"/>
              <a:gd name="T10" fmla="*/ 16 w 564"/>
              <a:gd name="T11" fmla="*/ 120 h 489"/>
              <a:gd name="T12" fmla="*/ 158 w 564"/>
              <a:gd name="T13" fmla="*/ 444 h 489"/>
              <a:gd name="T14" fmla="*/ 212 w 564"/>
              <a:gd name="T15" fmla="*/ 486 h 489"/>
              <a:gd name="T16" fmla="*/ 249 w 564"/>
              <a:gd name="T17" fmla="*/ 484 h 489"/>
              <a:gd name="T18" fmla="*/ 550 w 564"/>
              <a:gd name="T19" fmla="*/ 382 h 489"/>
              <a:gd name="T20" fmla="*/ 564 w 564"/>
              <a:gd name="T21" fmla="*/ 376 h 489"/>
              <a:gd name="T22" fmla="*/ 511 w 564"/>
              <a:gd name="T23" fmla="*/ 24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4" h="489">
                <a:moveTo>
                  <a:pt x="511" y="240"/>
                </a:moveTo>
                <a:cubicBezTo>
                  <a:pt x="508" y="241"/>
                  <a:pt x="505" y="242"/>
                  <a:pt x="502" y="243"/>
                </a:cubicBezTo>
                <a:cubicBezTo>
                  <a:pt x="266" y="323"/>
                  <a:pt x="266" y="323"/>
                  <a:pt x="266" y="323"/>
                </a:cubicBezTo>
                <a:cubicBezTo>
                  <a:pt x="146" y="37"/>
                  <a:pt x="146" y="37"/>
                  <a:pt x="146" y="37"/>
                </a:cubicBezTo>
                <a:cubicBezTo>
                  <a:pt x="130" y="0"/>
                  <a:pt x="91" y="7"/>
                  <a:pt x="54" y="23"/>
                </a:cubicBezTo>
                <a:cubicBezTo>
                  <a:pt x="17" y="40"/>
                  <a:pt x="0" y="83"/>
                  <a:pt x="16" y="120"/>
                </a:cubicBezTo>
                <a:cubicBezTo>
                  <a:pt x="158" y="444"/>
                  <a:pt x="158" y="444"/>
                  <a:pt x="158" y="444"/>
                </a:cubicBezTo>
                <a:cubicBezTo>
                  <a:pt x="168" y="467"/>
                  <a:pt x="189" y="482"/>
                  <a:pt x="212" y="486"/>
                </a:cubicBezTo>
                <a:cubicBezTo>
                  <a:pt x="224" y="489"/>
                  <a:pt x="237" y="488"/>
                  <a:pt x="249" y="484"/>
                </a:cubicBezTo>
                <a:cubicBezTo>
                  <a:pt x="550" y="382"/>
                  <a:pt x="550" y="382"/>
                  <a:pt x="550" y="382"/>
                </a:cubicBezTo>
                <a:cubicBezTo>
                  <a:pt x="555" y="380"/>
                  <a:pt x="559" y="378"/>
                  <a:pt x="564" y="376"/>
                </a:cubicBezTo>
                <a:cubicBezTo>
                  <a:pt x="543" y="331"/>
                  <a:pt x="519" y="289"/>
                  <a:pt x="511" y="240"/>
                </a:cubicBezTo>
                <a:close/>
              </a:path>
            </a:pathLst>
          </a:custGeom>
          <a:solidFill>
            <a:srgbClr val="E3E5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1" name="Freeform: Shape 1024"/>
          <p:cNvSpPr>
            <a:spLocks/>
          </p:cNvSpPr>
          <p:nvPr/>
        </p:nvSpPr>
        <p:spPr bwMode="auto">
          <a:xfrm>
            <a:off x="280889" y="9582509"/>
            <a:ext cx="546196" cy="532495"/>
          </a:xfrm>
          <a:custGeom>
            <a:avLst/>
            <a:gdLst>
              <a:gd name="T0" fmla="*/ 115 w 265"/>
              <a:gd name="T1" fmla="*/ 0 h 252"/>
              <a:gd name="T2" fmla="*/ 85 w 265"/>
              <a:gd name="T3" fmla="*/ 20 h 252"/>
              <a:gd name="T4" fmla="*/ 0 w 265"/>
              <a:gd name="T5" fmla="*/ 86 h 252"/>
              <a:gd name="T6" fmla="*/ 55 w 265"/>
              <a:gd name="T7" fmla="*/ 141 h 252"/>
              <a:gd name="T8" fmla="*/ 90 w 265"/>
              <a:gd name="T9" fmla="*/ 137 h 252"/>
              <a:gd name="T10" fmla="*/ 153 w 265"/>
              <a:gd name="T11" fmla="*/ 249 h 252"/>
              <a:gd name="T12" fmla="*/ 251 w 265"/>
              <a:gd name="T13" fmla="*/ 252 h 252"/>
              <a:gd name="T14" fmla="*/ 204 w 265"/>
              <a:gd name="T15" fmla="*/ 199 h 252"/>
              <a:gd name="T16" fmla="*/ 179 w 265"/>
              <a:gd name="T17" fmla="*/ 126 h 252"/>
              <a:gd name="T18" fmla="*/ 193 w 265"/>
              <a:gd name="T19" fmla="*/ 68 h 252"/>
              <a:gd name="T20" fmla="*/ 115 w 265"/>
              <a:gd name="T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252">
                <a:moveTo>
                  <a:pt x="115" y="0"/>
                </a:moveTo>
                <a:cubicBezTo>
                  <a:pt x="115" y="0"/>
                  <a:pt x="106" y="7"/>
                  <a:pt x="85" y="20"/>
                </a:cubicBezTo>
                <a:cubicBezTo>
                  <a:pt x="64" y="33"/>
                  <a:pt x="0" y="86"/>
                  <a:pt x="0" y="86"/>
                </a:cubicBezTo>
                <a:cubicBezTo>
                  <a:pt x="55" y="141"/>
                  <a:pt x="55" y="141"/>
                  <a:pt x="55" y="141"/>
                </a:cubicBezTo>
                <a:cubicBezTo>
                  <a:pt x="90" y="137"/>
                  <a:pt x="90" y="137"/>
                  <a:pt x="90" y="137"/>
                </a:cubicBezTo>
                <a:cubicBezTo>
                  <a:pt x="90" y="137"/>
                  <a:pt x="90" y="231"/>
                  <a:pt x="153" y="249"/>
                </a:cubicBezTo>
                <a:cubicBezTo>
                  <a:pt x="214" y="249"/>
                  <a:pt x="228" y="252"/>
                  <a:pt x="251" y="252"/>
                </a:cubicBezTo>
                <a:cubicBezTo>
                  <a:pt x="265" y="229"/>
                  <a:pt x="221" y="212"/>
                  <a:pt x="204" y="199"/>
                </a:cubicBezTo>
                <a:cubicBezTo>
                  <a:pt x="186" y="186"/>
                  <a:pt x="184" y="147"/>
                  <a:pt x="179" y="126"/>
                </a:cubicBezTo>
                <a:cubicBezTo>
                  <a:pt x="175" y="106"/>
                  <a:pt x="193" y="68"/>
                  <a:pt x="193" y="68"/>
                </a:cubicBezTo>
                <a:lnTo>
                  <a:pt x="115" y="0"/>
                </a:lnTo>
                <a:close/>
              </a:path>
            </a:pathLst>
          </a:custGeom>
          <a:solidFill>
            <a:srgbClr val="1E1A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2" name="Freeform: Shape 1025"/>
          <p:cNvSpPr>
            <a:spLocks/>
          </p:cNvSpPr>
          <p:nvPr/>
        </p:nvSpPr>
        <p:spPr bwMode="auto">
          <a:xfrm>
            <a:off x="457952" y="8058472"/>
            <a:ext cx="1365486" cy="1726018"/>
          </a:xfrm>
          <a:custGeom>
            <a:avLst/>
            <a:gdLst>
              <a:gd name="T0" fmla="*/ 626 w 661"/>
              <a:gd name="T1" fmla="*/ 96 h 818"/>
              <a:gd name="T2" fmla="*/ 534 w 661"/>
              <a:gd name="T3" fmla="*/ 20 h 818"/>
              <a:gd name="T4" fmla="*/ 467 w 661"/>
              <a:gd name="T5" fmla="*/ 7 h 818"/>
              <a:gd name="T6" fmla="*/ 417 w 661"/>
              <a:gd name="T7" fmla="*/ 55 h 818"/>
              <a:gd name="T8" fmla="*/ 299 w 661"/>
              <a:gd name="T9" fmla="*/ 422 h 818"/>
              <a:gd name="T10" fmla="*/ 8 w 661"/>
              <a:gd name="T11" fmla="*/ 708 h 818"/>
              <a:gd name="T12" fmla="*/ 119 w 661"/>
              <a:gd name="T13" fmla="*/ 818 h 818"/>
              <a:gd name="T14" fmla="*/ 121 w 661"/>
              <a:gd name="T15" fmla="*/ 816 h 818"/>
              <a:gd name="T16" fmla="*/ 417 w 661"/>
              <a:gd name="T17" fmla="*/ 510 h 818"/>
              <a:gd name="T18" fmla="*/ 639 w 661"/>
              <a:gd name="T19" fmla="*/ 195 h 818"/>
              <a:gd name="T20" fmla="*/ 626 w 661"/>
              <a:gd name="T21" fmla="*/ 9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1" h="818">
                <a:moveTo>
                  <a:pt x="626" y="96"/>
                </a:moveTo>
                <a:cubicBezTo>
                  <a:pt x="534" y="20"/>
                  <a:pt x="534" y="20"/>
                  <a:pt x="534" y="20"/>
                </a:cubicBezTo>
                <a:cubicBezTo>
                  <a:pt x="515" y="5"/>
                  <a:pt x="490" y="0"/>
                  <a:pt x="467" y="7"/>
                </a:cubicBezTo>
                <a:cubicBezTo>
                  <a:pt x="443" y="13"/>
                  <a:pt x="425" y="31"/>
                  <a:pt x="417" y="55"/>
                </a:cubicBezTo>
                <a:cubicBezTo>
                  <a:pt x="417" y="55"/>
                  <a:pt x="308" y="407"/>
                  <a:pt x="299" y="422"/>
                </a:cubicBezTo>
                <a:cubicBezTo>
                  <a:pt x="290" y="436"/>
                  <a:pt x="8" y="708"/>
                  <a:pt x="8" y="708"/>
                </a:cubicBezTo>
                <a:cubicBezTo>
                  <a:pt x="0" y="716"/>
                  <a:pt x="85" y="794"/>
                  <a:pt x="119" y="818"/>
                </a:cubicBezTo>
                <a:cubicBezTo>
                  <a:pt x="120" y="818"/>
                  <a:pt x="121" y="817"/>
                  <a:pt x="121" y="816"/>
                </a:cubicBezTo>
                <a:cubicBezTo>
                  <a:pt x="121" y="816"/>
                  <a:pt x="402" y="525"/>
                  <a:pt x="417" y="510"/>
                </a:cubicBezTo>
                <a:cubicBezTo>
                  <a:pt x="432" y="494"/>
                  <a:pt x="639" y="195"/>
                  <a:pt x="639" y="195"/>
                </a:cubicBezTo>
                <a:cubicBezTo>
                  <a:pt x="661" y="163"/>
                  <a:pt x="656" y="120"/>
                  <a:pt x="626" y="96"/>
                </a:cubicBezTo>
                <a:close/>
              </a:path>
            </a:pathLst>
          </a:custGeom>
          <a:solidFill>
            <a:srgbClr val="4C3B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3" name="Freeform: Shape 1027"/>
          <p:cNvSpPr>
            <a:spLocks/>
          </p:cNvSpPr>
          <p:nvPr/>
        </p:nvSpPr>
        <p:spPr bwMode="auto">
          <a:xfrm>
            <a:off x="2842333" y="7314815"/>
            <a:ext cx="774277" cy="1453649"/>
          </a:xfrm>
          <a:custGeom>
            <a:avLst/>
            <a:gdLst>
              <a:gd name="T0" fmla="*/ 265 w 375"/>
              <a:gd name="T1" fmla="*/ 165 h 689"/>
              <a:gd name="T2" fmla="*/ 313 w 375"/>
              <a:gd name="T3" fmla="*/ 55 h 689"/>
              <a:gd name="T4" fmla="*/ 284 w 375"/>
              <a:gd name="T5" fmla="*/ 18 h 689"/>
              <a:gd name="T6" fmla="*/ 221 w 375"/>
              <a:gd name="T7" fmla="*/ 4 h 689"/>
              <a:gd name="T8" fmla="*/ 168 w 375"/>
              <a:gd name="T9" fmla="*/ 30 h 689"/>
              <a:gd name="T10" fmla="*/ 100 w 375"/>
              <a:gd name="T11" fmla="*/ 29 h 689"/>
              <a:gd name="T12" fmla="*/ 171 w 375"/>
              <a:gd name="T13" fmla="*/ 19 h 689"/>
              <a:gd name="T14" fmla="*/ 93 w 375"/>
              <a:gd name="T15" fmla="*/ 48 h 689"/>
              <a:gd name="T16" fmla="*/ 159 w 375"/>
              <a:gd name="T17" fmla="*/ 183 h 689"/>
              <a:gd name="T18" fmla="*/ 18 w 375"/>
              <a:gd name="T19" fmla="*/ 417 h 689"/>
              <a:gd name="T20" fmla="*/ 188 w 375"/>
              <a:gd name="T21" fmla="*/ 679 h 689"/>
              <a:gd name="T22" fmla="*/ 364 w 375"/>
              <a:gd name="T23" fmla="*/ 444 h 689"/>
              <a:gd name="T24" fmla="*/ 265 w 375"/>
              <a:gd name="T25" fmla="*/ 16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689">
                <a:moveTo>
                  <a:pt x="265" y="165"/>
                </a:moveTo>
                <a:cubicBezTo>
                  <a:pt x="266" y="160"/>
                  <a:pt x="313" y="55"/>
                  <a:pt x="313" y="55"/>
                </a:cubicBezTo>
                <a:cubicBezTo>
                  <a:pt x="313" y="55"/>
                  <a:pt x="326" y="12"/>
                  <a:pt x="284" y="18"/>
                </a:cubicBezTo>
                <a:cubicBezTo>
                  <a:pt x="245" y="23"/>
                  <a:pt x="258" y="0"/>
                  <a:pt x="221" y="4"/>
                </a:cubicBezTo>
                <a:cubicBezTo>
                  <a:pt x="184" y="9"/>
                  <a:pt x="194" y="19"/>
                  <a:pt x="168" y="30"/>
                </a:cubicBezTo>
                <a:cubicBezTo>
                  <a:pt x="142" y="42"/>
                  <a:pt x="71" y="54"/>
                  <a:pt x="100" y="29"/>
                </a:cubicBezTo>
                <a:cubicBezTo>
                  <a:pt x="126" y="8"/>
                  <a:pt x="153" y="17"/>
                  <a:pt x="171" y="19"/>
                </a:cubicBezTo>
                <a:cubicBezTo>
                  <a:pt x="125" y="1"/>
                  <a:pt x="72" y="21"/>
                  <a:pt x="93" y="48"/>
                </a:cubicBezTo>
                <a:cubicBezTo>
                  <a:pt x="115" y="75"/>
                  <a:pt x="164" y="183"/>
                  <a:pt x="159" y="183"/>
                </a:cubicBezTo>
                <a:cubicBezTo>
                  <a:pt x="154" y="183"/>
                  <a:pt x="36" y="344"/>
                  <a:pt x="18" y="417"/>
                </a:cubicBezTo>
                <a:cubicBezTo>
                  <a:pt x="0" y="489"/>
                  <a:pt x="38" y="669"/>
                  <a:pt x="188" y="679"/>
                </a:cubicBezTo>
                <a:cubicBezTo>
                  <a:pt x="337" y="689"/>
                  <a:pt x="352" y="568"/>
                  <a:pt x="364" y="444"/>
                </a:cubicBezTo>
                <a:cubicBezTo>
                  <a:pt x="375" y="321"/>
                  <a:pt x="262" y="194"/>
                  <a:pt x="265" y="1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4" name="Freeform: Shape 1029"/>
          <p:cNvSpPr>
            <a:spLocks/>
          </p:cNvSpPr>
          <p:nvPr/>
        </p:nvSpPr>
        <p:spPr bwMode="auto">
          <a:xfrm>
            <a:off x="3115608" y="7907982"/>
            <a:ext cx="288103" cy="468229"/>
          </a:xfrm>
          <a:custGeom>
            <a:avLst/>
            <a:gdLst>
              <a:gd name="T0" fmla="*/ 139 w 139"/>
              <a:gd name="T1" fmla="*/ 141 h 222"/>
              <a:gd name="T2" fmla="*/ 135 w 139"/>
              <a:gd name="T3" fmla="*/ 161 h 222"/>
              <a:gd name="T4" fmla="*/ 131 w 139"/>
              <a:gd name="T5" fmla="*/ 168 h 222"/>
              <a:gd name="T6" fmla="*/ 116 w 139"/>
              <a:gd name="T7" fmla="*/ 184 h 222"/>
              <a:gd name="T8" fmla="*/ 96 w 139"/>
              <a:gd name="T9" fmla="*/ 194 h 222"/>
              <a:gd name="T10" fmla="*/ 64 w 139"/>
              <a:gd name="T11" fmla="*/ 195 h 222"/>
              <a:gd name="T12" fmla="*/ 43 w 139"/>
              <a:gd name="T13" fmla="*/ 190 h 222"/>
              <a:gd name="T14" fmla="*/ 0 w 139"/>
              <a:gd name="T15" fmla="*/ 166 h 222"/>
              <a:gd name="T16" fmla="*/ 9 w 139"/>
              <a:gd name="T17" fmla="*/ 135 h 222"/>
              <a:gd name="T18" fmla="*/ 12 w 139"/>
              <a:gd name="T19" fmla="*/ 117 h 222"/>
              <a:gd name="T20" fmla="*/ 18 w 139"/>
              <a:gd name="T21" fmla="*/ 116 h 222"/>
              <a:gd name="T22" fmla="*/ 27 w 139"/>
              <a:gd name="T23" fmla="*/ 119 h 222"/>
              <a:gd name="T24" fmla="*/ 37 w 139"/>
              <a:gd name="T25" fmla="*/ 122 h 222"/>
              <a:gd name="T26" fmla="*/ 48 w 139"/>
              <a:gd name="T27" fmla="*/ 124 h 222"/>
              <a:gd name="T28" fmla="*/ 55 w 139"/>
              <a:gd name="T29" fmla="*/ 122 h 222"/>
              <a:gd name="T30" fmla="*/ 58 w 139"/>
              <a:gd name="T31" fmla="*/ 121 h 222"/>
              <a:gd name="T32" fmla="*/ 37 w 139"/>
              <a:gd name="T33" fmla="*/ 95 h 222"/>
              <a:gd name="T34" fmla="*/ 8 w 139"/>
              <a:gd name="T35" fmla="*/ 70 h 222"/>
              <a:gd name="T36" fmla="*/ 3 w 139"/>
              <a:gd name="T37" fmla="*/ 56 h 222"/>
              <a:gd name="T38" fmla="*/ 3 w 139"/>
              <a:gd name="T39" fmla="*/ 54 h 222"/>
              <a:gd name="T40" fmla="*/ 8 w 139"/>
              <a:gd name="T41" fmla="*/ 42 h 222"/>
              <a:gd name="T42" fmla="*/ 37 w 139"/>
              <a:gd name="T43" fmla="*/ 19 h 222"/>
              <a:gd name="T44" fmla="*/ 71 w 139"/>
              <a:gd name="T45" fmla="*/ 17 h 222"/>
              <a:gd name="T46" fmla="*/ 83 w 139"/>
              <a:gd name="T47" fmla="*/ 19 h 222"/>
              <a:gd name="T48" fmla="*/ 114 w 139"/>
              <a:gd name="T49" fmla="*/ 24 h 222"/>
              <a:gd name="T50" fmla="*/ 124 w 139"/>
              <a:gd name="T51" fmla="*/ 27 h 222"/>
              <a:gd name="T52" fmla="*/ 133 w 139"/>
              <a:gd name="T53" fmla="*/ 31 h 222"/>
              <a:gd name="T54" fmla="*/ 139 w 139"/>
              <a:gd name="T55" fmla="*/ 37 h 222"/>
              <a:gd name="T56" fmla="*/ 138 w 139"/>
              <a:gd name="T57" fmla="*/ 53 h 222"/>
              <a:gd name="T58" fmla="*/ 136 w 139"/>
              <a:gd name="T59" fmla="*/ 78 h 222"/>
              <a:gd name="T60" fmla="*/ 134 w 139"/>
              <a:gd name="T61" fmla="*/ 90 h 222"/>
              <a:gd name="T62" fmla="*/ 129 w 139"/>
              <a:gd name="T63" fmla="*/ 92 h 222"/>
              <a:gd name="T64" fmla="*/ 121 w 139"/>
              <a:gd name="T65" fmla="*/ 90 h 222"/>
              <a:gd name="T66" fmla="*/ 114 w 139"/>
              <a:gd name="T67" fmla="*/ 85 h 222"/>
              <a:gd name="T68" fmla="*/ 93 w 139"/>
              <a:gd name="T69" fmla="*/ 77 h 222"/>
              <a:gd name="T70" fmla="*/ 92 w 139"/>
              <a:gd name="T71" fmla="*/ 78 h 222"/>
              <a:gd name="T72" fmla="*/ 122 w 139"/>
              <a:gd name="T73" fmla="*/ 107 h 222"/>
              <a:gd name="T74" fmla="*/ 139 w 139"/>
              <a:gd name="T75" fmla="*/ 141 h 222"/>
              <a:gd name="T76" fmla="*/ 72 w 139"/>
              <a:gd name="T77" fmla="*/ 0 h 222"/>
              <a:gd name="T78" fmla="*/ 101 w 139"/>
              <a:gd name="T79" fmla="*/ 4 h 222"/>
              <a:gd name="T80" fmla="*/ 99 w 139"/>
              <a:gd name="T81" fmla="*/ 23 h 222"/>
              <a:gd name="T82" fmla="*/ 69 w 139"/>
              <a:gd name="T83" fmla="*/ 23 h 222"/>
              <a:gd name="T84" fmla="*/ 72 w 139"/>
              <a:gd name="T85" fmla="*/ 0 h 222"/>
              <a:gd name="T86" fmla="*/ 54 w 139"/>
              <a:gd name="T87" fmla="*/ 186 h 222"/>
              <a:gd name="T88" fmla="*/ 88 w 139"/>
              <a:gd name="T89" fmla="*/ 191 h 222"/>
              <a:gd name="T90" fmla="*/ 84 w 139"/>
              <a:gd name="T91" fmla="*/ 222 h 222"/>
              <a:gd name="T92" fmla="*/ 50 w 139"/>
              <a:gd name="T93" fmla="*/ 217 h 222"/>
              <a:gd name="T94" fmla="*/ 54 w 139"/>
              <a:gd name="T95" fmla="*/ 18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222">
                <a:moveTo>
                  <a:pt x="139" y="141"/>
                </a:moveTo>
                <a:cubicBezTo>
                  <a:pt x="139" y="149"/>
                  <a:pt x="138" y="156"/>
                  <a:pt x="135" y="161"/>
                </a:cubicBezTo>
                <a:cubicBezTo>
                  <a:pt x="134" y="163"/>
                  <a:pt x="133" y="165"/>
                  <a:pt x="131" y="168"/>
                </a:cubicBezTo>
                <a:cubicBezTo>
                  <a:pt x="129" y="173"/>
                  <a:pt x="124" y="179"/>
                  <a:pt x="116" y="184"/>
                </a:cubicBezTo>
                <a:cubicBezTo>
                  <a:pt x="109" y="189"/>
                  <a:pt x="102" y="193"/>
                  <a:pt x="96" y="194"/>
                </a:cubicBezTo>
                <a:cubicBezTo>
                  <a:pt x="87" y="196"/>
                  <a:pt x="76" y="197"/>
                  <a:pt x="64" y="195"/>
                </a:cubicBezTo>
                <a:cubicBezTo>
                  <a:pt x="57" y="194"/>
                  <a:pt x="50" y="193"/>
                  <a:pt x="43" y="190"/>
                </a:cubicBezTo>
                <a:cubicBezTo>
                  <a:pt x="24" y="184"/>
                  <a:pt x="10" y="176"/>
                  <a:pt x="0" y="166"/>
                </a:cubicBezTo>
                <a:cubicBezTo>
                  <a:pt x="2" y="157"/>
                  <a:pt x="5" y="147"/>
                  <a:pt x="9" y="135"/>
                </a:cubicBezTo>
                <a:cubicBezTo>
                  <a:pt x="10" y="129"/>
                  <a:pt x="12" y="123"/>
                  <a:pt x="12" y="117"/>
                </a:cubicBezTo>
                <a:cubicBezTo>
                  <a:pt x="13" y="116"/>
                  <a:pt x="15" y="116"/>
                  <a:pt x="18" y="116"/>
                </a:cubicBezTo>
                <a:cubicBezTo>
                  <a:pt x="20" y="116"/>
                  <a:pt x="23" y="117"/>
                  <a:pt x="27" y="119"/>
                </a:cubicBezTo>
                <a:cubicBezTo>
                  <a:pt x="32" y="120"/>
                  <a:pt x="35" y="121"/>
                  <a:pt x="37" y="122"/>
                </a:cubicBezTo>
                <a:cubicBezTo>
                  <a:pt x="42" y="123"/>
                  <a:pt x="45" y="123"/>
                  <a:pt x="48" y="124"/>
                </a:cubicBezTo>
                <a:cubicBezTo>
                  <a:pt x="47" y="124"/>
                  <a:pt x="50" y="123"/>
                  <a:pt x="55" y="122"/>
                </a:cubicBezTo>
                <a:cubicBezTo>
                  <a:pt x="56" y="122"/>
                  <a:pt x="57" y="122"/>
                  <a:pt x="58" y="121"/>
                </a:cubicBezTo>
                <a:cubicBezTo>
                  <a:pt x="61" y="114"/>
                  <a:pt x="54" y="105"/>
                  <a:pt x="37" y="95"/>
                </a:cubicBezTo>
                <a:cubicBezTo>
                  <a:pt x="24" y="87"/>
                  <a:pt x="15" y="79"/>
                  <a:pt x="8" y="70"/>
                </a:cubicBezTo>
                <a:cubicBezTo>
                  <a:pt x="6" y="68"/>
                  <a:pt x="4" y="63"/>
                  <a:pt x="3" y="56"/>
                </a:cubicBezTo>
                <a:cubicBezTo>
                  <a:pt x="3" y="55"/>
                  <a:pt x="3" y="55"/>
                  <a:pt x="3" y="54"/>
                </a:cubicBezTo>
                <a:cubicBezTo>
                  <a:pt x="4" y="52"/>
                  <a:pt x="5" y="48"/>
                  <a:pt x="8" y="42"/>
                </a:cubicBezTo>
                <a:cubicBezTo>
                  <a:pt x="14" y="31"/>
                  <a:pt x="24" y="23"/>
                  <a:pt x="37" y="19"/>
                </a:cubicBezTo>
                <a:cubicBezTo>
                  <a:pt x="45" y="17"/>
                  <a:pt x="57" y="17"/>
                  <a:pt x="71" y="17"/>
                </a:cubicBezTo>
                <a:cubicBezTo>
                  <a:pt x="76" y="18"/>
                  <a:pt x="80" y="18"/>
                  <a:pt x="83" y="19"/>
                </a:cubicBezTo>
                <a:cubicBezTo>
                  <a:pt x="95" y="21"/>
                  <a:pt x="105" y="23"/>
                  <a:pt x="114" y="24"/>
                </a:cubicBezTo>
                <a:cubicBezTo>
                  <a:pt x="116" y="25"/>
                  <a:pt x="120" y="26"/>
                  <a:pt x="124" y="27"/>
                </a:cubicBezTo>
                <a:cubicBezTo>
                  <a:pt x="133" y="31"/>
                  <a:pt x="133" y="31"/>
                  <a:pt x="133" y="31"/>
                </a:cubicBezTo>
                <a:cubicBezTo>
                  <a:pt x="135" y="33"/>
                  <a:pt x="137" y="35"/>
                  <a:pt x="139" y="37"/>
                </a:cubicBezTo>
                <a:cubicBezTo>
                  <a:pt x="139" y="38"/>
                  <a:pt x="139" y="44"/>
                  <a:pt x="138" y="53"/>
                </a:cubicBezTo>
                <a:cubicBezTo>
                  <a:pt x="137" y="69"/>
                  <a:pt x="136" y="78"/>
                  <a:pt x="136" y="78"/>
                </a:cubicBezTo>
                <a:cubicBezTo>
                  <a:pt x="136" y="81"/>
                  <a:pt x="136" y="85"/>
                  <a:pt x="134" y="90"/>
                </a:cubicBezTo>
                <a:cubicBezTo>
                  <a:pt x="133" y="92"/>
                  <a:pt x="131" y="93"/>
                  <a:pt x="129" y="92"/>
                </a:cubicBezTo>
                <a:cubicBezTo>
                  <a:pt x="127" y="92"/>
                  <a:pt x="124" y="91"/>
                  <a:pt x="121" y="90"/>
                </a:cubicBezTo>
                <a:cubicBezTo>
                  <a:pt x="119" y="88"/>
                  <a:pt x="116" y="87"/>
                  <a:pt x="114" y="85"/>
                </a:cubicBezTo>
                <a:cubicBezTo>
                  <a:pt x="104" y="80"/>
                  <a:pt x="98" y="78"/>
                  <a:pt x="93" y="77"/>
                </a:cubicBezTo>
                <a:cubicBezTo>
                  <a:pt x="92" y="78"/>
                  <a:pt x="92" y="78"/>
                  <a:pt x="92" y="78"/>
                </a:cubicBezTo>
                <a:cubicBezTo>
                  <a:pt x="98" y="87"/>
                  <a:pt x="108" y="97"/>
                  <a:pt x="122" y="107"/>
                </a:cubicBezTo>
                <a:cubicBezTo>
                  <a:pt x="133" y="115"/>
                  <a:pt x="139" y="127"/>
                  <a:pt x="139" y="141"/>
                </a:cubicBezTo>
                <a:close/>
                <a:moveTo>
                  <a:pt x="72" y="0"/>
                </a:moveTo>
                <a:cubicBezTo>
                  <a:pt x="101" y="4"/>
                  <a:pt x="101" y="4"/>
                  <a:pt x="101" y="4"/>
                </a:cubicBezTo>
                <a:cubicBezTo>
                  <a:pt x="99" y="23"/>
                  <a:pt x="99" y="23"/>
                  <a:pt x="99" y="23"/>
                </a:cubicBezTo>
                <a:cubicBezTo>
                  <a:pt x="69" y="23"/>
                  <a:pt x="69" y="23"/>
                  <a:pt x="69" y="23"/>
                </a:cubicBezTo>
                <a:lnTo>
                  <a:pt x="72" y="0"/>
                </a:lnTo>
                <a:close/>
                <a:moveTo>
                  <a:pt x="54" y="186"/>
                </a:moveTo>
                <a:cubicBezTo>
                  <a:pt x="88" y="191"/>
                  <a:pt x="88" y="191"/>
                  <a:pt x="88" y="191"/>
                </a:cubicBezTo>
                <a:cubicBezTo>
                  <a:pt x="84" y="222"/>
                  <a:pt x="84" y="222"/>
                  <a:pt x="84" y="222"/>
                </a:cubicBezTo>
                <a:cubicBezTo>
                  <a:pt x="50" y="217"/>
                  <a:pt x="50" y="217"/>
                  <a:pt x="50" y="217"/>
                </a:cubicBezTo>
                <a:lnTo>
                  <a:pt x="54" y="186"/>
                </a:lnTo>
                <a:close/>
              </a:path>
            </a:pathLst>
          </a:custGeom>
          <a:solidFill>
            <a:srgbClr val="046A38"/>
          </a:solidFill>
          <a:ln>
            <a:noFill/>
          </a:ln>
        </p:spPr>
        <p:txBody>
          <a:bodyPr anchor="ctr"/>
          <a:lstStyle/>
          <a:p>
            <a:pPr algn="ctr"/>
            <a:endParaRPr sz="8000">
              <a:latin typeface="+mn-lt"/>
              <a:ea typeface="+mn-ea"/>
              <a:cs typeface="+mn-ea"/>
              <a:sym typeface="+mn-lt"/>
            </a:endParaRPr>
          </a:p>
        </p:txBody>
      </p:sp>
      <p:sp>
        <p:nvSpPr>
          <p:cNvPr id="175" name="Freeform: Shape 1051"/>
          <p:cNvSpPr>
            <a:spLocks/>
          </p:cNvSpPr>
          <p:nvPr/>
        </p:nvSpPr>
        <p:spPr bwMode="auto">
          <a:xfrm>
            <a:off x="3013395" y="7636147"/>
            <a:ext cx="297106" cy="220343"/>
          </a:xfrm>
          <a:custGeom>
            <a:avLst/>
            <a:gdLst>
              <a:gd name="T0" fmla="*/ 137 w 143"/>
              <a:gd name="T1" fmla="*/ 21 h 104"/>
              <a:gd name="T2" fmla="*/ 89 w 143"/>
              <a:gd name="T3" fmla="*/ 5 h 104"/>
              <a:gd name="T4" fmla="*/ 0 w 143"/>
              <a:gd name="T5" fmla="*/ 84 h 104"/>
              <a:gd name="T6" fmla="*/ 6 w 143"/>
              <a:gd name="T7" fmla="*/ 104 h 104"/>
              <a:gd name="T8" fmla="*/ 137 w 143"/>
              <a:gd name="T9" fmla="*/ 21 h 104"/>
            </a:gdLst>
            <a:ahLst/>
            <a:cxnLst>
              <a:cxn ang="0">
                <a:pos x="T0" y="T1"/>
              </a:cxn>
              <a:cxn ang="0">
                <a:pos x="T2" y="T3"/>
              </a:cxn>
              <a:cxn ang="0">
                <a:pos x="T4" y="T5"/>
              </a:cxn>
              <a:cxn ang="0">
                <a:pos x="T6" y="T7"/>
              </a:cxn>
              <a:cxn ang="0">
                <a:pos x="T8" y="T9"/>
              </a:cxn>
            </a:cxnLst>
            <a:rect l="0" t="0" r="r" b="b"/>
            <a:pathLst>
              <a:path w="143" h="104">
                <a:moveTo>
                  <a:pt x="137" y="21"/>
                </a:moveTo>
                <a:cubicBezTo>
                  <a:pt x="143" y="0"/>
                  <a:pt x="113" y="1"/>
                  <a:pt x="89" y="5"/>
                </a:cubicBezTo>
                <a:cubicBezTo>
                  <a:pt x="53" y="10"/>
                  <a:pt x="19" y="55"/>
                  <a:pt x="0" y="84"/>
                </a:cubicBezTo>
                <a:cubicBezTo>
                  <a:pt x="2" y="87"/>
                  <a:pt x="6" y="104"/>
                  <a:pt x="6" y="104"/>
                </a:cubicBezTo>
                <a:cubicBezTo>
                  <a:pt x="54" y="85"/>
                  <a:pt x="131" y="40"/>
                  <a:pt x="137" y="21"/>
                </a:cubicBezTo>
                <a:close/>
              </a:path>
            </a:pathLst>
          </a:custGeom>
          <a:solidFill>
            <a:srgbClr val="F3B9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6" name="Freeform: Shape 1053"/>
          <p:cNvSpPr>
            <a:spLocks/>
          </p:cNvSpPr>
          <p:nvPr/>
        </p:nvSpPr>
        <p:spPr bwMode="auto">
          <a:xfrm>
            <a:off x="1334265" y="8098255"/>
            <a:ext cx="1074383" cy="1315936"/>
          </a:xfrm>
          <a:custGeom>
            <a:avLst/>
            <a:gdLst>
              <a:gd name="T0" fmla="*/ 494 w 519"/>
              <a:gd name="T1" fmla="*/ 279 h 625"/>
              <a:gd name="T2" fmla="*/ 290 w 519"/>
              <a:gd name="T3" fmla="*/ 90 h 625"/>
              <a:gd name="T4" fmla="*/ 96 w 519"/>
              <a:gd name="T5" fmla="*/ 0 h 625"/>
              <a:gd name="T6" fmla="*/ 30 w 519"/>
              <a:gd name="T7" fmla="*/ 49 h 625"/>
              <a:gd name="T8" fmla="*/ 1 w 519"/>
              <a:gd name="T9" fmla="*/ 110 h 625"/>
              <a:gd name="T10" fmla="*/ 33 w 519"/>
              <a:gd name="T11" fmla="*/ 169 h 625"/>
              <a:gd name="T12" fmla="*/ 297 w 519"/>
              <a:gd name="T13" fmla="*/ 351 h 625"/>
              <a:gd name="T14" fmla="*/ 97 w 519"/>
              <a:gd name="T15" fmla="*/ 508 h 625"/>
              <a:gd name="T16" fmla="*/ 181 w 519"/>
              <a:gd name="T17" fmla="*/ 625 h 625"/>
              <a:gd name="T18" fmla="*/ 488 w 519"/>
              <a:gd name="T19" fmla="*/ 393 h 625"/>
              <a:gd name="T20" fmla="*/ 518 w 519"/>
              <a:gd name="T21" fmla="*/ 338 h 625"/>
              <a:gd name="T22" fmla="*/ 494 w 519"/>
              <a:gd name="T23" fmla="*/ 27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625">
                <a:moveTo>
                  <a:pt x="494" y="279"/>
                </a:moveTo>
                <a:cubicBezTo>
                  <a:pt x="290" y="90"/>
                  <a:pt x="290" y="90"/>
                  <a:pt x="290" y="90"/>
                </a:cubicBezTo>
                <a:cubicBezTo>
                  <a:pt x="290" y="90"/>
                  <a:pt x="189" y="48"/>
                  <a:pt x="96" y="0"/>
                </a:cubicBezTo>
                <a:cubicBezTo>
                  <a:pt x="30" y="49"/>
                  <a:pt x="30" y="49"/>
                  <a:pt x="30" y="49"/>
                </a:cubicBezTo>
                <a:cubicBezTo>
                  <a:pt x="11" y="64"/>
                  <a:pt x="0" y="86"/>
                  <a:pt x="1" y="110"/>
                </a:cubicBezTo>
                <a:cubicBezTo>
                  <a:pt x="1" y="134"/>
                  <a:pt x="13" y="156"/>
                  <a:pt x="33" y="169"/>
                </a:cubicBezTo>
                <a:cubicBezTo>
                  <a:pt x="297" y="351"/>
                  <a:pt x="297" y="351"/>
                  <a:pt x="297" y="351"/>
                </a:cubicBezTo>
                <a:cubicBezTo>
                  <a:pt x="97" y="508"/>
                  <a:pt x="97" y="508"/>
                  <a:pt x="97" y="508"/>
                </a:cubicBezTo>
                <a:cubicBezTo>
                  <a:pt x="140" y="560"/>
                  <a:pt x="153" y="585"/>
                  <a:pt x="181" y="625"/>
                </a:cubicBezTo>
                <a:cubicBezTo>
                  <a:pt x="186" y="623"/>
                  <a:pt x="488" y="393"/>
                  <a:pt x="488" y="393"/>
                </a:cubicBezTo>
                <a:cubicBezTo>
                  <a:pt x="506" y="380"/>
                  <a:pt x="517" y="360"/>
                  <a:pt x="518" y="338"/>
                </a:cubicBezTo>
                <a:cubicBezTo>
                  <a:pt x="519" y="316"/>
                  <a:pt x="510" y="294"/>
                  <a:pt x="494" y="279"/>
                </a:cubicBezTo>
                <a:close/>
              </a:path>
            </a:pathLst>
          </a:custGeom>
          <a:solidFill>
            <a:srgbClr val="5845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7" name="Freeform: Shape 1055"/>
          <p:cNvSpPr>
            <a:spLocks/>
          </p:cNvSpPr>
          <p:nvPr/>
        </p:nvSpPr>
        <p:spPr bwMode="auto">
          <a:xfrm>
            <a:off x="1376278" y="7091412"/>
            <a:ext cx="1080386" cy="1196585"/>
          </a:xfrm>
          <a:custGeom>
            <a:avLst/>
            <a:gdLst>
              <a:gd name="T0" fmla="*/ 423 w 523"/>
              <a:gd name="T1" fmla="*/ 23 h 567"/>
              <a:gd name="T2" fmla="*/ 294 w 523"/>
              <a:gd name="T3" fmla="*/ 38 h 567"/>
              <a:gd name="T4" fmla="*/ 0 w 523"/>
              <a:gd name="T5" fmla="*/ 446 h 567"/>
              <a:gd name="T6" fmla="*/ 270 w 523"/>
              <a:gd name="T7" fmla="*/ 567 h 567"/>
              <a:gd name="T8" fmla="*/ 523 w 523"/>
              <a:gd name="T9" fmla="*/ 101 h 567"/>
              <a:gd name="T10" fmla="*/ 423 w 523"/>
              <a:gd name="T11" fmla="*/ 23 h 567"/>
            </a:gdLst>
            <a:ahLst/>
            <a:cxnLst>
              <a:cxn ang="0">
                <a:pos x="T0" y="T1"/>
              </a:cxn>
              <a:cxn ang="0">
                <a:pos x="T2" y="T3"/>
              </a:cxn>
              <a:cxn ang="0">
                <a:pos x="T4" y="T5"/>
              </a:cxn>
              <a:cxn ang="0">
                <a:pos x="T6" y="T7"/>
              </a:cxn>
              <a:cxn ang="0">
                <a:pos x="T8" y="T9"/>
              </a:cxn>
              <a:cxn ang="0">
                <a:pos x="T10" y="T11"/>
              </a:cxn>
            </a:cxnLst>
            <a:rect l="0" t="0" r="r" b="b"/>
            <a:pathLst>
              <a:path w="523" h="567">
                <a:moveTo>
                  <a:pt x="423" y="23"/>
                </a:moveTo>
                <a:cubicBezTo>
                  <a:pt x="423" y="23"/>
                  <a:pt x="340" y="0"/>
                  <a:pt x="294" y="38"/>
                </a:cubicBezTo>
                <a:cubicBezTo>
                  <a:pt x="214" y="104"/>
                  <a:pt x="16" y="420"/>
                  <a:pt x="0" y="446"/>
                </a:cubicBezTo>
                <a:cubicBezTo>
                  <a:pt x="83" y="474"/>
                  <a:pt x="83" y="486"/>
                  <a:pt x="270" y="567"/>
                </a:cubicBezTo>
                <a:cubicBezTo>
                  <a:pt x="459" y="353"/>
                  <a:pt x="523" y="101"/>
                  <a:pt x="523" y="101"/>
                </a:cubicBezTo>
                <a:lnTo>
                  <a:pt x="423" y="23"/>
                </a:lnTo>
                <a:close/>
              </a:path>
            </a:pathLst>
          </a:custGeom>
          <a:solidFill>
            <a:schemeClr val="bg1">
              <a:lumMod val="85000"/>
            </a:schemeClr>
          </a:solidFill>
          <a:ln>
            <a:noFill/>
          </a:ln>
        </p:spPr>
        <p:txBody>
          <a:bodyPr anchor="ctr"/>
          <a:lstStyle/>
          <a:p>
            <a:pPr algn="ctr"/>
            <a:endParaRPr sz="8000">
              <a:latin typeface="+mn-lt"/>
              <a:ea typeface="+mn-ea"/>
              <a:cs typeface="+mn-ea"/>
              <a:sym typeface="+mn-lt"/>
            </a:endParaRPr>
          </a:p>
        </p:txBody>
      </p:sp>
      <p:sp>
        <p:nvSpPr>
          <p:cNvPr id="178" name="Freeform: Shape 1056"/>
          <p:cNvSpPr>
            <a:spLocks/>
          </p:cNvSpPr>
          <p:nvPr/>
        </p:nvSpPr>
        <p:spPr bwMode="auto">
          <a:xfrm>
            <a:off x="2077060" y="6307971"/>
            <a:ext cx="873311" cy="1074171"/>
          </a:xfrm>
          <a:custGeom>
            <a:avLst/>
            <a:gdLst>
              <a:gd name="T0" fmla="*/ 409 w 422"/>
              <a:gd name="T1" fmla="*/ 121 h 509"/>
              <a:gd name="T2" fmla="*/ 261 w 422"/>
              <a:gd name="T3" fmla="*/ 422 h 509"/>
              <a:gd name="T4" fmla="*/ 2 w 422"/>
              <a:gd name="T5" fmla="*/ 250 h 509"/>
              <a:gd name="T6" fmla="*/ 130 w 422"/>
              <a:gd name="T7" fmla="*/ 26 h 509"/>
              <a:gd name="T8" fmla="*/ 291 w 422"/>
              <a:gd name="T9" fmla="*/ 26 h 509"/>
              <a:gd name="T10" fmla="*/ 409 w 422"/>
              <a:gd name="T11" fmla="*/ 121 h 509"/>
            </a:gdLst>
            <a:ahLst/>
            <a:cxnLst>
              <a:cxn ang="0">
                <a:pos x="T0" y="T1"/>
              </a:cxn>
              <a:cxn ang="0">
                <a:pos x="T2" y="T3"/>
              </a:cxn>
              <a:cxn ang="0">
                <a:pos x="T4" y="T5"/>
              </a:cxn>
              <a:cxn ang="0">
                <a:pos x="T6" y="T7"/>
              </a:cxn>
              <a:cxn ang="0">
                <a:pos x="T8" y="T9"/>
              </a:cxn>
              <a:cxn ang="0">
                <a:pos x="T10" y="T11"/>
              </a:cxn>
            </a:cxnLst>
            <a:rect l="0" t="0" r="r" b="b"/>
            <a:pathLst>
              <a:path w="422" h="509">
                <a:moveTo>
                  <a:pt x="409" y="121"/>
                </a:moveTo>
                <a:cubicBezTo>
                  <a:pt x="397" y="170"/>
                  <a:pt x="377" y="334"/>
                  <a:pt x="261" y="422"/>
                </a:cubicBezTo>
                <a:cubicBezTo>
                  <a:pt x="145" y="509"/>
                  <a:pt x="4" y="360"/>
                  <a:pt x="2" y="250"/>
                </a:cubicBezTo>
                <a:cubicBezTo>
                  <a:pt x="0" y="140"/>
                  <a:pt x="66" y="45"/>
                  <a:pt x="130" y="26"/>
                </a:cubicBezTo>
                <a:cubicBezTo>
                  <a:pt x="194" y="6"/>
                  <a:pt x="202" y="0"/>
                  <a:pt x="291" y="26"/>
                </a:cubicBezTo>
                <a:cubicBezTo>
                  <a:pt x="380" y="53"/>
                  <a:pt x="422" y="71"/>
                  <a:pt x="409" y="121"/>
                </a:cubicBezTo>
                <a:close/>
              </a:path>
            </a:pathLst>
          </a:custGeom>
          <a:solidFill>
            <a:srgbClr val="F3B9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79" name="Freeform: Shape 1059"/>
          <p:cNvSpPr>
            <a:spLocks/>
          </p:cNvSpPr>
          <p:nvPr/>
        </p:nvSpPr>
        <p:spPr bwMode="auto">
          <a:xfrm>
            <a:off x="752057" y="7122016"/>
            <a:ext cx="1503535" cy="673270"/>
          </a:xfrm>
          <a:custGeom>
            <a:avLst/>
            <a:gdLst>
              <a:gd name="T0" fmla="*/ 677 w 726"/>
              <a:gd name="T1" fmla="*/ 4 h 319"/>
              <a:gd name="T2" fmla="*/ 325 w 726"/>
              <a:gd name="T3" fmla="*/ 1 h 319"/>
              <a:gd name="T4" fmla="*/ 281 w 726"/>
              <a:gd name="T5" fmla="*/ 13 h 319"/>
              <a:gd name="T6" fmla="*/ 0 w 726"/>
              <a:gd name="T7" fmla="*/ 196 h 319"/>
              <a:gd name="T8" fmla="*/ 81 w 726"/>
              <a:gd name="T9" fmla="*/ 319 h 319"/>
              <a:gd name="T10" fmla="*/ 341 w 726"/>
              <a:gd name="T11" fmla="*/ 150 h 319"/>
              <a:gd name="T12" fmla="*/ 625 w 726"/>
              <a:gd name="T13" fmla="*/ 165 h 319"/>
              <a:gd name="T14" fmla="*/ 724 w 726"/>
              <a:gd name="T15" fmla="*/ 97 h 319"/>
              <a:gd name="T16" fmla="*/ 677 w 726"/>
              <a:gd name="T17" fmla="*/ 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319">
                <a:moveTo>
                  <a:pt x="677" y="4"/>
                </a:moveTo>
                <a:cubicBezTo>
                  <a:pt x="325" y="1"/>
                  <a:pt x="325" y="1"/>
                  <a:pt x="325" y="1"/>
                </a:cubicBezTo>
                <a:cubicBezTo>
                  <a:pt x="309" y="0"/>
                  <a:pt x="294" y="5"/>
                  <a:pt x="281" y="13"/>
                </a:cubicBezTo>
                <a:cubicBezTo>
                  <a:pt x="0" y="196"/>
                  <a:pt x="0" y="196"/>
                  <a:pt x="0" y="196"/>
                </a:cubicBezTo>
                <a:cubicBezTo>
                  <a:pt x="26" y="239"/>
                  <a:pt x="50" y="281"/>
                  <a:pt x="81" y="319"/>
                </a:cubicBezTo>
                <a:cubicBezTo>
                  <a:pt x="341" y="150"/>
                  <a:pt x="341" y="150"/>
                  <a:pt x="341" y="150"/>
                </a:cubicBezTo>
                <a:cubicBezTo>
                  <a:pt x="625" y="165"/>
                  <a:pt x="625" y="165"/>
                  <a:pt x="625" y="165"/>
                </a:cubicBezTo>
                <a:cubicBezTo>
                  <a:pt x="666" y="167"/>
                  <a:pt x="722" y="138"/>
                  <a:pt x="724" y="97"/>
                </a:cubicBezTo>
                <a:cubicBezTo>
                  <a:pt x="726" y="56"/>
                  <a:pt x="717" y="6"/>
                  <a:pt x="677" y="4"/>
                </a:cubicBezTo>
                <a:close/>
              </a:path>
            </a:pathLst>
          </a:custGeom>
          <a:solidFill>
            <a:schemeClr val="bg1">
              <a:lumMod val="95000"/>
            </a:schemeClr>
          </a:solidFill>
          <a:ln>
            <a:noFill/>
          </a:ln>
        </p:spPr>
        <p:txBody>
          <a:bodyPr anchor="ctr"/>
          <a:lstStyle/>
          <a:p>
            <a:pPr algn="ctr"/>
            <a:endParaRPr sz="8000">
              <a:latin typeface="+mn-lt"/>
              <a:ea typeface="+mn-ea"/>
              <a:cs typeface="+mn-ea"/>
              <a:sym typeface="+mn-lt"/>
            </a:endParaRPr>
          </a:p>
        </p:txBody>
      </p:sp>
      <p:sp>
        <p:nvSpPr>
          <p:cNvPr id="180" name="Freeform: Shape 1061"/>
          <p:cNvSpPr>
            <a:spLocks/>
          </p:cNvSpPr>
          <p:nvPr/>
        </p:nvSpPr>
        <p:spPr bwMode="auto">
          <a:xfrm>
            <a:off x="-106248" y="7333176"/>
            <a:ext cx="1119398" cy="1781103"/>
          </a:xfrm>
          <a:custGeom>
            <a:avLst/>
            <a:gdLst>
              <a:gd name="T0" fmla="*/ 430 w 542"/>
              <a:gd name="T1" fmla="*/ 223 h 845"/>
              <a:gd name="T2" fmla="*/ 514 w 542"/>
              <a:gd name="T3" fmla="*/ 115 h 845"/>
              <a:gd name="T4" fmla="*/ 494 w 542"/>
              <a:gd name="T5" fmla="*/ 66 h 845"/>
              <a:gd name="T6" fmla="*/ 428 w 542"/>
              <a:gd name="T7" fmla="*/ 32 h 845"/>
              <a:gd name="T8" fmla="*/ 362 w 542"/>
              <a:gd name="T9" fmla="*/ 46 h 845"/>
              <a:gd name="T10" fmla="*/ 287 w 542"/>
              <a:gd name="T11" fmla="*/ 24 h 845"/>
              <a:gd name="T12" fmla="*/ 368 w 542"/>
              <a:gd name="T13" fmla="*/ 34 h 845"/>
              <a:gd name="T14" fmla="*/ 273 w 542"/>
              <a:gd name="T15" fmla="*/ 43 h 845"/>
              <a:gd name="T16" fmla="*/ 306 w 542"/>
              <a:gd name="T17" fmla="*/ 212 h 845"/>
              <a:gd name="T18" fmla="*/ 119 w 542"/>
              <a:gd name="T19" fmla="*/ 440 h 845"/>
              <a:gd name="T20" fmla="*/ 238 w 542"/>
              <a:gd name="T21" fmla="*/ 785 h 845"/>
              <a:gd name="T22" fmla="*/ 483 w 542"/>
              <a:gd name="T23" fmla="*/ 506 h 845"/>
              <a:gd name="T24" fmla="*/ 430 w 542"/>
              <a:gd name="T25" fmla="*/ 22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845">
                <a:moveTo>
                  <a:pt x="430" y="223"/>
                </a:moveTo>
                <a:cubicBezTo>
                  <a:pt x="432" y="218"/>
                  <a:pt x="514" y="115"/>
                  <a:pt x="514" y="115"/>
                </a:cubicBezTo>
                <a:cubicBezTo>
                  <a:pt x="514" y="115"/>
                  <a:pt x="542" y="72"/>
                  <a:pt x="494" y="66"/>
                </a:cubicBezTo>
                <a:cubicBezTo>
                  <a:pt x="449" y="60"/>
                  <a:pt x="470" y="38"/>
                  <a:pt x="428" y="32"/>
                </a:cubicBezTo>
                <a:cubicBezTo>
                  <a:pt x="385" y="27"/>
                  <a:pt x="394" y="40"/>
                  <a:pt x="362" y="46"/>
                </a:cubicBezTo>
                <a:cubicBezTo>
                  <a:pt x="330" y="51"/>
                  <a:pt x="246" y="43"/>
                  <a:pt x="287" y="24"/>
                </a:cubicBezTo>
                <a:cubicBezTo>
                  <a:pt x="321" y="8"/>
                  <a:pt x="348" y="27"/>
                  <a:pt x="368" y="34"/>
                </a:cubicBezTo>
                <a:cubicBezTo>
                  <a:pt x="323" y="0"/>
                  <a:pt x="258" y="7"/>
                  <a:pt x="273" y="43"/>
                </a:cubicBezTo>
                <a:cubicBezTo>
                  <a:pt x="289" y="79"/>
                  <a:pt x="312" y="213"/>
                  <a:pt x="306" y="212"/>
                </a:cubicBezTo>
                <a:cubicBezTo>
                  <a:pt x="301" y="211"/>
                  <a:pt x="200" y="328"/>
                  <a:pt x="119" y="440"/>
                </a:cubicBezTo>
                <a:cubicBezTo>
                  <a:pt x="38" y="553"/>
                  <a:pt x="0" y="724"/>
                  <a:pt x="238" y="785"/>
                </a:cubicBezTo>
                <a:cubicBezTo>
                  <a:pt x="476" y="845"/>
                  <a:pt x="485" y="601"/>
                  <a:pt x="483" y="506"/>
                </a:cubicBezTo>
                <a:cubicBezTo>
                  <a:pt x="481" y="411"/>
                  <a:pt x="418" y="255"/>
                  <a:pt x="430" y="22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81" name="Freeform: Shape 1063"/>
          <p:cNvSpPr>
            <a:spLocks/>
          </p:cNvSpPr>
          <p:nvPr/>
        </p:nvSpPr>
        <p:spPr bwMode="auto">
          <a:xfrm>
            <a:off x="298895" y="8208428"/>
            <a:ext cx="360128" cy="520255"/>
          </a:xfrm>
          <a:custGeom>
            <a:avLst/>
            <a:gdLst>
              <a:gd name="T0" fmla="*/ 161 w 174"/>
              <a:gd name="T1" fmla="*/ 165 h 246"/>
              <a:gd name="T2" fmla="*/ 154 w 174"/>
              <a:gd name="T3" fmla="*/ 187 h 246"/>
              <a:gd name="T4" fmla="*/ 149 w 174"/>
              <a:gd name="T5" fmla="*/ 193 h 246"/>
              <a:gd name="T6" fmla="*/ 130 w 174"/>
              <a:gd name="T7" fmla="*/ 210 h 246"/>
              <a:gd name="T8" fmla="*/ 105 w 174"/>
              <a:gd name="T9" fmla="*/ 218 h 246"/>
              <a:gd name="T10" fmla="*/ 69 w 174"/>
              <a:gd name="T11" fmla="*/ 215 h 246"/>
              <a:gd name="T12" fmla="*/ 46 w 174"/>
              <a:gd name="T13" fmla="*/ 206 h 246"/>
              <a:gd name="T14" fmla="*/ 0 w 174"/>
              <a:gd name="T15" fmla="*/ 173 h 246"/>
              <a:gd name="T16" fmla="*/ 13 w 174"/>
              <a:gd name="T17" fmla="*/ 140 h 246"/>
              <a:gd name="T18" fmla="*/ 20 w 174"/>
              <a:gd name="T19" fmla="*/ 121 h 246"/>
              <a:gd name="T20" fmla="*/ 26 w 174"/>
              <a:gd name="T21" fmla="*/ 121 h 246"/>
              <a:gd name="T22" fmla="*/ 37 w 174"/>
              <a:gd name="T23" fmla="*/ 125 h 246"/>
              <a:gd name="T24" fmla="*/ 47 w 174"/>
              <a:gd name="T25" fmla="*/ 129 h 246"/>
              <a:gd name="T26" fmla="*/ 59 w 174"/>
              <a:gd name="T27" fmla="*/ 133 h 246"/>
              <a:gd name="T28" fmla="*/ 68 w 174"/>
              <a:gd name="T29" fmla="*/ 133 h 246"/>
              <a:gd name="T30" fmla="*/ 72 w 174"/>
              <a:gd name="T31" fmla="*/ 132 h 246"/>
              <a:gd name="T32" fmla="*/ 50 w 174"/>
              <a:gd name="T33" fmla="*/ 100 h 246"/>
              <a:gd name="T34" fmla="*/ 20 w 174"/>
              <a:gd name="T35" fmla="*/ 68 h 246"/>
              <a:gd name="T36" fmla="*/ 17 w 174"/>
              <a:gd name="T37" fmla="*/ 52 h 246"/>
              <a:gd name="T38" fmla="*/ 17 w 174"/>
              <a:gd name="T39" fmla="*/ 50 h 246"/>
              <a:gd name="T40" fmla="*/ 24 w 174"/>
              <a:gd name="T41" fmla="*/ 38 h 246"/>
              <a:gd name="T42" fmla="*/ 60 w 174"/>
              <a:gd name="T43" fmla="*/ 17 h 246"/>
              <a:gd name="T44" fmla="*/ 100 w 174"/>
              <a:gd name="T45" fmla="*/ 20 h 246"/>
              <a:gd name="T46" fmla="*/ 113 w 174"/>
              <a:gd name="T47" fmla="*/ 23 h 246"/>
              <a:gd name="T48" fmla="*/ 148 w 174"/>
              <a:gd name="T49" fmla="*/ 33 h 246"/>
              <a:gd name="T50" fmla="*/ 158 w 174"/>
              <a:gd name="T51" fmla="*/ 38 h 246"/>
              <a:gd name="T52" fmla="*/ 168 w 174"/>
              <a:gd name="T53" fmla="*/ 44 h 246"/>
              <a:gd name="T54" fmla="*/ 174 w 174"/>
              <a:gd name="T55" fmla="*/ 51 h 246"/>
              <a:gd name="T56" fmla="*/ 171 w 174"/>
              <a:gd name="T57" fmla="*/ 68 h 246"/>
              <a:gd name="T58" fmla="*/ 166 w 174"/>
              <a:gd name="T59" fmla="*/ 96 h 246"/>
              <a:gd name="T60" fmla="*/ 162 w 174"/>
              <a:gd name="T61" fmla="*/ 108 h 246"/>
              <a:gd name="T62" fmla="*/ 156 w 174"/>
              <a:gd name="T63" fmla="*/ 110 h 246"/>
              <a:gd name="T64" fmla="*/ 148 w 174"/>
              <a:gd name="T65" fmla="*/ 106 h 246"/>
              <a:gd name="T66" fmla="*/ 140 w 174"/>
              <a:gd name="T67" fmla="*/ 100 h 246"/>
              <a:gd name="T68" fmla="*/ 117 w 174"/>
              <a:gd name="T69" fmla="*/ 89 h 246"/>
              <a:gd name="T70" fmla="*/ 116 w 174"/>
              <a:gd name="T71" fmla="*/ 89 h 246"/>
              <a:gd name="T72" fmla="*/ 146 w 174"/>
              <a:gd name="T73" fmla="*/ 125 h 246"/>
              <a:gd name="T74" fmla="*/ 161 w 174"/>
              <a:gd name="T75" fmla="*/ 165 h 246"/>
              <a:gd name="T76" fmla="*/ 103 w 174"/>
              <a:gd name="T77" fmla="*/ 0 h 246"/>
              <a:gd name="T78" fmla="*/ 135 w 174"/>
              <a:gd name="T79" fmla="*/ 9 h 246"/>
              <a:gd name="T80" fmla="*/ 131 w 174"/>
              <a:gd name="T81" fmla="*/ 30 h 246"/>
              <a:gd name="T82" fmla="*/ 96 w 174"/>
              <a:gd name="T83" fmla="*/ 26 h 246"/>
              <a:gd name="T84" fmla="*/ 103 w 174"/>
              <a:gd name="T85" fmla="*/ 0 h 246"/>
              <a:gd name="T86" fmla="*/ 59 w 174"/>
              <a:gd name="T87" fmla="*/ 203 h 246"/>
              <a:gd name="T88" fmla="*/ 97 w 174"/>
              <a:gd name="T89" fmla="*/ 213 h 246"/>
              <a:gd name="T90" fmla="*/ 88 w 174"/>
              <a:gd name="T91" fmla="*/ 246 h 246"/>
              <a:gd name="T92" fmla="*/ 50 w 174"/>
              <a:gd name="T93" fmla="*/ 237 h 246"/>
              <a:gd name="T94" fmla="*/ 59 w 174"/>
              <a:gd name="T95" fmla="*/ 20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246">
                <a:moveTo>
                  <a:pt x="161" y="165"/>
                </a:moveTo>
                <a:cubicBezTo>
                  <a:pt x="160" y="174"/>
                  <a:pt x="158" y="181"/>
                  <a:pt x="154" y="187"/>
                </a:cubicBezTo>
                <a:cubicBezTo>
                  <a:pt x="153" y="189"/>
                  <a:pt x="151" y="191"/>
                  <a:pt x="149" y="193"/>
                </a:cubicBezTo>
                <a:cubicBezTo>
                  <a:pt x="146" y="200"/>
                  <a:pt x="139" y="205"/>
                  <a:pt x="130" y="210"/>
                </a:cubicBezTo>
                <a:cubicBezTo>
                  <a:pt x="121" y="214"/>
                  <a:pt x="113" y="217"/>
                  <a:pt x="105" y="218"/>
                </a:cubicBezTo>
                <a:cubicBezTo>
                  <a:pt x="95" y="219"/>
                  <a:pt x="83" y="218"/>
                  <a:pt x="69" y="215"/>
                </a:cubicBezTo>
                <a:cubicBezTo>
                  <a:pt x="61" y="212"/>
                  <a:pt x="53" y="210"/>
                  <a:pt x="46" y="206"/>
                </a:cubicBezTo>
                <a:cubicBezTo>
                  <a:pt x="25" y="197"/>
                  <a:pt x="9" y="186"/>
                  <a:pt x="0" y="173"/>
                </a:cubicBezTo>
                <a:cubicBezTo>
                  <a:pt x="3" y="164"/>
                  <a:pt x="8" y="153"/>
                  <a:pt x="13" y="140"/>
                </a:cubicBezTo>
                <a:cubicBezTo>
                  <a:pt x="16" y="134"/>
                  <a:pt x="18" y="127"/>
                  <a:pt x="20" y="121"/>
                </a:cubicBezTo>
                <a:cubicBezTo>
                  <a:pt x="21" y="120"/>
                  <a:pt x="23" y="120"/>
                  <a:pt x="26" y="121"/>
                </a:cubicBezTo>
                <a:cubicBezTo>
                  <a:pt x="28" y="121"/>
                  <a:pt x="32" y="123"/>
                  <a:pt x="37" y="125"/>
                </a:cubicBezTo>
                <a:cubicBezTo>
                  <a:pt x="42" y="127"/>
                  <a:pt x="45" y="129"/>
                  <a:pt x="47" y="129"/>
                </a:cubicBezTo>
                <a:cubicBezTo>
                  <a:pt x="53" y="131"/>
                  <a:pt x="57" y="133"/>
                  <a:pt x="59" y="133"/>
                </a:cubicBezTo>
                <a:cubicBezTo>
                  <a:pt x="59" y="133"/>
                  <a:pt x="62" y="133"/>
                  <a:pt x="68" y="133"/>
                </a:cubicBezTo>
                <a:cubicBezTo>
                  <a:pt x="69" y="133"/>
                  <a:pt x="70" y="132"/>
                  <a:pt x="72" y="132"/>
                </a:cubicBezTo>
                <a:cubicBezTo>
                  <a:pt x="75" y="125"/>
                  <a:pt x="68" y="114"/>
                  <a:pt x="50" y="100"/>
                </a:cubicBezTo>
                <a:cubicBezTo>
                  <a:pt x="37" y="90"/>
                  <a:pt x="27" y="79"/>
                  <a:pt x="20" y="68"/>
                </a:cubicBezTo>
                <a:cubicBezTo>
                  <a:pt x="19" y="66"/>
                  <a:pt x="17" y="60"/>
                  <a:pt x="17" y="52"/>
                </a:cubicBezTo>
                <a:cubicBezTo>
                  <a:pt x="17" y="52"/>
                  <a:pt x="17" y="51"/>
                  <a:pt x="17" y="50"/>
                </a:cubicBezTo>
                <a:cubicBezTo>
                  <a:pt x="18" y="48"/>
                  <a:pt x="20" y="44"/>
                  <a:pt x="24" y="38"/>
                </a:cubicBezTo>
                <a:cubicBezTo>
                  <a:pt x="32" y="26"/>
                  <a:pt x="44" y="19"/>
                  <a:pt x="60" y="17"/>
                </a:cubicBezTo>
                <a:cubicBezTo>
                  <a:pt x="70" y="16"/>
                  <a:pt x="83" y="17"/>
                  <a:pt x="100" y="20"/>
                </a:cubicBezTo>
                <a:cubicBezTo>
                  <a:pt x="104" y="20"/>
                  <a:pt x="109" y="21"/>
                  <a:pt x="113" y="23"/>
                </a:cubicBezTo>
                <a:cubicBezTo>
                  <a:pt x="126" y="26"/>
                  <a:pt x="137" y="30"/>
                  <a:pt x="148" y="33"/>
                </a:cubicBezTo>
                <a:cubicBezTo>
                  <a:pt x="150" y="34"/>
                  <a:pt x="154" y="36"/>
                  <a:pt x="158" y="38"/>
                </a:cubicBezTo>
                <a:cubicBezTo>
                  <a:pt x="168" y="44"/>
                  <a:pt x="168" y="44"/>
                  <a:pt x="168" y="44"/>
                </a:cubicBezTo>
                <a:cubicBezTo>
                  <a:pt x="171" y="46"/>
                  <a:pt x="173" y="48"/>
                  <a:pt x="174" y="51"/>
                </a:cubicBezTo>
                <a:cubicBezTo>
                  <a:pt x="174" y="52"/>
                  <a:pt x="173" y="58"/>
                  <a:pt x="171" y="68"/>
                </a:cubicBezTo>
                <a:cubicBezTo>
                  <a:pt x="168" y="86"/>
                  <a:pt x="166" y="95"/>
                  <a:pt x="166" y="96"/>
                </a:cubicBezTo>
                <a:cubicBezTo>
                  <a:pt x="166" y="99"/>
                  <a:pt x="164" y="103"/>
                  <a:pt x="162" y="108"/>
                </a:cubicBezTo>
                <a:cubicBezTo>
                  <a:pt x="161" y="110"/>
                  <a:pt x="159" y="111"/>
                  <a:pt x="156" y="110"/>
                </a:cubicBezTo>
                <a:cubicBezTo>
                  <a:pt x="153" y="110"/>
                  <a:pt x="151" y="108"/>
                  <a:pt x="148" y="106"/>
                </a:cubicBezTo>
                <a:cubicBezTo>
                  <a:pt x="145" y="104"/>
                  <a:pt x="142" y="102"/>
                  <a:pt x="140" y="100"/>
                </a:cubicBezTo>
                <a:cubicBezTo>
                  <a:pt x="130" y="94"/>
                  <a:pt x="122" y="90"/>
                  <a:pt x="117" y="89"/>
                </a:cubicBezTo>
                <a:cubicBezTo>
                  <a:pt x="116" y="89"/>
                  <a:pt x="116" y="89"/>
                  <a:pt x="116" y="89"/>
                </a:cubicBezTo>
                <a:cubicBezTo>
                  <a:pt x="122" y="101"/>
                  <a:pt x="132" y="112"/>
                  <a:pt x="146" y="125"/>
                </a:cubicBezTo>
                <a:cubicBezTo>
                  <a:pt x="158" y="136"/>
                  <a:pt x="163" y="149"/>
                  <a:pt x="161" y="165"/>
                </a:cubicBezTo>
                <a:close/>
                <a:moveTo>
                  <a:pt x="103" y="0"/>
                </a:moveTo>
                <a:cubicBezTo>
                  <a:pt x="135" y="9"/>
                  <a:pt x="135" y="9"/>
                  <a:pt x="135" y="9"/>
                </a:cubicBezTo>
                <a:cubicBezTo>
                  <a:pt x="131" y="30"/>
                  <a:pt x="131" y="30"/>
                  <a:pt x="131" y="30"/>
                </a:cubicBezTo>
                <a:cubicBezTo>
                  <a:pt x="96" y="26"/>
                  <a:pt x="96" y="26"/>
                  <a:pt x="96" y="26"/>
                </a:cubicBezTo>
                <a:lnTo>
                  <a:pt x="103" y="0"/>
                </a:lnTo>
                <a:close/>
                <a:moveTo>
                  <a:pt x="59" y="203"/>
                </a:moveTo>
                <a:cubicBezTo>
                  <a:pt x="97" y="213"/>
                  <a:pt x="97" y="213"/>
                  <a:pt x="97" y="213"/>
                </a:cubicBezTo>
                <a:cubicBezTo>
                  <a:pt x="88" y="246"/>
                  <a:pt x="88" y="246"/>
                  <a:pt x="88" y="246"/>
                </a:cubicBezTo>
                <a:cubicBezTo>
                  <a:pt x="50" y="237"/>
                  <a:pt x="50" y="237"/>
                  <a:pt x="50" y="237"/>
                </a:cubicBezTo>
                <a:lnTo>
                  <a:pt x="59" y="203"/>
                </a:lnTo>
                <a:close/>
              </a:path>
            </a:pathLst>
          </a:custGeom>
          <a:solidFill>
            <a:srgbClr val="046A38"/>
          </a:solidFill>
          <a:ln>
            <a:noFill/>
          </a:ln>
        </p:spPr>
        <p:txBody>
          <a:bodyPr anchor="ctr"/>
          <a:lstStyle/>
          <a:p>
            <a:pPr algn="ctr"/>
            <a:endParaRPr sz="8000">
              <a:latin typeface="+mn-lt"/>
              <a:ea typeface="+mn-ea"/>
              <a:cs typeface="+mn-ea"/>
              <a:sym typeface="+mn-lt"/>
            </a:endParaRPr>
          </a:p>
        </p:txBody>
      </p:sp>
      <p:sp>
        <p:nvSpPr>
          <p:cNvPr id="182" name="Freeform: Shape 1057"/>
          <p:cNvSpPr>
            <a:spLocks/>
          </p:cNvSpPr>
          <p:nvPr/>
        </p:nvSpPr>
        <p:spPr bwMode="auto">
          <a:xfrm>
            <a:off x="2116298" y="6008062"/>
            <a:ext cx="1107395" cy="780381"/>
          </a:xfrm>
          <a:custGeom>
            <a:avLst/>
            <a:gdLst>
              <a:gd name="T0" fmla="*/ 422 w 535"/>
              <a:gd name="T1" fmla="*/ 232 h 370"/>
              <a:gd name="T2" fmla="*/ 499 w 535"/>
              <a:gd name="T3" fmla="*/ 86 h 370"/>
              <a:gd name="T4" fmla="*/ 370 w 535"/>
              <a:gd name="T5" fmla="*/ 73 h 370"/>
              <a:gd name="T6" fmla="*/ 238 w 535"/>
              <a:gd name="T7" fmla="*/ 8 h 370"/>
              <a:gd name="T8" fmla="*/ 15 w 535"/>
              <a:gd name="T9" fmla="*/ 233 h 370"/>
              <a:gd name="T10" fmla="*/ 48 w 535"/>
              <a:gd name="T11" fmla="*/ 366 h 370"/>
              <a:gd name="T12" fmla="*/ 110 w 535"/>
              <a:gd name="T13" fmla="*/ 314 h 370"/>
              <a:gd name="T14" fmla="*/ 163 w 535"/>
              <a:gd name="T15" fmla="*/ 215 h 370"/>
              <a:gd name="T16" fmla="*/ 158 w 535"/>
              <a:gd name="T17" fmla="*/ 315 h 370"/>
              <a:gd name="T18" fmla="*/ 202 w 535"/>
              <a:gd name="T19" fmla="*/ 321 h 370"/>
              <a:gd name="T20" fmla="*/ 226 w 535"/>
              <a:gd name="T21" fmla="*/ 169 h 370"/>
              <a:gd name="T22" fmla="*/ 422 w 535"/>
              <a:gd name="T23" fmla="*/ 23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370">
                <a:moveTo>
                  <a:pt x="422" y="232"/>
                </a:moveTo>
                <a:cubicBezTo>
                  <a:pt x="519" y="305"/>
                  <a:pt x="535" y="98"/>
                  <a:pt x="499" y="86"/>
                </a:cubicBezTo>
                <a:cubicBezTo>
                  <a:pt x="463" y="75"/>
                  <a:pt x="442" y="117"/>
                  <a:pt x="370" y="73"/>
                </a:cubicBezTo>
                <a:cubicBezTo>
                  <a:pt x="322" y="44"/>
                  <a:pt x="301" y="13"/>
                  <a:pt x="238" y="8"/>
                </a:cubicBezTo>
                <a:cubicBezTo>
                  <a:pt x="132" y="0"/>
                  <a:pt x="29" y="151"/>
                  <a:pt x="15" y="233"/>
                </a:cubicBezTo>
                <a:cubicBezTo>
                  <a:pt x="0" y="316"/>
                  <a:pt x="28" y="370"/>
                  <a:pt x="48" y="366"/>
                </a:cubicBezTo>
                <a:cubicBezTo>
                  <a:pt x="69" y="362"/>
                  <a:pt x="101" y="346"/>
                  <a:pt x="110" y="314"/>
                </a:cubicBezTo>
                <a:cubicBezTo>
                  <a:pt x="119" y="282"/>
                  <a:pt x="122" y="200"/>
                  <a:pt x="163" y="215"/>
                </a:cubicBezTo>
                <a:cubicBezTo>
                  <a:pt x="203" y="229"/>
                  <a:pt x="158" y="315"/>
                  <a:pt x="158" y="315"/>
                </a:cubicBezTo>
                <a:cubicBezTo>
                  <a:pt x="158" y="315"/>
                  <a:pt x="192" y="335"/>
                  <a:pt x="202" y="321"/>
                </a:cubicBezTo>
                <a:cubicBezTo>
                  <a:pt x="211" y="307"/>
                  <a:pt x="186" y="201"/>
                  <a:pt x="226" y="169"/>
                </a:cubicBezTo>
                <a:cubicBezTo>
                  <a:pt x="265" y="138"/>
                  <a:pt x="324" y="160"/>
                  <a:pt x="422" y="23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8000">
              <a:latin typeface="+mn-lt"/>
              <a:ea typeface="+mn-ea"/>
              <a:cs typeface="+mn-ea"/>
              <a:sym typeface="+mn-lt"/>
            </a:endParaRPr>
          </a:p>
        </p:txBody>
      </p:sp>
      <p:sp>
        <p:nvSpPr>
          <p:cNvPr id="183" name="Text Placeholder 7"/>
          <p:cNvSpPr txBox="1">
            <a:spLocks/>
          </p:cNvSpPr>
          <p:nvPr/>
        </p:nvSpPr>
        <p:spPr>
          <a:xfrm>
            <a:off x="3252011" y="6679143"/>
            <a:ext cx="3575702" cy="1691684"/>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耗时</a:t>
            </a:r>
            <a:r>
              <a:rPr lang="en-US" altLang="zh-CN" sz="2400" dirty="0">
                <a:solidFill>
                  <a:srgbClr val="046A38"/>
                </a:solidFill>
                <a:latin typeface="OPPOSans R" panose="00020600040101010101" pitchFamily="18" charset="-122"/>
                <a:ea typeface="OPPOSans R" panose="00020600040101010101" pitchFamily="18" charset="-122"/>
                <a:sym typeface="FZHei-B01S" panose="02010601030101010101" pitchFamily="2" charset="-122"/>
              </a:rPr>
              <a:t>1</a:t>
            </a: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天</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Take 1 day</a:t>
            </a:r>
          </a:p>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（新机型除外）</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zh-CN" alt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a:t>
            </a:r>
            <a:r>
              <a:rPr lang="en-US" altLang="zh-CN"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except for new models</a:t>
            </a:r>
            <a:r>
              <a:rPr lang="zh-CN" alt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a:t>
            </a:r>
            <a:endParaRPr lang="es-ES_tradnl"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sp>
        <p:nvSpPr>
          <p:cNvPr id="184" name="Text Placeholder 7"/>
          <p:cNvSpPr txBox="1">
            <a:spLocks/>
          </p:cNvSpPr>
          <p:nvPr/>
        </p:nvSpPr>
        <p:spPr>
          <a:xfrm>
            <a:off x="6677774" y="6648536"/>
            <a:ext cx="4193083" cy="1752897"/>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耗时</a:t>
            </a:r>
            <a:r>
              <a:rPr lang="en-US" altLang="zh-CN" sz="2400" dirty="0">
                <a:solidFill>
                  <a:srgbClr val="046A38"/>
                </a:solidFill>
                <a:latin typeface="OPPOSans R" panose="00020600040101010101" pitchFamily="18" charset="-122"/>
                <a:ea typeface="OPPOSans R" panose="00020600040101010101" pitchFamily="18" charset="-122"/>
                <a:sym typeface="FZHei-B01S" panose="02010601030101010101" pitchFamily="2" charset="-122"/>
              </a:rPr>
              <a:t>3</a:t>
            </a: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天</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Take 3 days</a:t>
            </a:r>
          </a:p>
          <a:p>
            <a:pPr algn="ctr">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（新机型除外）</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a:lnSpc>
                <a:spcPct val="120000"/>
              </a:lnSpc>
            </a:pPr>
            <a:r>
              <a:rPr lang="zh-CN" alt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a:t>
            </a:r>
            <a:r>
              <a:rPr lang="en-US" altLang="zh-CN"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except for new models</a:t>
            </a: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a:t>
            </a:r>
            <a:endParaRPr lang="es-ES_tradnl"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sp>
        <p:nvSpPr>
          <p:cNvPr id="186" name="Text Placeholder 7"/>
          <p:cNvSpPr txBox="1">
            <a:spLocks/>
          </p:cNvSpPr>
          <p:nvPr/>
        </p:nvSpPr>
        <p:spPr>
          <a:xfrm>
            <a:off x="13705220" y="6452475"/>
            <a:ext cx="2748230" cy="1277873"/>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时间不确定</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Uncertain duration</a:t>
            </a:r>
            <a:endParaRPr lang="es-ES_tradnl"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sp>
        <p:nvSpPr>
          <p:cNvPr id="187" name="Text Placeholder 7"/>
          <p:cNvSpPr txBox="1">
            <a:spLocks/>
          </p:cNvSpPr>
          <p:nvPr/>
        </p:nvSpPr>
        <p:spPr>
          <a:xfrm>
            <a:off x="16806836" y="6688288"/>
            <a:ext cx="3796579" cy="2275001"/>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耗时</a:t>
            </a:r>
            <a:r>
              <a:rPr lang="en-US" altLang="zh-CN" sz="2400" dirty="0">
                <a:solidFill>
                  <a:srgbClr val="046A38"/>
                </a:solidFill>
                <a:latin typeface="OPPOSans R" panose="00020600040101010101" pitchFamily="18" charset="-122"/>
                <a:ea typeface="OPPOSans R" panose="00020600040101010101" pitchFamily="18" charset="-122"/>
                <a:sym typeface="FZHei-B01S" panose="02010601030101010101" pitchFamily="2" charset="-122"/>
              </a:rPr>
              <a:t>2</a:t>
            </a: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天</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a:lnSpc>
                <a:spcPct val="120000"/>
              </a:lnSpc>
            </a:pPr>
            <a:r>
              <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Take 2 days</a:t>
            </a:r>
          </a:p>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（部分区域需要进口许可或产地证除外）</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sz="18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(except for those who needs import license and CO)</a:t>
            </a:r>
            <a:endParaRPr lang="es-ES_tradnl" sz="18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cxnSp>
        <p:nvCxnSpPr>
          <p:cNvPr id="189" name="直接箭头连接符 188"/>
          <p:cNvCxnSpPr/>
          <p:nvPr/>
        </p:nvCxnSpPr>
        <p:spPr>
          <a:xfrm>
            <a:off x="21676326" y="7478542"/>
            <a:ext cx="0" cy="2192554"/>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0" name="Text Placeholder 7"/>
          <p:cNvSpPr txBox="1">
            <a:spLocks/>
          </p:cNvSpPr>
          <p:nvPr/>
        </p:nvSpPr>
        <p:spPr>
          <a:xfrm>
            <a:off x="19823659" y="9818663"/>
            <a:ext cx="3705333" cy="1397679"/>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运输方式以及进口清关要求</a:t>
            </a:r>
            <a:endParaRPr lang="en-US" altLang="zh-CN"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Based on transportation method </a:t>
            </a:r>
            <a:r>
              <a:rPr lang="en-US" altLang="zh-CN"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and import </a:t>
            </a:r>
            <a:r>
              <a:rPr 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clearance requirement</a:t>
            </a:r>
            <a:endParaRPr lang="es-ES_tradnl"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cxnSp>
        <p:nvCxnSpPr>
          <p:cNvPr id="191" name="直接箭头连接符 190"/>
          <p:cNvCxnSpPr/>
          <p:nvPr/>
        </p:nvCxnSpPr>
        <p:spPr>
          <a:xfrm>
            <a:off x="15085982" y="7573650"/>
            <a:ext cx="0" cy="2008859"/>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2" name="Text Placeholder 7"/>
          <p:cNvSpPr txBox="1">
            <a:spLocks/>
          </p:cNvSpPr>
          <p:nvPr/>
        </p:nvSpPr>
        <p:spPr>
          <a:xfrm>
            <a:off x="13286543" y="9671096"/>
            <a:ext cx="3773487" cy="825040"/>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根据终端手机出货需求制定</a:t>
            </a:r>
            <a:endParaRPr lang="en-US" altLang="zh-CN"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Refer to handset shipment</a:t>
            </a:r>
            <a:endParaRPr lang="es-ES_tradnl"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sp>
        <p:nvSpPr>
          <p:cNvPr id="48" name="Text Placeholder 7"/>
          <p:cNvSpPr txBox="1">
            <a:spLocks/>
          </p:cNvSpPr>
          <p:nvPr/>
        </p:nvSpPr>
        <p:spPr>
          <a:xfrm>
            <a:off x="10248545" y="6632444"/>
            <a:ext cx="3663266" cy="1790705"/>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耗时</a:t>
            </a:r>
            <a:r>
              <a:rPr lang="en-US" altLang="zh-CN" sz="2400" dirty="0">
                <a:solidFill>
                  <a:srgbClr val="046A38"/>
                </a:solidFill>
                <a:latin typeface="OPPOSans R" panose="00020600040101010101" pitchFamily="18" charset="-122"/>
                <a:ea typeface="OPPOSans R" panose="00020600040101010101" pitchFamily="18" charset="-122"/>
                <a:sym typeface="FZHei-B01S" panose="02010601030101010101" pitchFamily="2" charset="-122"/>
              </a:rPr>
              <a:t>3</a:t>
            </a: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天</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Take 3 days</a:t>
            </a:r>
          </a:p>
          <a:p>
            <a:pPr algn="ctr">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（主板除外）</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a:lnSpc>
                <a:spcPct val="120000"/>
              </a:lnSpc>
            </a:pPr>
            <a:r>
              <a:rPr lang="zh-CN" alt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a:t>
            </a:r>
            <a:r>
              <a:rPr lang="en-US" altLang="zh-CN"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except for mainboard</a:t>
            </a:r>
            <a:r>
              <a:rPr lang="zh-CN" altLang="en-US"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a:t>
            </a:r>
            <a:endParaRPr lang="es-ES_tradnl" altLang="zh-CN" sz="20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sp>
        <p:nvSpPr>
          <p:cNvPr id="50" name="Text Placeholder 7"/>
          <p:cNvSpPr txBox="1">
            <a:spLocks/>
          </p:cNvSpPr>
          <p:nvPr/>
        </p:nvSpPr>
        <p:spPr>
          <a:xfrm>
            <a:off x="20260917" y="6670001"/>
            <a:ext cx="2830819" cy="702030"/>
          </a:xfrm>
          <a:prstGeom prst="rect">
            <a:avLst/>
          </a:prstGeom>
        </p:spPr>
        <p:txBody>
          <a:bodyPr vert="horz" lIns="0" tIns="196960" rIns="0" bIns="196960" anchor="ctr" anchorCtr="0"/>
          <a:lstStyle>
            <a:lvl1pPr marL="0" indent="0" algn="l" defTabSz="914476" rtl="0" eaLnBrk="1" latinLnBrk="0" hangingPunct="1">
              <a:lnSpc>
                <a:spcPct val="100000"/>
              </a:lnSpc>
              <a:spcBef>
                <a:spcPts val="0"/>
              </a:spcBef>
              <a:spcAft>
                <a:spcPts val="0"/>
              </a:spcAft>
              <a:buFont typeface="Arial" panose="020B0604020202020204" pitchFamily="34" charset="0"/>
              <a:buNone/>
              <a:defRPr sz="2637" b="1" kern="1200" baseline="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时间不确定</a:t>
            </a:r>
            <a:endParaRPr lang="en-US" altLang="zh-CN" sz="24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a:p>
            <a:pPr algn="ctr" fontAlgn="auto">
              <a:lnSpc>
                <a:spcPct val="120000"/>
              </a:lnSpc>
            </a:pPr>
            <a:r>
              <a:rPr lang="en-US" sz="18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rPr>
              <a:t>Uncertain duration</a:t>
            </a:r>
            <a:endParaRPr lang="es-ES_tradnl" sz="1800" b="0" dirty="0">
              <a:solidFill>
                <a:schemeClr val="tx1"/>
              </a:solidFill>
              <a:latin typeface="OPPOSans R" panose="00020600040101010101" pitchFamily="18" charset="-122"/>
              <a:ea typeface="OPPOSans R" panose="00020600040101010101" pitchFamily="18" charset="-122"/>
              <a:sym typeface="FZHei-B01S" panose="02010601030101010101" pitchFamily="2" charset="-122"/>
            </a:endParaRPr>
          </a:p>
        </p:txBody>
      </p:sp>
    </p:spTree>
    <p:extLst>
      <p:ext uri="{BB962C8B-B14F-4D97-AF65-F5344CB8AC3E}">
        <p14:creationId xmlns:p14="http://schemas.microsoft.com/office/powerpoint/2010/main" val="4266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PICTURE" val="#240833;"/>
</p:tagLst>
</file>

<file path=ppt/theme/theme1.xml><?xml version="1.0" encoding="utf-8"?>
<a:theme xmlns:a="http://schemas.openxmlformats.org/drawingml/2006/main" name="White 白底">
  <a:themeElements>
    <a:clrScheme name="OPPO色彩系统">
      <a:dk1>
        <a:srgbClr val="000000"/>
      </a:dk1>
      <a:lt1>
        <a:srgbClr val="FFFFFF"/>
      </a:lt1>
      <a:dk2>
        <a:srgbClr val="5E5E5E"/>
      </a:dk2>
      <a:lt2>
        <a:srgbClr val="D5D5D5"/>
      </a:lt2>
      <a:accent1>
        <a:srgbClr val="046937"/>
      </a:accent1>
      <a:accent2>
        <a:srgbClr val="C9C9C8"/>
      </a:accent2>
      <a:accent3>
        <a:srgbClr val="2DC84D"/>
      </a:accent3>
      <a:accent4>
        <a:srgbClr val="FAFAFA"/>
      </a:accent4>
      <a:accent5>
        <a:srgbClr val="046937"/>
      </a:accent5>
      <a:accent6>
        <a:srgbClr val="C9C9C8"/>
      </a:accent6>
      <a:hlink>
        <a:srgbClr val="2DC84D"/>
      </a:hlink>
      <a:folHlink>
        <a:srgbClr val="2DC84D"/>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黑底">
  <a:themeElements>
    <a:clrScheme name="OPPO色彩系统">
      <a:dk1>
        <a:srgbClr val="000000"/>
      </a:dk1>
      <a:lt1>
        <a:srgbClr val="FFFFFF"/>
      </a:lt1>
      <a:dk2>
        <a:srgbClr val="5E5E5E"/>
      </a:dk2>
      <a:lt2>
        <a:srgbClr val="D5D5D5"/>
      </a:lt2>
      <a:accent1>
        <a:srgbClr val="046937"/>
      </a:accent1>
      <a:accent2>
        <a:srgbClr val="C9C9C8"/>
      </a:accent2>
      <a:accent3>
        <a:srgbClr val="2DC84D"/>
      </a:accent3>
      <a:accent4>
        <a:srgbClr val="FAFAFA"/>
      </a:accent4>
      <a:accent5>
        <a:srgbClr val="046937"/>
      </a:accent5>
      <a:accent6>
        <a:srgbClr val="C9C9C8"/>
      </a:accent6>
      <a:hlink>
        <a:srgbClr val="2DC84D"/>
      </a:hlink>
      <a:folHlink>
        <a:srgbClr val="2DC84D"/>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3969</TotalTime>
  <Words>3659</Words>
  <Application>Microsoft Office PowerPoint</Application>
  <PresentationFormat>自定义</PresentationFormat>
  <Paragraphs>265</Paragraphs>
  <Slides>22</Slides>
  <Notes>2</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22</vt:i4>
      </vt:variant>
    </vt:vector>
  </HeadingPairs>
  <TitlesOfParts>
    <vt:vector size="42" baseType="lpstr">
      <vt:lpstr>FZHei-B01S</vt:lpstr>
      <vt:lpstr>Helvetica Neue</vt:lpstr>
      <vt:lpstr>Helvetica Neue Light</vt:lpstr>
      <vt:lpstr>Helvetica Neue Medium</vt:lpstr>
      <vt:lpstr>Lato</vt:lpstr>
      <vt:lpstr>League Gothic Regular</vt:lpstr>
      <vt:lpstr>OPPOSans B</vt:lpstr>
      <vt:lpstr>OPPOSans M</vt:lpstr>
      <vt:lpstr>OPPOSans R</vt:lpstr>
      <vt:lpstr>思源黑体</vt:lpstr>
      <vt:lpstr>宋体</vt:lpstr>
      <vt:lpstr>微软雅黑</vt:lpstr>
      <vt:lpstr>Arial</vt:lpstr>
      <vt:lpstr>Calibri</vt:lpstr>
      <vt:lpstr>Cambria Math</vt:lpstr>
      <vt:lpstr>Helvetica</vt:lpstr>
      <vt:lpstr>Times New Roman</vt:lpstr>
      <vt:lpstr>Wingdings 2</vt:lpstr>
      <vt:lpstr>White 白底</vt:lpstr>
      <vt:lpstr>Black 黑底</vt:lpstr>
      <vt:lpstr>PowerPoint 演示文稿</vt:lpstr>
      <vt:lpstr>海外备件订单管理 Overseas Spare Parts Order Management</vt:lpstr>
      <vt:lpstr>Contents 目录</vt:lpstr>
      <vt:lpstr>1. 海外备件订单申请-Order Application</vt:lpstr>
      <vt:lpstr>1. 海外备件订单申请-Order Application</vt:lpstr>
      <vt:lpstr>1. 海外备件订单申请-Order Application</vt:lpstr>
      <vt:lpstr>1. 海外备件订单申请-Order Application</vt:lpstr>
      <vt:lpstr>Contents 目录</vt:lpstr>
      <vt:lpstr>1. 订单处理全流程-Order Processing </vt:lpstr>
      <vt:lpstr>1. 订单处理全流程-Order Processing </vt:lpstr>
      <vt:lpstr>1. 订单处理全流程-Order Processing </vt:lpstr>
      <vt:lpstr>1. 订单处理全流程-Order Processing---海外接收备件Order receiving</vt:lpstr>
      <vt:lpstr>Contents 目录</vt:lpstr>
      <vt:lpstr>3. 库存考核介绍-Introduction of Inventory Assessment</vt:lpstr>
      <vt:lpstr>3. 库存考核介绍-Introduction of Inventory Assessment</vt:lpstr>
      <vt:lpstr>3. 库存考核介绍-Introduction of Inventory Assessment</vt:lpstr>
      <vt:lpstr>3. 库存考核介绍-Introduction of Inventory Assessment</vt:lpstr>
      <vt:lpstr>3. 库存考核情况 Inventory Assessment</vt:lpstr>
      <vt:lpstr>Contents 目录</vt:lpstr>
      <vt:lpstr>4. 数据分析Data Analysis ---安全库存偏差率Safety Stock Deviation Rate</vt:lpstr>
      <vt:lpstr>4. 数据分析Data Analysis ---1HFF</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郭莎莎(Vivian)</dc:creator>
  <cp:lastModifiedBy>80242037</cp:lastModifiedBy>
  <cp:revision>240</cp:revision>
  <dcterms:created xsi:type="dcterms:W3CDTF">2019-05-07T00:24:24Z</dcterms:created>
  <dcterms:modified xsi:type="dcterms:W3CDTF">2020-06-15T02:28:23Z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2052-10.1.0.6395</vt:lpwstr>
  </property>
</Properties>
</file>