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5"/>
  </p:notesMasterIdLst>
  <p:sldIdLst>
    <p:sldId id="258" r:id="rId3"/>
    <p:sldId id="256" r:id="rId4"/>
  </p:sldIdLst>
  <p:sldSz cx="12192000" cy="295211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938"/>
    <a:srgbClr val="929292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301" y="-1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A7F6E-A0EB-4AFA-88AB-30AC830A9901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792413" y="1143000"/>
            <a:ext cx="1273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11A81-516B-46FD-906B-2E719DE0DA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68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792413" y="1143000"/>
            <a:ext cx="127317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FFDD2-370F-4F64-894F-0FACBEEC7B64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333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792413" y="1143000"/>
            <a:ext cx="127317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11A81-516B-46FD-906B-2E719DE0DA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43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831358"/>
            <a:ext cx="10363200" cy="10277734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5505441"/>
            <a:ext cx="9144000" cy="7127442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3" indent="0" algn="ctr">
              <a:buNone/>
              <a:defRPr sz="2667"/>
            </a:lvl2pPr>
            <a:lvl3pPr marL="1219166" indent="0" algn="ctr">
              <a:buNone/>
              <a:defRPr sz="2400"/>
            </a:lvl3pPr>
            <a:lvl4pPr marL="1828748" indent="0" algn="ctr">
              <a:buNone/>
              <a:defRPr sz="2133"/>
            </a:lvl4pPr>
            <a:lvl5pPr marL="2438331" indent="0" algn="ctr">
              <a:buNone/>
              <a:defRPr sz="2133"/>
            </a:lvl5pPr>
            <a:lvl6pPr marL="3047913" indent="0" algn="ctr">
              <a:buNone/>
              <a:defRPr sz="2133"/>
            </a:lvl6pPr>
            <a:lvl7pPr marL="3657497" indent="0" algn="ctr">
              <a:buNone/>
              <a:defRPr sz="2133"/>
            </a:lvl7pPr>
            <a:lvl8pPr marL="4267078" indent="0" algn="ctr">
              <a:buNone/>
              <a:defRPr sz="2133"/>
            </a:lvl8pPr>
            <a:lvl9pPr marL="4876661" indent="0" algn="ctr">
              <a:buNone/>
              <a:defRPr sz="21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55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07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571727"/>
            <a:ext cx="2628900" cy="250178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571727"/>
            <a:ext cx="7734300" cy="250178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831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831358"/>
            <a:ext cx="10363200" cy="10277733"/>
          </a:xfrm>
        </p:spPr>
        <p:txBody>
          <a:bodyPr anchor="b"/>
          <a:lstStyle>
            <a:lvl1pPr algn="ctr">
              <a:defRPr sz="8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5505441"/>
            <a:ext cx="9144000" cy="7127442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37" indent="0" algn="ctr">
              <a:buNone/>
              <a:defRPr sz="2668"/>
            </a:lvl2pPr>
            <a:lvl3pPr marL="1219274" indent="0" algn="ctr">
              <a:buNone/>
              <a:defRPr sz="2400"/>
            </a:lvl3pPr>
            <a:lvl4pPr marL="1828910" indent="0" algn="ctr">
              <a:buNone/>
              <a:defRPr sz="2132"/>
            </a:lvl4pPr>
            <a:lvl5pPr marL="2438546" indent="0" algn="ctr">
              <a:buNone/>
              <a:defRPr sz="2132"/>
            </a:lvl5pPr>
            <a:lvl6pPr marL="3048184" indent="0" algn="ctr">
              <a:buNone/>
              <a:defRPr sz="2132"/>
            </a:lvl6pPr>
            <a:lvl7pPr marL="3657820" indent="0" algn="ctr">
              <a:buNone/>
              <a:defRPr sz="2132"/>
            </a:lvl7pPr>
            <a:lvl8pPr marL="4267457" indent="0" algn="ctr">
              <a:buNone/>
              <a:defRPr sz="2132"/>
            </a:lvl8pPr>
            <a:lvl9pPr marL="4877093" indent="0" algn="ctr">
              <a:buNone/>
              <a:defRPr sz="213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754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126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7359796"/>
            <a:ext cx="10515600" cy="12279978"/>
          </a:xfrm>
        </p:spPr>
        <p:txBody>
          <a:bodyPr anchor="b"/>
          <a:lstStyle>
            <a:lvl1pPr>
              <a:defRPr sz="8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9755948"/>
            <a:ext cx="10515600" cy="64577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637" indent="0">
              <a:buNone/>
              <a:defRPr sz="2668">
                <a:solidFill>
                  <a:schemeClr val="tx1">
                    <a:tint val="75000"/>
                  </a:schemeClr>
                </a:solidFill>
              </a:defRPr>
            </a:lvl2pPr>
            <a:lvl3pPr marL="12192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910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4pPr>
            <a:lvl5pPr marL="243854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5pPr>
            <a:lvl6pPr marL="3048184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6pPr>
            <a:lvl7pPr marL="3657820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7pPr>
            <a:lvl8pPr marL="4267457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8pPr>
            <a:lvl9pPr marL="4877093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461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7858643"/>
            <a:ext cx="5181600" cy="187308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7858643"/>
            <a:ext cx="5181600" cy="187308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50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571737"/>
            <a:ext cx="10515600" cy="570605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7236787"/>
            <a:ext cx="5157787" cy="354663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7" indent="0">
              <a:buNone/>
              <a:defRPr sz="2668" b="1"/>
            </a:lvl2pPr>
            <a:lvl3pPr marL="1219274" indent="0">
              <a:buNone/>
              <a:defRPr sz="2400" b="1"/>
            </a:lvl3pPr>
            <a:lvl4pPr marL="1828910" indent="0">
              <a:buNone/>
              <a:defRPr sz="2132" b="1"/>
            </a:lvl4pPr>
            <a:lvl5pPr marL="2438546" indent="0">
              <a:buNone/>
              <a:defRPr sz="2132" b="1"/>
            </a:lvl5pPr>
            <a:lvl6pPr marL="3048184" indent="0">
              <a:buNone/>
              <a:defRPr sz="2132" b="1"/>
            </a:lvl6pPr>
            <a:lvl7pPr marL="3657820" indent="0">
              <a:buNone/>
              <a:defRPr sz="2132" b="1"/>
            </a:lvl7pPr>
            <a:lvl8pPr marL="4267457" indent="0">
              <a:buNone/>
              <a:defRPr sz="2132" b="1"/>
            </a:lvl8pPr>
            <a:lvl9pPr marL="4877093" indent="0">
              <a:buNone/>
              <a:defRPr sz="213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10783422"/>
            <a:ext cx="5157787" cy="158607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7236787"/>
            <a:ext cx="5183188" cy="354663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37" indent="0">
              <a:buNone/>
              <a:defRPr sz="2668" b="1"/>
            </a:lvl2pPr>
            <a:lvl3pPr marL="1219274" indent="0">
              <a:buNone/>
              <a:defRPr sz="2400" b="1"/>
            </a:lvl3pPr>
            <a:lvl4pPr marL="1828910" indent="0">
              <a:buNone/>
              <a:defRPr sz="2132" b="1"/>
            </a:lvl4pPr>
            <a:lvl5pPr marL="2438546" indent="0">
              <a:buNone/>
              <a:defRPr sz="2132" b="1"/>
            </a:lvl5pPr>
            <a:lvl6pPr marL="3048184" indent="0">
              <a:buNone/>
              <a:defRPr sz="2132" b="1"/>
            </a:lvl6pPr>
            <a:lvl7pPr marL="3657820" indent="0">
              <a:buNone/>
              <a:defRPr sz="2132" b="1"/>
            </a:lvl7pPr>
            <a:lvl8pPr marL="4267457" indent="0">
              <a:buNone/>
              <a:defRPr sz="2132" b="1"/>
            </a:lvl8pPr>
            <a:lvl9pPr marL="4877093" indent="0">
              <a:buNone/>
              <a:defRPr sz="213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10783422"/>
            <a:ext cx="5183188" cy="158607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788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51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661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3" y="1968078"/>
            <a:ext cx="3932237" cy="6888269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250507"/>
            <a:ext cx="6172200" cy="20979151"/>
          </a:xfrm>
        </p:spPr>
        <p:txBody>
          <a:bodyPr/>
          <a:lstStyle>
            <a:lvl1pPr>
              <a:defRPr sz="4268"/>
            </a:lvl1pPr>
            <a:lvl2pPr>
              <a:defRPr sz="3733"/>
            </a:lvl2pPr>
            <a:lvl3pPr>
              <a:defRPr sz="3200"/>
            </a:lvl3pPr>
            <a:lvl4pPr>
              <a:defRPr sz="2668"/>
            </a:lvl4pPr>
            <a:lvl5pPr>
              <a:defRPr sz="2668"/>
            </a:lvl5pPr>
            <a:lvl6pPr>
              <a:defRPr sz="2668"/>
            </a:lvl6pPr>
            <a:lvl7pPr>
              <a:defRPr sz="2668"/>
            </a:lvl7pPr>
            <a:lvl8pPr>
              <a:defRPr sz="2668"/>
            </a:lvl8pPr>
            <a:lvl9pPr>
              <a:defRPr sz="266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3" y="8856345"/>
            <a:ext cx="3932237" cy="16407475"/>
          </a:xfrm>
        </p:spPr>
        <p:txBody>
          <a:bodyPr/>
          <a:lstStyle>
            <a:lvl1pPr marL="0" indent="0">
              <a:buNone/>
              <a:defRPr sz="2132"/>
            </a:lvl1pPr>
            <a:lvl2pPr marL="609637" indent="0">
              <a:buNone/>
              <a:defRPr sz="1868"/>
            </a:lvl2pPr>
            <a:lvl3pPr marL="1219274" indent="0">
              <a:buNone/>
              <a:defRPr sz="1600"/>
            </a:lvl3pPr>
            <a:lvl4pPr marL="1828910" indent="0">
              <a:buNone/>
              <a:defRPr sz="1333"/>
            </a:lvl4pPr>
            <a:lvl5pPr marL="2438546" indent="0">
              <a:buNone/>
              <a:defRPr sz="1333"/>
            </a:lvl5pPr>
            <a:lvl6pPr marL="3048184" indent="0">
              <a:buNone/>
              <a:defRPr sz="1333"/>
            </a:lvl6pPr>
            <a:lvl7pPr marL="3657820" indent="0">
              <a:buNone/>
              <a:defRPr sz="1333"/>
            </a:lvl7pPr>
            <a:lvl8pPr marL="4267457" indent="0">
              <a:buNone/>
              <a:defRPr sz="1333"/>
            </a:lvl8pPr>
            <a:lvl9pPr marL="4877093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30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0698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3" y="1968078"/>
            <a:ext cx="3932237" cy="6888269"/>
          </a:xfrm>
        </p:spPr>
        <p:txBody>
          <a:bodyPr anchor="b"/>
          <a:lstStyle>
            <a:lvl1pPr>
              <a:defRPr sz="426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250507"/>
            <a:ext cx="6172200" cy="20979151"/>
          </a:xfrm>
        </p:spPr>
        <p:txBody>
          <a:bodyPr anchor="t"/>
          <a:lstStyle>
            <a:lvl1pPr marL="0" indent="0">
              <a:buNone/>
              <a:defRPr sz="4268"/>
            </a:lvl1pPr>
            <a:lvl2pPr marL="609637" indent="0">
              <a:buNone/>
              <a:defRPr sz="3733"/>
            </a:lvl2pPr>
            <a:lvl3pPr marL="1219274" indent="0">
              <a:buNone/>
              <a:defRPr sz="3200"/>
            </a:lvl3pPr>
            <a:lvl4pPr marL="1828910" indent="0">
              <a:buNone/>
              <a:defRPr sz="2668"/>
            </a:lvl4pPr>
            <a:lvl5pPr marL="2438546" indent="0">
              <a:buNone/>
              <a:defRPr sz="2668"/>
            </a:lvl5pPr>
            <a:lvl6pPr marL="3048184" indent="0">
              <a:buNone/>
              <a:defRPr sz="2668"/>
            </a:lvl6pPr>
            <a:lvl7pPr marL="3657820" indent="0">
              <a:buNone/>
              <a:defRPr sz="2668"/>
            </a:lvl7pPr>
            <a:lvl8pPr marL="4267457" indent="0">
              <a:buNone/>
              <a:defRPr sz="2668"/>
            </a:lvl8pPr>
            <a:lvl9pPr marL="4877093" indent="0">
              <a:buNone/>
              <a:defRPr sz="2668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3" y="8856345"/>
            <a:ext cx="3932237" cy="16407475"/>
          </a:xfrm>
        </p:spPr>
        <p:txBody>
          <a:bodyPr/>
          <a:lstStyle>
            <a:lvl1pPr marL="0" indent="0">
              <a:buNone/>
              <a:defRPr sz="2132"/>
            </a:lvl1pPr>
            <a:lvl2pPr marL="609637" indent="0">
              <a:buNone/>
              <a:defRPr sz="1868"/>
            </a:lvl2pPr>
            <a:lvl3pPr marL="1219274" indent="0">
              <a:buNone/>
              <a:defRPr sz="1600"/>
            </a:lvl3pPr>
            <a:lvl4pPr marL="1828910" indent="0">
              <a:buNone/>
              <a:defRPr sz="1333"/>
            </a:lvl4pPr>
            <a:lvl5pPr marL="2438546" indent="0">
              <a:buNone/>
              <a:defRPr sz="1333"/>
            </a:lvl5pPr>
            <a:lvl6pPr marL="3048184" indent="0">
              <a:buNone/>
              <a:defRPr sz="1333"/>
            </a:lvl6pPr>
            <a:lvl7pPr marL="3657820" indent="0">
              <a:buNone/>
              <a:defRPr sz="1333"/>
            </a:lvl7pPr>
            <a:lvl8pPr marL="4267457" indent="0">
              <a:buNone/>
              <a:defRPr sz="1333"/>
            </a:lvl8pPr>
            <a:lvl9pPr marL="4877093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825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82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571730"/>
            <a:ext cx="2628900" cy="2501781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571730"/>
            <a:ext cx="7734300" cy="2501781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EE36-10CA-4463-8E0E-CB8DAE2AF4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86661-1823-4D18-B8AC-BE5C62FB173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656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7359795"/>
            <a:ext cx="10515600" cy="1227997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9755946"/>
            <a:ext cx="10515600" cy="64577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3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6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4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1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1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49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61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40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7858640"/>
            <a:ext cx="5181600" cy="187308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7858640"/>
            <a:ext cx="5181600" cy="187308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71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571734"/>
            <a:ext cx="10515600" cy="570605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7236785"/>
            <a:ext cx="5157787" cy="354663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3" indent="0">
              <a:buNone/>
              <a:defRPr sz="2667" b="1"/>
            </a:lvl2pPr>
            <a:lvl3pPr marL="1219166" indent="0">
              <a:buNone/>
              <a:defRPr sz="2400" b="1"/>
            </a:lvl3pPr>
            <a:lvl4pPr marL="1828748" indent="0">
              <a:buNone/>
              <a:defRPr sz="2133" b="1"/>
            </a:lvl4pPr>
            <a:lvl5pPr marL="2438331" indent="0">
              <a:buNone/>
              <a:defRPr sz="2133" b="1"/>
            </a:lvl5pPr>
            <a:lvl6pPr marL="3047913" indent="0">
              <a:buNone/>
              <a:defRPr sz="2133" b="1"/>
            </a:lvl6pPr>
            <a:lvl7pPr marL="3657497" indent="0">
              <a:buNone/>
              <a:defRPr sz="2133" b="1"/>
            </a:lvl7pPr>
            <a:lvl8pPr marL="4267078" indent="0">
              <a:buNone/>
              <a:defRPr sz="2133" b="1"/>
            </a:lvl8pPr>
            <a:lvl9pPr marL="4876661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10783420"/>
            <a:ext cx="5157787" cy="158607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7236785"/>
            <a:ext cx="5183188" cy="354663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3" indent="0">
              <a:buNone/>
              <a:defRPr sz="2667" b="1"/>
            </a:lvl2pPr>
            <a:lvl3pPr marL="1219166" indent="0">
              <a:buNone/>
              <a:defRPr sz="2400" b="1"/>
            </a:lvl3pPr>
            <a:lvl4pPr marL="1828748" indent="0">
              <a:buNone/>
              <a:defRPr sz="2133" b="1"/>
            </a:lvl4pPr>
            <a:lvl5pPr marL="2438331" indent="0">
              <a:buNone/>
              <a:defRPr sz="2133" b="1"/>
            </a:lvl5pPr>
            <a:lvl6pPr marL="3047913" indent="0">
              <a:buNone/>
              <a:defRPr sz="2133" b="1"/>
            </a:lvl6pPr>
            <a:lvl7pPr marL="3657497" indent="0">
              <a:buNone/>
              <a:defRPr sz="2133" b="1"/>
            </a:lvl7pPr>
            <a:lvl8pPr marL="4267078" indent="0">
              <a:buNone/>
              <a:defRPr sz="2133" b="1"/>
            </a:lvl8pPr>
            <a:lvl9pPr marL="4876661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10783420"/>
            <a:ext cx="5183188" cy="158607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85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17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0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1968077"/>
            <a:ext cx="3932237" cy="6888268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250506"/>
            <a:ext cx="6172200" cy="20979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8856346"/>
            <a:ext cx="3932237" cy="16407475"/>
          </a:xfrm>
        </p:spPr>
        <p:txBody>
          <a:bodyPr/>
          <a:lstStyle>
            <a:lvl1pPr marL="0" indent="0">
              <a:buNone/>
              <a:defRPr sz="2133"/>
            </a:lvl1pPr>
            <a:lvl2pPr marL="609583" indent="0">
              <a:buNone/>
              <a:defRPr sz="1867"/>
            </a:lvl2pPr>
            <a:lvl3pPr marL="1219166" indent="0">
              <a:buNone/>
              <a:defRPr sz="1600"/>
            </a:lvl3pPr>
            <a:lvl4pPr marL="1828748" indent="0">
              <a:buNone/>
              <a:defRPr sz="1333"/>
            </a:lvl4pPr>
            <a:lvl5pPr marL="2438331" indent="0">
              <a:buNone/>
              <a:defRPr sz="1333"/>
            </a:lvl5pPr>
            <a:lvl6pPr marL="3047913" indent="0">
              <a:buNone/>
              <a:defRPr sz="1333"/>
            </a:lvl6pPr>
            <a:lvl7pPr marL="3657497" indent="0">
              <a:buNone/>
              <a:defRPr sz="1333"/>
            </a:lvl7pPr>
            <a:lvl8pPr marL="4267078" indent="0">
              <a:buNone/>
              <a:defRPr sz="1333"/>
            </a:lvl8pPr>
            <a:lvl9pPr marL="4876661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744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1968077"/>
            <a:ext cx="3932237" cy="6888268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250506"/>
            <a:ext cx="6172200" cy="20979151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3" indent="0">
              <a:buNone/>
              <a:defRPr sz="3733"/>
            </a:lvl2pPr>
            <a:lvl3pPr marL="1219166" indent="0">
              <a:buNone/>
              <a:defRPr sz="3200"/>
            </a:lvl3pPr>
            <a:lvl4pPr marL="1828748" indent="0">
              <a:buNone/>
              <a:defRPr sz="2667"/>
            </a:lvl4pPr>
            <a:lvl5pPr marL="2438331" indent="0">
              <a:buNone/>
              <a:defRPr sz="2667"/>
            </a:lvl5pPr>
            <a:lvl6pPr marL="3047913" indent="0">
              <a:buNone/>
              <a:defRPr sz="2667"/>
            </a:lvl6pPr>
            <a:lvl7pPr marL="3657497" indent="0">
              <a:buNone/>
              <a:defRPr sz="2667"/>
            </a:lvl7pPr>
            <a:lvl8pPr marL="4267078" indent="0">
              <a:buNone/>
              <a:defRPr sz="2667"/>
            </a:lvl8pPr>
            <a:lvl9pPr marL="4876661" indent="0">
              <a:buNone/>
              <a:defRPr sz="2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8856346"/>
            <a:ext cx="3932237" cy="16407475"/>
          </a:xfrm>
        </p:spPr>
        <p:txBody>
          <a:bodyPr/>
          <a:lstStyle>
            <a:lvl1pPr marL="0" indent="0">
              <a:buNone/>
              <a:defRPr sz="2133"/>
            </a:lvl1pPr>
            <a:lvl2pPr marL="609583" indent="0">
              <a:buNone/>
              <a:defRPr sz="1867"/>
            </a:lvl2pPr>
            <a:lvl3pPr marL="1219166" indent="0">
              <a:buNone/>
              <a:defRPr sz="1600"/>
            </a:lvl3pPr>
            <a:lvl4pPr marL="1828748" indent="0">
              <a:buNone/>
              <a:defRPr sz="1333"/>
            </a:lvl4pPr>
            <a:lvl5pPr marL="2438331" indent="0">
              <a:buNone/>
              <a:defRPr sz="1333"/>
            </a:lvl5pPr>
            <a:lvl6pPr marL="3047913" indent="0">
              <a:buNone/>
              <a:defRPr sz="1333"/>
            </a:lvl6pPr>
            <a:lvl7pPr marL="3657497" indent="0">
              <a:buNone/>
              <a:defRPr sz="1333"/>
            </a:lvl7pPr>
            <a:lvl8pPr marL="4267078" indent="0">
              <a:buNone/>
              <a:defRPr sz="1333"/>
            </a:lvl8pPr>
            <a:lvl9pPr marL="4876661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0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571734"/>
            <a:ext cx="10515600" cy="5706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7858640"/>
            <a:ext cx="10515600" cy="18730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27361740"/>
            <a:ext cx="2743200" cy="1571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B54CE-B305-4596-96DA-8EE672B651E7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27361740"/>
            <a:ext cx="4114800" cy="1571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27361740"/>
            <a:ext cx="2743200" cy="1571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4D52D-B95E-4ED8-B123-A673BE940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18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66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1" indent="-304791" algn="l" defTabSz="1219166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3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57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0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21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04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88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70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52" indent="-304791" algn="l" defTabSz="1219166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3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6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48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1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13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97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78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61" algn="l" defTabSz="12191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571737"/>
            <a:ext cx="10515600" cy="5706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7858643"/>
            <a:ext cx="10515600" cy="18730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27361743"/>
            <a:ext cx="2743200" cy="1571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B54CE-B305-4596-96DA-8EE672B651E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27361743"/>
            <a:ext cx="4114800" cy="1571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27361743"/>
            <a:ext cx="2743200" cy="1571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4D52D-B95E-4ED8-B123-A673BE940B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1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19274" rtl="0" eaLnBrk="1" latinLnBrk="0" hangingPunct="1">
        <a:lnSpc>
          <a:spcPct val="90000"/>
        </a:lnSpc>
        <a:spcBef>
          <a:spcPct val="0"/>
        </a:spcBef>
        <a:buNone/>
        <a:defRPr sz="58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19" indent="-304819" algn="l" defTabSz="1219274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455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93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668" kern="1200">
          <a:solidFill>
            <a:schemeClr val="tx1"/>
          </a:solidFill>
          <a:latin typeface="+mn-lt"/>
          <a:ea typeface="+mn-ea"/>
          <a:cs typeface="+mn-cs"/>
        </a:defRPr>
      </a:lvl3pPr>
      <a:lvl4pPr marL="2133730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365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001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638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276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911" indent="-304819" algn="l" defTabSz="1219274" rtl="0" eaLnBrk="1" latinLnBrk="0" hangingPunct="1">
        <a:lnSpc>
          <a:spcPct val="90000"/>
        </a:lnSpc>
        <a:spcBef>
          <a:spcPts val="668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37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74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91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46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184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820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457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093" algn="l" defTabSz="121927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" y="9989579"/>
            <a:ext cx="5269095" cy="66910"/>
          </a:xfrm>
          <a:prstGeom prst="rect">
            <a:avLst/>
          </a:prstGeom>
          <a:solidFill>
            <a:srgbClr val="046938"/>
          </a:solidFill>
          <a:ln>
            <a:solidFill>
              <a:srgbClr val="046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5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96180" y="20376361"/>
            <a:ext cx="5269095" cy="66910"/>
          </a:xfrm>
          <a:prstGeom prst="rect">
            <a:avLst/>
          </a:prstGeom>
          <a:solidFill>
            <a:srgbClr val="046938"/>
          </a:solidFill>
          <a:ln>
            <a:solidFill>
              <a:srgbClr val="046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45">
              <a:solidFill>
                <a:prstClr val="white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450" y="1760200"/>
            <a:ext cx="1619602" cy="5249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0022" y="10201899"/>
            <a:ext cx="11427137" cy="983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5" indent="-17144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KPI Trend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BD is steadily doing well on CSAT KPI, always above 97.5% among all through.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RV Target is properly met by APAC Hub every month ever since BD RV is handled there since this May.</a:t>
            </a:r>
          </a:p>
          <a:p>
            <a:pPr>
              <a:lnSpc>
                <a:spcPct val="150000"/>
              </a:lnSpc>
            </a:pPr>
            <a:endParaRPr lang="en-US" altLang="zh-CN" sz="160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71445" indent="-17144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Successful OB Ratio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Successful OB Ratio is comparatively lower at 47.43%.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Especially for Santigo Service Center &amp; CDO Service Center, whose Successful OB Ratio is separately </a:t>
            </a:r>
            <a:endParaRPr lang="en-US" altLang="zh-CN" sz="1600" dirty="0" smtClean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</a:t>
            </a:r>
            <a:r>
              <a:rPr lang="en-US" altLang="zh-CN" sz="1600" dirty="0" smtClean="0">
                <a:latin typeface="OPPOSans M" panose="00020600040101010101" pitchFamily="18" charset="-122"/>
                <a:ea typeface="OPPOSans M" panose="00020600040101010101" pitchFamily="18" charset="-122"/>
              </a:rPr>
              <a:t>    at </a:t>
            </a: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25.17% &amp; 37.59%.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Scenarios for Call Failures: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 -Reject the Survey-7.73%: Customers drop the call directly upon connection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 </a:t>
            </a: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-Wrong number/number not existing-4.89%: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   The ringtone shows the number is not existing/wrong number/Numbers can’t be completed if dialed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 -</a:t>
            </a: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11 cases for purchasing accessories like earphones/SIM tray are recorded as Repair Order.</a:t>
            </a:r>
          </a:p>
          <a:p>
            <a:pPr marL="171445" indent="-171445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1600" b="1" i="1" u="sng" dirty="0">
              <a:solidFill>
                <a:srgbClr val="04693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71445" indent="-17144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Long Repair Duration: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-20.81% ROs which are beyond expected repair duration is due to Shortage of Spare Parts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Refer to report for detailed models and pieces.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-14.16% of SBU Long Repair Duration is due to Long queue in Service Center, especially in SM North </a:t>
            </a:r>
            <a:r>
              <a:rPr lang="en-US" altLang="zh-CN" sz="1600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</a:t>
            </a:r>
            <a:r>
              <a:rPr lang="en-US" altLang="zh-CN" sz="1600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EDSA </a:t>
            </a: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Service Center.</a:t>
            </a: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171445" indent="-17144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b="1" i="1" u="sng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DSAT scenarios: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>     There are 9 samples of General &amp; Dissatisfied only for PH in August. Highlighted DSAT scenarios:</a:t>
            </a:r>
            <a:r>
              <a:rPr lang="zh-CN" altLang="en-US" sz="1600" dirty="0">
                <a:latin typeface="OPPOSans M" panose="00020600040101010101" pitchFamily="18" charset="-122"/>
                <a:ea typeface="OPPOSans M" panose="00020600040101010101" pitchFamily="18" charset="-122"/>
              </a:rPr>
              <a:t/>
            </a:r>
            <a:br>
              <a:rPr lang="zh-CN" altLang="en-US" sz="1600" dirty="0">
                <a:latin typeface="OPPOSans M" panose="00020600040101010101" pitchFamily="18" charset="-122"/>
                <a:ea typeface="OPPOSans M" panose="00020600040101010101" pitchFamily="18" charset="-122"/>
              </a:rPr>
            </a:br>
            <a:r>
              <a:rPr lang="zh-CN" altLang="en-US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 </a:t>
            </a: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-1 sample for SC Not Inspecting Phone after Repair: loose screws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 -1 sample for SC not updating repair status: 9-10 days for Sent by User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 -1 sample for repairing the phone in unauthorized location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0" y="9516764"/>
            <a:ext cx="4865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4693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SUMMARY OF INSIGHTS (PH)</a:t>
            </a:r>
            <a:endParaRPr lang="zh-CN" altLang="en-US" sz="2400" b="1" dirty="0">
              <a:solidFill>
                <a:srgbClr val="04693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pic>
        <p:nvPicPr>
          <p:cNvPr id="11" name="Picture 2" descr="Image result for 数据分析 图片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5" y="4470712"/>
            <a:ext cx="12162524" cy="447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1575" y="6048703"/>
            <a:ext cx="56252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RV Report</a:t>
            </a: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OPPO Overseas Contact Center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                               ——PH, October</a:t>
            </a:r>
            <a:endParaRPr lang="zh-CN" altLang="en-US" sz="2400" b="1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293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11" y="6617119"/>
            <a:ext cx="10656037" cy="40333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63" y="3178083"/>
            <a:ext cx="10036934" cy="19849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23636" y="547214"/>
            <a:ext cx="1770718" cy="5739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38" y="1549348"/>
            <a:ext cx="9239541" cy="45719"/>
          </a:xfrm>
          <a:prstGeom prst="rect">
            <a:avLst/>
          </a:prstGeom>
          <a:solidFill>
            <a:srgbClr val="929292"/>
          </a:solidFill>
          <a:ln>
            <a:solidFill>
              <a:srgbClr val="929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1"/>
          </a:p>
        </p:txBody>
      </p:sp>
      <p:sp>
        <p:nvSpPr>
          <p:cNvPr id="7" name="五边形 6"/>
          <p:cNvSpPr/>
          <p:nvPr/>
        </p:nvSpPr>
        <p:spPr>
          <a:xfrm>
            <a:off x="646646" y="2370818"/>
            <a:ext cx="2915919" cy="483336"/>
          </a:xfrm>
          <a:prstGeom prst="homePlate">
            <a:avLst/>
          </a:prstGeom>
          <a:noFill/>
          <a:ln w="19050">
            <a:solidFill>
              <a:srgbClr val="046938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646" y="2403592"/>
            <a:ext cx="2807179" cy="46166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Overall Performance</a:t>
            </a:r>
            <a:endParaRPr lang="zh-CN" altLang="en-US" sz="2400" b="1" dirty="0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16" y="2861435"/>
            <a:ext cx="6371690" cy="8751"/>
          </a:xfrm>
          <a:prstGeom prst="line">
            <a:avLst/>
          </a:prstGeom>
          <a:ln>
            <a:solidFill>
              <a:srgbClr val="046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五边形 15"/>
          <p:cNvSpPr/>
          <p:nvPr/>
        </p:nvSpPr>
        <p:spPr>
          <a:xfrm>
            <a:off x="594650" y="5777789"/>
            <a:ext cx="2800259" cy="468216"/>
          </a:xfrm>
          <a:prstGeom prst="homePlate">
            <a:avLst/>
          </a:prstGeom>
          <a:noFill/>
          <a:ln w="19050">
            <a:solidFill>
              <a:srgbClr val="00925F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>
              <a:latin typeface="Calibri" panose="020F0502020204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39140" y="945512"/>
            <a:ext cx="7777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46938"/>
                </a:solidFill>
              </a:rPr>
              <a:t>OPPO RV Report for </a:t>
            </a:r>
            <a:r>
              <a:rPr lang="en-US" altLang="zh-CN" sz="3600" b="1" dirty="0" err="1">
                <a:solidFill>
                  <a:srgbClr val="046938"/>
                </a:solidFill>
              </a:rPr>
              <a:t>Philippines_August</a:t>
            </a:r>
            <a:endParaRPr lang="zh-CN" altLang="en-US" sz="3600" b="1" dirty="0">
              <a:solidFill>
                <a:srgbClr val="046938"/>
              </a:solidFill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638190" y="11215040"/>
            <a:ext cx="4511040" cy="468952"/>
          </a:xfrm>
          <a:prstGeom prst="homePlate">
            <a:avLst/>
          </a:prstGeom>
          <a:noFill/>
          <a:ln w="19050">
            <a:solidFill>
              <a:srgbClr val="046938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>
              <a:latin typeface="Calibri" panose="020F050202020403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-39142" y="11697373"/>
            <a:ext cx="6371690" cy="8751"/>
          </a:xfrm>
          <a:prstGeom prst="line">
            <a:avLst/>
          </a:prstGeom>
          <a:ln>
            <a:solidFill>
              <a:srgbClr val="046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51739" y="11246330"/>
            <a:ext cx="428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SC Wise Performance &amp; Findings</a:t>
            </a:r>
            <a:endParaRPr lang="zh-CN" altLang="en-US" sz="2400" b="1" dirty="0"/>
          </a:p>
        </p:txBody>
      </p:sp>
      <p:sp>
        <p:nvSpPr>
          <p:cNvPr id="6" name="菱形 5"/>
          <p:cNvSpPr/>
          <p:nvPr/>
        </p:nvSpPr>
        <p:spPr>
          <a:xfrm>
            <a:off x="4115" y="2313748"/>
            <a:ext cx="664923" cy="571028"/>
          </a:xfrm>
          <a:prstGeom prst="diamond">
            <a:avLst/>
          </a:prstGeom>
          <a:solidFill>
            <a:srgbClr val="0469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 i="1" dirty="0">
                <a:solidFill>
                  <a:schemeClr val="bg1"/>
                </a:solidFill>
              </a:rPr>
              <a:t>1</a:t>
            </a:r>
            <a:endParaRPr lang="zh-CN" altLang="en-US" sz="2000" b="1" i="1" dirty="0">
              <a:solidFill>
                <a:schemeClr val="bg1"/>
              </a:solidFill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-13186" y="11157228"/>
            <a:ext cx="664923" cy="571028"/>
          </a:xfrm>
          <a:prstGeom prst="diamond">
            <a:avLst/>
          </a:prstGeom>
          <a:solidFill>
            <a:srgbClr val="0469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 i="1" dirty="0">
                <a:solidFill>
                  <a:schemeClr val="bg1"/>
                </a:solidFill>
              </a:rPr>
              <a:t>3</a:t>
            </a:r>
            <a:endParaRPr lang="zh-CN" altLang="en-US" sz="2000" b="1" i="1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952459" y="27234065"/>
            <a:ext cx="9239541" cy="45719"/>
          </a:xfrm>
          <a:prstGeom prst="rect">
            <a:avLst/>
          </a:prstGeom>
          <a:solidFill>
            <a:srgbClr val="929292"/>
          </a:solidFill>
          <a:ln>
            <a:solidFill>
              <a:srgbClr val="929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1"/>
          </a:p>
        </p:txBody>
      </p:sp>
      <p:sp>
        <p:nvSpPr>
          <p:cNvPr id="17" name="文本框 16"/>
          <p:cNvSpPr txBox="1"/>
          <p:nvPr/>
        </p:nvSpPr>
        <p:spPr>
          <a:xfrm>
            <a:off x="9524500" y="27279783"/>
            <a:ext cx="2269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i="1" dirty="0"/>
              <a:t>By Contact Center Team, HQ</a:t>
            </a:r>
            <a:endParaRPr lang="zh-CN" altLang="en-US" sz="1400" b="1" i="1" dirty="0"/>
          </a:p>
        </p:txBody>
      </p:sp>
      <p:sp>
        <p:nvSpPr>
          <p:cNvPr id="2" name="文本框 1"/>
          <p:cNvSpPr txBox="1"/>
          <p:nvPr/>
        </p:nvSpPr>
        <p:spPr>
          <a:xfrm>
            <a:off x="6286248" y="4377467"/>
            <a:ext cx="604653" cy="369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1" dirty="0">
                <a:solidFill>
                  <a:srgbClr val="046938"/>
                </a:solidFill>
              </a:rPr>
              <a:t>days</a:t>
            </a:r>
            <a:endParaRPr lang="zh-CN" altLang="en-US" sz="1801" dirty="0">
              <a:solidFill>
                <a:srgbClr val="04693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39587" y="7659287"/>
            <a:ext cx="187651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73" indent="-285773"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srgbClr val="046938"/>
                </a:solidFill>
              </a:rPr>
              <a:t>PH is always doing well for 1 Hour Fix Rate &amp; CSAT, steadily above 90%</a:t>
            </a:r>
          </a:p>
          <a:p>
            <a:pPr marL="285773" indent="-285773">
              <a:buFont typeface="Arial" panose="020B0604020202020204" pitchFamily="34" charset="0"/>
              <a:buChar char="•"/>
              <a:defRPr/>
            </a:pPr>
            <a:endParaRPr lang="zh-CN" altLang="en-US" sz="1400" i="1" dirty="0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190" y="12204022"/>
            <a:ext cx="11072820" cy="389415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383" y="16405955"/>
            <a:ext cx="10669461" cy="4826451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99846" y="5787617"/>
            <a:ext cx="1394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KPI Trend</a:t>
            </a:r>
            <a:endParaRPr lang="zh-CN" altLang="en-US" sz="2400" b="1" dirty="0"/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-5092" y="6268137"/>
            <a:ext cx="6371690" cy="8751"/>
          </a:xfrm>
          <a:prstGeom prst="line">
            <a:avLst/>
          </a:prstGeom>
          <a:ln>
            <a:solidFill>
              <a:srgbClr val="046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菱形 37"/>
          <p:cNvSpPr/>
          <p:nvPr/>
        </p:nvSpPr>
        <p:spPr>
          <a:xfrm>
            <a:off x="-18277" y="5706795"/>
            <a:ext cx="664923" cy="571028"/>
          </a:xfrm>
          <a:prstGeom prst="diamond">
            <a:avLst/>
          </a:prstGeom>
          <a:solidFill>
            <a:srgbClr val="04693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b="1" i="1" dirty="0">
                <a:solidFill>
                  <a:schemeClr val="bg1"/>
                </a:solidFill>
              </a:rPr>
              <a:t>2</a:t>
            </a:r>
            <a:endParaRPr lang="zh-CN" altLang="en-US" sz="2000" b="1" i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063" y="21294404"/>
            <a:ext cx="10654781" cy="540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81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2413</TotalTime>
  <Words>277</Words>
  <Application>Microsoft Office PowerPoint</Application>
  <PresentationFormat>自定义</PresentationFormat>
  <Paragraphs>41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OPPOSans M</vt:lpstr>
      <vt:lpstr>宋体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80095232</dc:creator>
  <cp:lastModifiedBy>80095232</cp:lastModifiedBy>
  <cp:revision>113</cp:revision>
  <dcterms:created xsi:type="dcterms:W3CDTF">2019-07-22T12:27:02Z</dcterms:created>
  <dcterms:modified xsi:type="dcterms:W3CDTF">2020-02-12T02:16:37Z</dcterms:modified>
</cp:coreProperties>
</file>