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7" r:id="rId4"/>
    <p:sldMasterId id="2147483690" r:id="rId5"/>
  </p:sldMasterIdLst>
  <p:notesMasterIdLst>
    <p:notesMasterId r:id="rId27"/>
  </p:notesMasterIdLst>
  <p:sldIdLst>
    <p:sldId id="268" r:id="rId6"/>
    <p:sldId id="269" r:id="rId7"/>
    <p:sldId id="266" r:id="rId8"/>
    <p:sldId id="271" r:id="rId9"/>
    <p:sldId id="257" r:id="rId10"/>
    <p:sldId id="259" r:id="rId11"/>
    <p:sldId id="260" r:id="rId12"/>
    <p:sldId id="281" r:id="rId13"/>
    <p:sldId id="261" r:id="rId14"/>
    <p:sldId id="262" r:id="rId15"/>
    <p:sldId id="263" r:id="rId16"/>
    <p:sldId id="264" r:id="rId17"/>
    <p:sldId id="272" r:id="rId18"/>
    <p:sldId id="273" r:id="rId19"/>
    <p:sldId id="275" r:id="rId20"/>
    <p:sldId id="274" r:id="rId21"/>
    <p:sldId id="276" r:id="rId22"/>
    <p:sldId id="277" r:id="rId23"/>
    <p:sldId id="265" r:id="rId24"/>
    <p:sldId id="278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ACAC8"/>
    <a:srgbClr val="046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2D0F-826D-4F7C-BCEC-8B350087AD9E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A9C3F-43FF-4D83-9369-9562405A71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23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A9C3F-43FF-4D83-9369-9562405A71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30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A9C3F-43FF-4D83-9369-9562405A71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77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060" y="6469810"/>
            <a:ext cx="906859" cy="289585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0" y="6424223"/>
            <a:ext cx="12192000" cy="45587"/>
          </a:xfrm>
          <a:prstGeom prst="line">
            <a:avLst/>
          </a:prstGeom>
          <a:ln>
            <a:solidFill>
              <a:srgbClr val="04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78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3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7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22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98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72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69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74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52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07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2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401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59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845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18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597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303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01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75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50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17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98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852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740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594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887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650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0A57F6-33F8-419E-9C23-A7104DA2E7FD}" type="datetimeFigureOut">
              <a:rPr lang="zh-CN" altLang="en-US" smtClean="0">
                <a:solidFill>
                  <a:prstClr val="black"/>
                </a:solidFill>
              </a:rPr>
              <a:pPr/>
              <a:t>2020/3/20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2D99E-E846-40E8-8DC1-10459E9B6A5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3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8DE53E4-1014-4DF8-9F83-4566C467B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9" b="89965" l="9880" r="93591">
                        <a14:foregroundMark x1="27236" y1="44291" x2="27236" y2="44291"/>
                        <a14:foregroundMark x1="55007" y1="42561" x2="55007" y2="42561"/>
                        <a14:foregroundMark x1="86115" y1="34602" x2="86115" y2="34602"/>
                        <a14:foregroundMark x1="93591" y1="49481" x2="93591" y2="49481"/>
                        <a14:foregroundMark x1="47397" y1="62976" x2="47397" y2="62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039" y="2519729"/>
            <a:ext cx="4027282" cy="155391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F5A18AA-E142-420B-84A8-C515496266E8}"/>
              </a:ext>
            </a:extLst>
          </p:cNvPr>
          <p:cNvSpPr/>
          <p:nvPr userDrawn="1"/>
        </p:nvSpPr>
        <p:spPr>
          <a:xfrm>
            <a:off x="4444343" y="2419950"/>
            <a:ext cx="7981351" cy="22346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468000" rtlCol="0" anchor="t"/>
          <a:lstStyle/>
          <a:p>
            <a:pPr defTabSz="457200">
              <a:defRPr/>
            </a:pPr>
            <a:r>
              <a:rPr lang="zh-CN" altLang="en-US" sz="3600" b="1" kern="0" spc="600" dirty="0" smtClea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海外联络中心运维标准化培训</a:t>
            </a:r>
            <a:endParaRPr lang="en-US" altLang="zh-CN" sz="3600" b="1" kern="0" spc="600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  <a:p>
            <a:pPr defTabSz="457200">
              <a:defRPr/>
            </a:pPr>
            <a:r>
              <a:rPr lang="en-US" altLang="zh-CN" sz="2400" b="1" kern="0" dirty="0" smtClea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OVERSEAS CONTACT CENTER SST TRAINING</a:t>
            </a:r>
            <a:endParaRPr lang="zh-CN" altLang="en-US" sz="2400" b="1" kern="0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4702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213CC1-D7FB-482D-914C-34A5650067EA}" type="datetimeFigureOut">
              <a:rPr lang="zh-CN" altLang="en-US" smtClean="0">
                <a:solidFill>
                  <a:prstClr val="black"/>
                </a:solidFill>
              </a:rPr>
              <a:pPr/>
              <a:t>2020/3/20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BA1FC7-304E-48D0-8407-7B2D11CCDFD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19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213CC1-D7FB-482D-914C-34A5650067EA}" type="datetimeFigureOut">
              <a:rPr lang="zh-CN" altLang="en-US" smtClean="0">
                <a:solidFill>
                  <a:prstClr val="black"/>
                </a:solidFill>
              </a:rPr>
              <a:pPr/>
              <a:t>2020/3/20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BA1FC7-304E-48D0-8407-7B2D11CCDFD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86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213CC1-D7FB-482D-914C-34A5650067EA}" type="datetimeFigureOut">
              <a:rPr lang="zh-CN" altLang="en-US" smtClean="0">
                <a:solidFill>
                  <a:prstClr val="black"/>
                </a:solidFill>
              </a:rPr>
              <a:pPr/>
              <a:t>2020/3/20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BA1FC7-304E-48D0-8407-7B2D11CCDFD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03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213CC1-D7FB-482D-914C-34A5650067EA}" type="datetimeFigureOut">
              <a:rPr lang="zh-CN" altLang="en-US" smtClean="0">
                <a:solidFill>
                  <a:prstClr val="black"/>
                </a:solidFill>
              </a:rPr>
              <a:pPr/>
              <a:t>2020/3/20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BA1FC7-304E-48D0-8407-7B2D11CCDFD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7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998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213CC1-D7FB-482D-914C-34A5650067EA}" type="datetimeFigureOut">
              <a:rPr lang="zh-CN" altLang="en-US" smtClean="0">
                <a:solidFill>
                  <a:prstClr val="black"/>
                </a:solidFill>
              </a:rPr>
              <a:pPr/>
              <a:t>2020/3/20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BA1FC7-304E-48D0-8407-7B2D11CCDFD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33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>
            <a:extLst>
              <a:ext uri="{FF2B5EF4-FFF2-40B4-BE49-F238E27FC236}">
                <a16:creationId xmlns="" xmlns:a16="http://schemas.microsoft.com/office/drawing/2014/main" id="{24DBB903-5D11-40DD-A5EF-FA1FA9FD1E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700" y="114916"/>
            <a:ext cx="3949700" cy="32383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920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BA1FC7-304E-48D0-8407-7B2D11CCDFD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06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7" indent="0">
              <a:buNone/>
              <a:defRPr sz="1000"/>
            </a:lvl6pPr>
            <a:lvl7pPr marL="2743064" indent="0">
              <a:buNone/>
              <a:defRPr sz="1000"/>
            </a:lvl7pPr>
            <a:lvl8pPr marL="3200241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213CC1-D7FB-482D-914C-34A5650067EA}" type="datetimeFigureOut">
              <a:rPr lang="zh-CN" altLang="en-US" smtClean="0">
                <a:solidFill>
                  <a:prstClr val="black"/>
                </a:solidFill>
              </a:rPr>
              <a:pPr/>
              <a:t>2020/3/20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BA1FC7-304E-48D0-8407-7B2D11CCDFD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40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7" indent="0">
              <a:buNone/>
              <a:defRPr sz="1000"/>
            </a:lvl6pPr>
            <a:lvl7pPr marL="2743064" indent="0">
              <a:buNone/>
              <a:defRPr sz="1000"/>
            </a:lvl7pPr>
            <a:lvl8pPr marL="3200241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213CC1-D7FB-482D-914C-34A5650067EA}" type="datetimeFigureOut">
              <a:rPr lang="zh-CN" altLang="en-US" smtClean="0">
                <a:solidFill>
                  <a:prstClr val="black"/>
                </a:solidFill>
              </a:rPr>
              <a:pPr/>
              <a:t>2020/3/20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BA1FC7-304E-48D0-8407-7B2D11CCDFD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72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213CC1-D7FB-482D-914C-34A5650067EA}" type="datetimeFigureOut">
              <a:rPr lang="zh-CN" altLang="en-US" smtClean="0">
                <a:solidFill>
                  <a:prstClr val="black"/>
                </a:solidFill>
              </a:rPr>
              <a:pPr/>
              <a:t>2020/3/20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BA1FC7-304E-48D0-8407-7B2D11CCDFD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57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213CC1-D7FB-482D-914C-34A5650067EA}" type="datetimeFigureOut">
              <a:rPr lang="zh-CN" altLang="en-US" smtClean="0">
                <a:solidFill>
                  <a:prstClr val="black"/>
                </a:solidFill>
              </a:rPr>
              <a:pPr/>
              <a:t>2020/3/20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BA1FC7-304E-48D0-8407-7B2D11CCDFD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98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654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11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61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50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0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46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66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05D7-A443-46A5-9060-736F81DD2F59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61D1-1384-4202-B95B-5CCBAEF424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3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F7B2-9F53-436D-AD91-2A2B780D71F3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EE5F-37EB-43B9-BDE0-96A3CA0152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03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A736-608B-47AA-AED4-C0C1168BBD9B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085A-B640-4E02-B01B-F1C26949C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0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306B79F-0E51-45E3-8260-CB6A1969B0FF}"/>
              </a:ext>
            </a:extLst>
          </p:cNvPr>
          <p:cNvSpPr/>
          <p:nvPr userDrawn="1"/>
        </p:nvSpPr>
        <p:spPr>
          <a:xfrm>
            <a:off x="0" y="2207922"/>
            <a:ext cx="12192000" cy="2234682"/>
          </a:xfrm>
          <a:prstGeom prst="rect">
            <a:avLst/>
          </a:prstGeom>
          <a:solidFill>
            <a:srgbClr val="046A38"/>
          </a:solidFill>
          <a:ln w="9525" cap="flat" cmpd="sng" algn="ctr">
            <a:solidFill>
              <a:srgbClr val="00925F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tIns="468000" rtlCol="0" anchor="t"/>
          <a:lstStyle/>
          <a:p>
            <a:pPr defTabSz="457200">
              <a:defRPr/>
            </a:pPr>
            <a:endParaRPr lang="zh-CN" altLang="en-US" sz="32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8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C01C203-CE49-41F1-BA88-BDB4824D4A1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0" y="6506551"/>
            <a:ext cx="903359" cy="2147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8E3999E-FB15-4A78-9E6F-2A0D61442D2E}"/>
              </a:ext>
            </a:extLst>
          </p:cNvPr>
          <p:cNvSpPr txBox="1"/>
          <p:nvPr userDrawn="1"/>
        </p:nvSpPr>
        <p:spPr>
          <a:xfrm>
            <a:off x="1902886" y="6505892"/>
            <a:ext cx="930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spc="100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OPPO OVERSEAS CONTACT CENTER SST TRAININGS           VISIBLE </a:t>
            </a:r>
            <a:r>
              <a:rPr lang="en-US" altLang="zh-CN" sz="1100" b="1" spc="100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  <a:sym typeface="Wingdings" panose="05000000000000000000" pitchFamily="2" charset="2"/>
              </a:rPr>
              <a:t> </a:t>
            </a:r>
            <a:r>
              <a:rPr lang="en-US" altLang="zh-CN" sz="1100" b="1" spc="100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PRACTICAL </a:t>
            </a:r>
            <a:r>
              <a:rPr lang="en-US" altLang="zh-CN" sz="1100" b="1" spc="100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  <a:sym typeface="Wingdings" panose="05000000000000000000" pitchFamily="2" charset="2"/>
              </a:rPr>
              <a:t> </a:t>
            </a:r>
            <a:r>
              <a:rPr lang="en-US" altLang="zh-CN" sz="1100" b="1" spc="100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ACHIEVABLE</a:t>
            </a:r>
            <a:endParaRPr lang="en-US" altLang="zh-CN" sz="1100" b="1" spc="100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  <a:p>
            <a:endParaRPr lang="zh-CN" altLang="en-US" sz="1100" b="1" spc="100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89609F9C-A789-410D-9384-1B3AD0533E3A}"/>
              </a:ext>
            </a:extLst>
          </p:cNvPr>
          <p:cNvCxnSpPr/>
          <p:nvPr userDrawn="1"/>
        </p:nvCxnSpPr>
        <p:spPr>
          <a:xfrm>
            <a:off x="489729" y="6366834"/>
            <a:ext cx="11231592" cy="0"/>
          </a:xfrm>
          <a:prstGeom prst="line">
            <a:avLst/>
          </a:prstGeom>
          <a:ln w="12700">
            <a:solidFill>
              <a:srgbClr val="04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89609F9C-A789-410D-9384-1B3AD0533E3A}"/>
              </a:ext>
            </a:extLst>
          </p:cNvPr>
          <p:cNvCxnSpPr/>
          <p:nvPr userDrawn="1"/>
        </p:nvCxnSpPr>
        <p:spPr>
          <a:xfrm>
            <a:off x="0" y="654003"/>
            <a:ext cx="11231592" cy="0"/>
          </a:xfrm>
          <a:prstGeom prst="line">
            <a:avLst/>
          </a:prstGeom>
          <a:ln w="12700">
            <a:solidFill>
              <a:srgbClr val="04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1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D280AF56-39B5-4E27-A066-3EDBB05B2C5B}"/>
              </a:ext>
            </a:extLst>
          </p:cNvPr>
          <p:cNvSpPr txBox="1">
            <a:spLocks/>
          </p:cNvSpPr>
          <p:nvPr/>
        </p:nvSpPr>
        <p:spPr>
          <a:xfrm>
            <a:off x="938402" y="2379726"/>
            <a:ext cx="10272142" cy="1698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           </a:t>
            </a:r>
            <a:r>
              <a:rPr lang="en-US" altLang="zh-CN" sz="4000" dirty="0" smtClea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WCSM RV Module Training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                                  </a:t>
            </a:r>
            <a:r>
              <a:rPr lang="en-US" altLang="zh-CN" sz="1800" dirty="0" smtClean="0">
                <a:solidFill>
                  <a:prstClr val="white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——By Online Service MGT Team</a:t>
            </a:r>
            <a:endParaRPr lang="zh-CN" altLang="en-US" sz="1600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39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3295" y="905921"/>
            <a:ext cx="307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4. Agents Perform RV Task</a:t>
            </a:r>
            <a:endParaRPr lang="zh-CN" altLang="en-US" sz="1600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50" y="1373560"/>
            <a:ext cx="4071614" cy="129033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2450" y="1996955"/>
            <a:ext cx="1364990" cy="762572"/>
          </a:xfrm>
          <a:prstGeom prst="rect">
            <a:avLst/>
          </a:prstGeom>
          <a:noFill/>
          <a:ln w="1905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50" y="2455498"/>
            <a:ext cx="9457944" cy="38931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83524" y="2717266"/>
            <a:ext cx="940775" cy="265176"/>
          </a:xfrm>
          <a:prstGeom prst="rect">
            <a:avLst/>
          </a:prstGeom>
          <a:noFill/>
          <a:ln w="1905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211" y="3035809"/>
            <a:ext cx="2914045" cy="9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9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1" y="515565"/>
            <a:ext cx="11364774" cy="580169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69451" y="5495835"/>
            <a:ext cx="56685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Agent can set a time for 2</a:t>
            </a:r>
            <a:r>
              <a:rPr lang="en-US" altLang="zh-CN" sz="1050" baseline="300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nd</a:t>
            </a:r>
            <a:r>
              <a:rPr lang="en-US" altLang="zh-CN" sz="105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call. The sample will pop out 5min before due time</a:t>
            </a:r>
            <a:endParaRPr lang="zh-CN" altLang="en-US" sz="105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52" y="1206382"/>
            <a:ext cx="5978936" cy="12752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2214" y="867828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5</a:t>
            </a:r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. Monitor RV Status</a:t>
            </a:r>
            <a:endParaRPr lang="zh-CN" altLang="en-US" sz="1600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52" y="2407157"/>
            <a:ext cx="9273124" cy="38038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94752" y="1640379"/>
            <a:ext cx="1366152" cy="766778"/>
          </a:xfrm>
          <a:prstGeom prst="rect">
            <a:avLst/>
          </a:prstGeom>
          <a:noFill/>
          <a:ln w="1905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46871" y="4318789"/>
            <a:ext cx="31165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Select filters as needed to get RV status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319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53" y="772850"/>
            <a:ext cx="10894979" cy="53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1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2214" y="867828"/>
            <a:ext cx="2459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6</a:t>
            </a:r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. Amend RV Sample</a:t>
            </a:r>
            <a:endParaRPr lang="zh-CN" altLang="en-US" sz="1600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31" y="1400782"/>
            <a:ext cx="9610586" cy="4668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27823" y="1206382"/>
            <a:ext cx="86373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CC HQ can amend the RV samples which have been closed on system before 7</a:t>
            </a:r>
            <a:r>
              <a:rPr lang="en-US" altLang="zh-CN" sz="1100" baseline="300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th</a:t>
            </a:r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every month (starting from May)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RV TL is responsible to submit amending request on weekly basis before 7th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652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58958" y="2441799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8958" y="1617242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9546" y="1717966"/>
            <a:ext cx="4140877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Salesforce &amp; WCSM Comparison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9546" y="2542523"/>
            <a:ext cx="2345514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OPPOSans M" panose="00020600040101010101" pitchFamily="18" charset="-122"/>
                <a:ea typeface="OPPOSans M" panose="00020600040101010101" pitchFamily="18" charset="-122"/>
              </a:rPr>
              <a:t>RV SOP on WCSM</a:t>
            </a:r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8043" y="3246901"/>
            <a:ext cx="4453132" cy="540000"/>
          </a:xfrm>
          <a:prstGeom prst="rect">
            <a:avLst/>
          </a:prstGeom>
          <a:solidFill>
            <a:srgbClr val="046A38"/>
          </a:solidFill>
          <a:ln w="28575">
            <a:solidFill>
              <a:srgbClr val="046A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59546" y="3347624"/>
            <a:ext cx="3398687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Service Standard &amp; Target</a:t>
            </a:r>
            <a:endParaRPr lang="zh-CN" altLang="en-US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2864314" y="1617243"/>
            <a:ext cx="749601" cy="54000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01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MH_Number_2"/>
          <p:cNvSpPr/>
          <p:nvPr>
            <p:custDataLst>
              <p:tags r:id="rId2"/>
            </p:custDataLst>
          </p:nvPr>
        </p:nvSpPr>
        <p:spPr>
          <a:xfrm>
            <a:off x="2864314" y="2441800"/>
            <a:ext cx="749601" cy="540000"/>
          </a:xfrm>
          <a:prstGeom prst="rect">
            <a:avLst/>
          </a:prstGeom>
          <a:noFill/>
          <a:ln w="25400"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tx1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1" name="MH_Number_2"/>
          <p:cNvSpPr/>
          <p:nvPr>
            <p:custDataLst>
              <p:tags r:id="rId3"/>
            </p:custDataLst>
          </p:nvPr>
        </p:nvSpPr>
        <p:spPr>
          <a:xfrm>
            <a:off x="2883917" y="3246901"/>
            <a:ext cx="749601" cy="540000"/>
          </a:xfrm>
          <a:prstGeom prst="rect">
            <a:avLst/>
          </a:prstGeom>
          <a:solidFill>
            <a:srgbClr val="046A38"/>
          </a:solidFill>
          <a:ln w="2540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18440" y="3990191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39943" y="4090914"/>
            <a:ext cx="1912703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Data &amp; Report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4" name="MH_Number_2"/>
          <p:cNvSpPr/>
          <p:nvPr>
            <p:custDataLst>
              <p:tags r:id="rId4"/>
            </p:custDataLst>
          </p:nvPr>
        </p:nvSpPr>
        <p:spPr>
          <a:xfrm>
            <a:off x="2864314" y="3990191"/>
            <a:ext cx="749601" cy="540000"/>
          </a:xfrm>
          <a:prstGeom prst="rect">
            <a:avLst/>
          </a:prstGeom>
          <a:noFill/>
          <a:ln w="25400"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04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7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3295" y="905921"/>
            <a:ext cx="3483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1. WCSM  RV Service Standard</a:t>
            </a:r>
            <a:endParaRPr lang="zh-CN" altLang="en-US" sz="1600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98905"/>
              </p:ext>
            </p:extLst>
          </p:nvPr>
        </p:nvGraphicFramePr>
        <p:xfrm>
          <a:off x="4196941" y="2818117"/>
          <a:ext cx="1710118" cy="148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工作表" showAsIcon="1" r:id="rId3" imgW="914400" imgH="792360" progId="Excel.Sheet.12">
                  <p:embed/>
                </p:oleObj>
              </mc:Choice>
              <mc:Fallback>
                <p:oleObj name="工作表" showAsIcon="1" r:id="rId3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6941" y="2818117"/>
                        <a:ext cx="1710118" cy="1481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57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3295" y="905921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2. RV Target</a:t>
            </a:r>
            <a:endParaRPr lang="zh-CN" altLang="en-US" sz="1600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481698"/>
              </p:ext>
            </p:extLst>
          </p:nvPr>
        </p:nvGraphicFramePr>
        <p:xfrm>
          <a:off x="3270047" y="1147198"/>
          <a:ext cx="4716463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工作表" r:id="rId3" imgW="4716765" imgH="5151349" progId="Excel.Sheet.12">
                  <p:embed/>
                </p:oleObj>
              </mc:Choice>
              <mc:Fallback>
                <p:oleObj name="工作表" r:id="rId3" imgW="4716765" imgH="51513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047" y="1147198"/>
                        <a:ext cx="4716463" cy="515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 rot="1550079">
            <a:off x="4182893" y="3531140"/>
            <a:ext cx="3647872" cy="76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0000FF"/>
                </a:solidFill>
              </a:rPr>
              <a:t>To Be Finalized soon 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2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58958" y="2441799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8958" y="1617242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9546" y="1717966"/>
            <a:ext cx="4140877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Salesforce &amp; WCSM Comparison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9546" y="2542523"/>
            <a:ext cx="2345514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RV SOP on WCSM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8043" y="3246900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59546" y="3347624"/>
            <a:ext cx="3398687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OPPOSans M" panose="00020600040101010101" pitchFamily="18" charset="-122"/>
                <a:ea typeface="OPPOSans M" panose="00020600040101010101" pitchFamily="18" charset="-122"/>
              </a:rPr>
              <a:t>Service Standard &amp; Target</a:t>
            </a:r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2864314" y="1617243"/>
            <a:ext cx="749601" cy="54000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01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MH_Number_2"/>
          <p:cNvSpPr/>
          <p:nvPr>
            <p:custDataLst>
              <p:tags r:id="rId2"/>
            </p:custDataLst>
          </p:nvPr>
        </p:nvSpPr>
        <p:spPr>
          <a:xfrm>
            <a:off x="2864314" y="2441800"/>
            <a:ext cx="749601" cy="540000"/>
          </a:xfrm>
          <a:prstGeom prst="rect">
            <a:avLst/>
          </a:prstGeom>
          <a:noFill/>
          <a:ln w="25400"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02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1" name="MH_Number_2"/>
          <p:cNvSpPr/>
          <p:nvPr>
            <p:custDataLst>
              <p:tags r:id="rId3"/>
            </p:custDataLst>
          </p:nvPr>
        </p:nvSpPr>
        <p:spPr>
          <a:xfrm>
            <a:off x="2883917" y="3246901"/>
            <a:ext cx="749601" cy="540000"/>
          </a:xfrm>
          <a:prstGeom prst="rect">
            <a:avLst/>
          </a:prstGeom>
          <a:noFill/>
          <a:ln w="25400"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tx1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18440" y="3990191"/>
            <a:ext cx="4453132" cy="540000"/>
          </a:xfrm>
          <a:prstGeom prst="rect">
            <a:avLst/>
          </a:prstGeom>
          <a:solidFill>
            <a:srgbClr val="046A38"/>
          </a:solidFill>
          <a:ln w="28575">
            <a:solidFill>
              <a:srgbClr val="046A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39943" y="4090914"/>
            <a:ext cx="1912703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Data &amp; Report</a:t>
            </a:r>
            <a:endParaRPr lang="zh-CN" altLang="en-US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4" name="MH_Number_2"/>
          <p:cNvSpPr/>
          <p:nvPr>
            <p:custDataLst>
              <p:tags r:id="rId4"/>
            </p:custDataLst>
          </p:nvPr>
        </p:nvSpPr>
        <p:spPr>
          <a:xfrm>
            <a:off x="2864314" y="3990191"/>
            <a:ext cx="749601" cy="540000"/>
          </a:xfrm>
          <a:prstGeom prst="rect">
            <a:avLst/>
          </a:prstGeom>
          <a:solidFill>
            <a:srgbClr val="046A38"/>
          </a:solidFill>
          <a:ln w="2540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6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3295" y="905921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1. Data Monitoring</a:t>
            </a:r>
            <a:endParaRPr lang="zh-CN" altLang="en-US" sz="1600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374" y="5997202"/>
            <a:ext cx="98475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CC will be able to check RV ratio table on system directly as shown above, which is still under development and will be available by May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CC TL can use </a:t>
            </a:r>
            <a:r>
              <a:rPr lang="en-US" altLang="zh-CN" sz="1050" dirty="0" err="1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Lerina’s</a:t>
            </a:r>
            <a:r>
              <a:rPr lang="en-US" altLang="zh-CN" sz="105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account to check RO data before May</a:t>
            </a:r>
            <a:endParaRPr lang="zh-CN" altLang="en-US" sz="105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95" y="1244475"/>
            <a:ext cx="9521952" cy="4329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95" y="4101765"/>
            <a:ext cx="10538298" cy="17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58958" y="2441800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400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8958" y="1617243"/>
            <a:ext cx="4453132" cy="540000"/>
          </a:xfrm>
          <a:prstGeom prst="rect">
            <a:avLst/>
          </a:prstGeom>
          <a:solidFill>
            <a:srgbClr val="046A38"/>
          </a:solidFill>
          <a:ln w="19050">
            <a:solidFill>
              <a:srgbClr val="046A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400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9546" y="1717966"/>
            <a:ext cx="414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Salesforce &amp; WCSM Comparison</a:t>
            </a:r>
            <a:endParaRPr lang="zh-CN" altLang="en-US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9546" y="2542523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OPPOSans M" panose="00020600040101010101" pitchFamily="18" charset="-122"/>
                <a:ea typeface="OPPOSans M" panose="00020600040101010101" pitchFamily="18" charset="-122"/>
              </a:rPr>
              <a:t>RV SOP on WCSM</a:t>
            </a:r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8043" y="3246901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400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59546" y="3347624"/>
            <a:ext cx="33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OPPOSans M" panose="00020600040101010101" pitchFamily="18" charset="-122"/>
                <a:ea typeface="OPPOSans M" panose="00020600040101010101" pitchFamily="18" charset="-122"/>
              </a:rPr>
              <a:t>Service Standard &amp; Target</a:t>
            </a:r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2864314" y="1617243"/>
            <a:ext cx="749601" cy="540000"/>
          </a:xfrm>
          <a:prstGeom prst="rect">
            <a:avLst/>
          </a:prstGeom>
          <a:solidFill>
            <a:srgbClr val="046A38"/>
          </a:solidFill>
          <a:ln w="2540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01</a:t>
            </a:r>
            <a:endParaRPr lang="zh-CN" altLang="en-US" b="1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MH_Number_2"/>
          <p:cNvSpPr/>
          <p:nvPr>
            <p:custDataLst>
              <p:tags r:id="rId2"/>
            </p:custDataLst>
          </p:nvPr>
        </p:nvSpPr>
        <p:spPr>
          <a:xfrm>
            <a:off x="2864314" y="2441800"/>
            <a:ext cx="749601" cy="540000"/>
          </a:xfrm>
          <a:prstGeom prst="rect">
            <a:avLst/>
          </a:prstGeom>
          <a:noFill/>
          <a:ln w="25400"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tx1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1" name="MH_Number_2"/>
          <p:cNvSpPr/>
          <p:nvPr>
            <p:custDataLst>
              <p:tags r:id="rId3"/>
            </p:custDataLst>
          </p:nvPr>
        </p:nvSpPr>
        <p:spPr>
          <a:xfrm>
            <a:off x="2883917" y="3246901"/>
            <a:ext cx="749601" cy="540000"/>
          </a:xfrm>
          <a:prstGeom prst="rect">
            <a:avLst/>
          </a:prstGeom>
          <a:noFill/>
          <a:ln w="25400"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tx1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18440" y="3990191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1400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39943" y="4090914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OPPOSans M" panose="00020600040101010101" pitchFamily="18" charset="-122"/>
                <a:ea typeface="OPPOSans M" panose="00020600040101010101" pitchFamily="18" charset="-122"/>
              </a:rPr>
              <a:t>Data &amp; Report</a:t>
            </a:r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4" name="MH_Number_2"/>
          <p:cNvSpPr/>
          <p:nvPr>
            <p:custDataLst>
              <p:tags r:id="rId4"/>
            </p:custDataLst>
          </p:nvPr>
        </p:nvSpPr>
        <p:spPr>
          <a:xfrm>
            <a:off x="2864314" y="3990191"/>
            <a:ext cx="749601" cy="540000"/>
          </a:xfrm>
          <a:prstGeom prst="rect">
            <a:avLst/>
          </a:prstGeom>
          <a:noFill/>
          <a:ln w="25400"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tx1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1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3295" y="905921"/>
            <a:ext cx="254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2. RV Related Reports</a:t>
            </a:r>
            <a:endParaRPr lang="zh-CN" altLang="en-US" sz="1600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9838" y="2726137"/>
            <a:ext cx="6846746" cy="2002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will be able to check and generate: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 RV-RO Report for RV details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RO Appeal Report to check False Order Status——Under development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RO Report is not available for Contact Center for data security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38" y="1420331"/>
            <a:ext cx="627942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56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“PPT最后一页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95" y="749808"/>
            <a:ext cx="9144000" cy="56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057594" y="5373772"/>
            <a:ext cx="1631209" cy="611646"/>
          </a:xfrm>
          <a:prstGeom prst="rect">
            <a:avLst/>
          </a:prstGeom>
          <a:solidFill>
            <a:srgbClr val="046A38"/>
          </a:solidFill>
          <a:ln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50442" y="4544729"/>
            <a:ext cx="1631209" cy="611646"/>
          </a:xfrm>
          <a:prstGeom prst="rect">
            <a:avLst/>
          </a:prstGeom>
          <a:solidFill>
            <a:srgbClr val="046A38"/>
          </a:solidFill>
          <a:ln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50443" y="3532591"/>
            <a:ext cx="1631209" cy="611646"/>
          </a:xfrm>
          <a:prstGeom prst="rect">
            <a:avLst/>
          </a:prstGeom>
          <a:solidFill>
            <a:srgbClr val="046A38"/>
          </a:solidFill>
          <a:ln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054965" y="2370266"/>
            <a:ext cx="1631209" cy="611646"/>
          </a:xfrm>
          <a:prstGeom prst="rect">
            <a:avLst/>
          </a:prstGeom>
          <a:solidFill>
            <a:srgbClr val="046A38"/>
          </a:solidFill>
          <a:ln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9680" y="237534"/>
            <a:ext cx="414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Salesforce </a:t>
            </a:r>
            <a:r>
              <a:rPr lang="en-US" altLang="zh-CN" b="1" dirty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&amp; WCSM Comparison</a:t>
            </a:r>
            <a:endParaRPr lang="zh-CN" altLang="en-US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60"/>
            <a:ext cx="287734" cy="49974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0" y="602151"/>
            <a:ext cx="6138153" cy="0"/>
          </a:xfrm>
          <a:prstGeom prst="line">
            <a:avLst/>
          </a:prstGeom>
          <a:ln>
            <a:solidFill>
              <a:srgbClr val="04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239" y="1138314"/>
            <a:ext cx="1943614" cy="12319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693" y="1382825"/>
            <a:ext cx="3132091" cy="52582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974414" y="183083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WCSM</a:t>
            </a:r>
            <a:endParaRPr lang="zh-CN" altLang="en-US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59040" y="1138314"/>
            <a:ext cx="3198189" cy="1231952"/>
          </a:xfrm>
          <a:prstGeom prst="rect">
            <a:avLst/>
          </a:prstGeom>
          <a:noFill/>
          <a:ln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676906" y="1138314"/>
            <a:ext cx="3198189" cy="1231952"/>
          </a:xfrm>
          <a:prstGeom prst="rect">
            <a:avLst/>
          </a:prstGeom>
          <a:noFill/>
          <a:ln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208326" y="2425870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Account </a:t>
            </a: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Management</a:t>
            </a:r>
            <a:endParaRPr lang="zh-CN" altLang="en-US" sz="1400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78645" y="3550434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RV Task </a:t>
            </a: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Management</a:t>
            </a:r>
            <a:endParaRPr lang="zh-CN" altLang="en-US" sz="1400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84443" y="4633155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RV Service </a:t>
            </a: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SOP</a:t>
            </a:r>
            <a:endParaRPr lang="zh-CN" altLang="en-US" sz="1400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7456" y="5574202"/>
            <a:ext cx="1529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Data &amp; Report</a:t>
            </a:r>
            <a:endParaRPr lang="zh-CN" altLang="en-US" sz="1400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98157" y="2528068"/>
            <a:ext cx="33009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Create | Edit | Delete | Reset Password etc.</a:t>
            </a:r>
          </a:p>
          <a:p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    All available for CC HQ only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79629" y="2566414"/>
            <a:ext cx="45784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Site Manager can Create | Edit | Disable | Reset Password</a:t>
            </a:r>
          </a:p>
          <a:p>
            <a:r>
              <a:rPr lang="en-US" altLang="zh-CN" sz="1050" dirty="0">
                <a:latin typeface="OPPOSans R" panose="00020600040101010101" pitchFamily="18" charset="-122"/>
                <a:ea typeface="OPPOSans R" panose="00020600040101010101" pitchFamily="18" charset="-122"/>
              </a:rPr>
              <a:t> </a:t>
            </a: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   for all CC accounts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59039" y="3068437"/>
            <a:ext cx="31886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L4 ID to assign tasks to agents manually</a:t>
            </a:r>
          </a:p>
          <a:p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    Difficult due to multi-region service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79629" y="3068437"/>
            <a:ext cx="43011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System Assignment as per certain rules as main method</a:t>
            </a:r>
          </a:p>
          <a:p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    Manual Assignment can be applied when necessary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59039" y="4270460"/>
            <a:ext cx="3249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Agent need click on RO one by one for RV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61198" y="4270460"/>
            <a:ext cx="4623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Next RO will be popped out automatically when one is closed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868767" y="4526266"/>
            <a:ext cx="3627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Easy to miss the promised time for 2</a:t>
            </a:r>
            <a:r>
              <a:rPr lang="en-US" altLang="zh-CN" sz="1050" baseline="3000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nd</a:t>
            </a: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 attempt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61198" y="4558637"/>
            <a:ext cx="51684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Time for 2</a:t>
            </a:r>
            <a:r>
              <a:rPr lang="en-US" altLang="zh-CN" sz="1050" baseline="3000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nd</a:t>
            </a: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 call can be set and the case will pop out before due time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38309" y="3523823"/>
            <a:ext cx="30877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Tasks can’t be recalled before deadline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79629" y="3518196"/>
            <a:ext cx="43043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Tasks can be recalled/withdrawal anytime when needed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859039" y="4795373"/>
            <a:ext cx="31502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can’t amend samples closed already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61198" y="4835781"/>
            <a:ext cx="47436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HQ can amend samples after they are closed when needed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59039" y="5193328"/>
            <a:ext cx="3284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can only check RV data </a:t>
            </a: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through </a:t>
            </a: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report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61198" y="5179791"/>
            <a:ext cx="28600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can review single sample online 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59039" y="5451099"/>
            <a:ext cx="34002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can’t check RV Sample Judgment result 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38309" y="3786313"/>
            <a:ext cx="31870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can’t check sample record on system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21717" y="3795340"/>
            <a:ext cx="2383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can check Sample Record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676906" y="5447244"/>
            <a:ext cx="4142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can check RV Judgement Result and do self-check 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61668" y="5689073"/>
            <a:ext cx="3704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need analyze RV ratios manually from dump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76906" y="5699042"/>
            <a:ext cx="3211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 dirty="0" smtClean="0">
                <a:latin typeface="OPPOSans R" panose="00020600040101010101" pitchFamily="18" charset="-122"/>
                <a:ea typeface="OPPOSans R" panose="00020600040101010101" pitchFamily="18" charset="-122"/>
              </a:rPr>
              <a:t>CC can check RV ratio chart from system</a:t>
            </a:r>
            <a:endParaRPr lang="zh-CN" altLang="en-US" sz="105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54966" y="2981912"/>
            <a:ext cx="10278847" cy="0"/>
          </a:xfrm>
          <a:prstGeom prst="line">
            <a:avLst/>
          </a:prstGeom>
          <a:ln>
            <a:solidFill>
              <a:srgbClr val="04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054966" y="4140152"/>
            <a:ext cx="10278847" cy="0"/>
          </a:xfrm>
          <a:prstGeom prst="line">
            <a:avLst/>
          </a:prstGeom>
          <a:ln>
            <a:solidFill>
              <a:srgbClr val="04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060209" y="5156375"/>
            <a:ext cx="10278847" cy="0"/>
          </a:xfrm>
          <a:prstGeom prst="line">
            <a:avLst/>
          </a:prstGeom>
          <a:ln>
            <a:solidFill>
              <a:srgbClr val="04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399518" y="1138314"/>
            <a:ext cx="49334" cy="4905870"/>
          </a:xfrm>
          <a:prstGeom prst="line">
            <a:avLst/>
          </a:prstGeom>
          <a:ln w="12700">
            <a:solidFill>
              <a:srgbClr val="04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58958" y="2441800"/>
            <a:ext cx="4453132" cy="540000"/>
          </a:xfrm>
          <a:prstGeom prst="rect">
            <a:avLst/>
          </a:prstGeom>
          <a:solidFill>
            <a:srgbClr val="046A38"/>
          </a:solidFill>
          <a:ln w="28575">
            <a:solidFill>
              <a:srgbClr val="046A3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8958" y="1617242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9546" y="1717966"/>
            <a:ext cx="4140877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OPPOSans M" panose="00020600040101010101" pitchFamily="18" charset="-122"/>
                <a:ea typeface="OPPOSans M" panose="00020600040101010101" pitchFamily="18" charset="-122"/>
              </a:rPr>
              <a:t>Salesforce &amp; WCSM Comparison</a:t>
            </a:r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9546" y="2542523"/>
            <a:ext cx="2345514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RV SOP on WCSM</a:t>
            </a:r>
            <a:endParaRPr lang="zh-CN" altLang="en-US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8043" y="3246901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59546" y="3347624"/>
            <a:ext cx="3398687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Service Standard &amp; Target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2864314" y="1617243"/>
            <a:ext cx="749601" cy="54000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01</a:t>
            </a:r>
            <a:endParaRPr lang="zh-CN" altLang="en-US" b="1" dirty="0">
              <a:solidFill>
                <a:schemeClr val="tx1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MH_Number_2"/>
          <p:cNvSpPr/>
          <p:nvPr>
            <p:custDataLst>
              <p:tags r:id="rId2"/>
            </p:custDataLst>
          </p:nvPr>
        </p:nvSpPr>
        <p:spPr>
          <a:xfrm>
            <a:off x="2864314" y="2441800"/>
            <a:ext cx="749601" cy="540000"/>
          </a:xfrm>
          <a:prstGeom prst="rect">
            <a:avLst/>
          </a:prstGeom>
          <a:solidFill>
            <a:srgbClr val="046A38"/>
          </a:solidFill>
          <a:ln w="2540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1" name="MH_Number_2"/>
          <p:cNvSpPr/>
          <p:nvPr>
            <p:custDataLst>
              <p:tags r:id="rId3"/>
            </p:custDataLst>
          </p:nvPr>
        </p:nvSpPr>
        <p:spPr>
          <a:xfrm>
            <a:off x="2883917" y="3246901"/>
            <a:ext cx="749601" cy="540000"/>
          </a:xfrm>
          <a:prstGeom prst="rect">
            <a:avLst/>
          </a:prstGeom>
          <a:noFill/>
          <a:ln w="25400"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03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18440" y="3990191"/>
            <a:ext cx="4453132" cy="540000"/>
          </a:xfrm>
          <a:prstGeom prst="rect">
            <a:avLst/>
          </a:prstGeom>
          <a:noFill/>
          <a:ln w="28575">
            <a:solidFill>
              <a:srgbClr val="CACAC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39943" y="4090914"/>
            <a:ext cx="1912703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Data &amp; Report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4" name="MH_Number_2"/>
          <p:cNvSpPr/>
          <p:nvPr>
            <p:custDataLst>
              <p:tags r:id="rId4"/>
            </p:custDataLst>
          </p:nvPr>
        </p:nvSpPr>
        <p:spPr>
          <a:xfrm>
            <a:off x="2864314" y="3990191"/>
            <a:ext cx="749601" cy="540000"/>
          </a:xfrm>
          <a:prstGeom prst="rect">
            <a:avLst/>
          </a:prstGeom>
          <a:noFill/>
          <a:ln w="25400"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 smtClean="0">
                <a:solidFill>
                  <a:prstClr val="black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04</a:t>
            </a:r>
            <a:endParaRPr lang="zh-CN" altLang="en-US" dirty="0">
              <a:solidFill>
                <a:prstClr val="black"/>
              </a:solidFill>
              <a:latin typeface="OPPOSans M" panose="00020600040101010101" pitchFamily="18" charset="-122"/>
              <a:ea typeface="OPPOSans M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5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54" y="865976"/>
            <a:ext cx="6418934" cy="53194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9680" y="237534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RV SOP on Salesforce</a:t>
            </a:r>
            <a:endParaRPr lang="zh-CN" altLang="en-US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60"/>
            <a:ext cx="287734" cy="499748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02151"/>
            <a:ext cx="6138153" cy="0"/>
          </a:xfrm>
          <a:prstGeom prst="line">
            <a:avLst/>
          </a:prstGeom>
          <a:ln>
            <a:solidFill>
              <a:srgbClr val="04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200" y="930847"/>
            <a:ext cx="4751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-S R" panose="00020600040101010101" pitchFamily="18" charset="-122"/>
              </a:rPr>
              <a:t>1. System Assign RV Task as per Rules </a:t>
            </a:r>
            <a:r>
              <a:rPr lang="en-US" altLang="zh-CN" sz="1600" b="1" dirty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-S R" panose="00020600040101010101" pitchFamily="18" charset="-122"/>
              </a:rPr>
              <a:t>S</a:t>
            </a:r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-S R" panose="00020600040101010101" pitchFamily="18" charset="-122"/>
              </a:rPr>
              <a:t>et</a:t>
            </a:r>
            <a:endParaRPr lang="zh-CN" altLang="en-US" sz="1600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-S R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5480"/>
            <a:ext cx="11341608" cy="15591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9223" y="3153563"/>
            <a:ext cx="89242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OPPOSans-S R" panose="00020600040101010101" pitchFamily="18" charset="-122"/>
                <a:ea typeface="OPPOSans-S R" panose="00020600040101010101" pitchFamily="18" charset="-122"/>
                <a:cs typeface="OPPOSans-S R" panose="00020600040101010101" pitchFamily="18" charset="-122"/>
              </a:rPr>
              <a:t>Rules can be set and edited by HQ only.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OPPOSans-S R" panose="00020600040101010101" pitchFamily="18" charset="-122"/>
                <a:ea typeface="OPPOSans-S R" panose="00020600040101010101" pitchFamily="18" charset="-122"/>
                <a:cs typeface="OPPOSans-S R" panose="00020600040101010101" pitchFamily="18" charset="-122"/>
              </a:rPr>
              <a:t>Rules are based on sample volume of each region and balanced among Service Centers &amp; Agents.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OPPOSans-S R" panose="00020600040101010101" pitchFamily="18" charset="-122"/>
                <a:ea typeface="OPPOSans-S R" panose="00020600040101010101" pitchFamily="18" charset="-122"/>
                <a:cs typeface="OPPOSans-S R" panose="00020600040101010101" pitchFamily="18" charset="-122"/>
              </a:rPr>
              <a:t>100% is set for regions where RV%=100%, thus no need to adjust manually.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OPPOSans-S R" panose="00020600040101010101" pitchFamily="18" charset="-122"/>
                <a:ea typeface="OPPOSans-S R" panose="00020600040101010101" pitchFamily="18" charset="-122"/>
                <a:cs typeface="OPPOSans-S R" panose="00020600040101010101" pitchFamily="18" charset="-122"/>
              </a:rPr>
              <a:t> </a:t>
            </a:r>
            <a:r>
              <a:rPr lang="en-US" altLang="zh-CN" sz="1400" dirty="0" smtClean="0">
                <a:latin typeface="OPPOSans-S R" panose="00020600040101010101" pitchFamily="18" charset="-122"/>
                <a:ea typeface="OPPOSans-S R" panose="00020600040101010101" pitchFamily="18" charset="-122"/>
                <a:cs typeface="OPPOSans-S R" panose="00020600040101010101" pitchFamily="18" charset="-122"/>
              </a:rPr>
              <a:t>      However, </a:t>
            </a:r>
            <a:r>
              <a:rPr lang="en-US" altLang="zh-CN" sz="1400" u="sng" dirty="0" smtClean="0">
                <a:latin typeface="OPPOSans-S R" panose="00020600040101010101" pitchFamily="18" charset="-122"/>
                <a:ea typeface="OPPOSans-S R" panose="00020600040101010101" pitchFamily="18" charset="-122"/>
                <a:cs typeface="OPPOSans-S R" panose="00020600040101010101" pitchFamily="18" charset="-122"/>
              </a:rPr>
              <a:t>TL is required to monitor RV Status and adjust RV volume when needed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20880" y="4965120"/>
            <a:ext cx="67674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OPPOSans-S R" panose="00020600040101010101" pitchFamily="18" charset="-122"/>
                <a:ea typeface="OPPOSans-S R" panose="00020600040101010101" pitchFamily="18" charset="-122"/>
                <a:cs typeface="OPPOSans-S R" panose="00020600040101010101" pitchFamily="18" charset="-122"/>
              </a:rPr>
              <a:t>When local office expects more samples for certain SC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OPPOSans-S R" panose="00020600040101010101" pitchFamily="18" charset="-122"/>
                <a:ea typeface="OPPOSans-S R" panose="00020600040101010101" pitchFamily="18" charset="-122"/>
                <a:cs typeface="OPPOSans-S R" panose="00020600040101010101" pitchFamily="18" charset="-122"/>
              </a:rPr>
              <a:t>When any SC didn’t meet the minimum sample amount (15/month)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OPPOSans-S R" panose="00020600040101010101" pitchFamily="18" charset="-122"/>
                <a:ea typeface="OPPOSans-S R" panose="00020600040101010101" pitchFamily="18" charset="-122"/>
                <a:cs typeface="OPPOSans-S R" panose="00020600040101010101" pitchFamily="18" charset="-122"/>
              </a:rPr>
              <a:t>When CC would assign more tasks to typical agents</a:t>
            </a:r>
          </a:p>
        </p:txBody>
      </p:sp>
      <p:sp>
        <p:nvSpPr>
          <p:cNvPr id="9" name="下箭头 8"/>
          <p:cNvSpPr/>
          <p:nvPr/>
        </p:nvSpPr>
        <p:spPr>
          <a:xfrm rot="17742881">
            <a:off x="4451013" y="4275235"/>
            <a:ext cx="322384" cy="877182"/>
          </a:xfrm>
          <a:prstGeom prst="downArrow">
            <a:avLst/>
          </a:prstGeom>
          <a:noFill/>
          <a:ln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-S R" panose="00020600040101010101" pitchFamily="18" charset="-122"/>
              <a:ea typeface="OPPOSans-S R" panose="00020600040101010101" pitchFamily="18" charset="-122"/>
              <a:cs typeface="OPPOSans-S R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31342" y="4985238"/>
            <a:ext cx="6281926" cy="1103263"/>
          </a:xfrm>
          <a:prstGeom prst="rect">
            <a:avLst/>
          </a:prstGeom>
          <a:noFill/>
          <a:ln>
            <a:solidFill>
              <a:srgbClr val="CA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-S R" panose="00020600040101010101" pitchFamily="18" charset="-122"/>
              <a:ea typeface="OPPOSans-S R" panose="00020600040101010101" pitchFamily="18" charset="-122"/>
              <a:cs typeface="OPPOSans-S R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68256" y="2174213"/>
            <a:ext cx="2130552" cy="471710"/>
          </a:xfrm>
          <a:prstGeom prst="rect">
            <a:avLst/>
          </a:prstGeom>
          <a:noFill/>
          <a:ln w="1905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-S R" panose="00020600040101010101" pitchFamily="18" charset="-122"/>
              <a:ea typeface="OPPOSans-S R" panose="00020600040101010101" pitchFamily="18" charset="-122"/>
              <a:cs typeface="OPPOSans-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9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2" y="1435314"/>
            <a:ext cx="11873468" cy="49545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7768" y="851057"/>
            <a:ext cx="3260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2. Adjust RV </a:t>
            </a:r>
            <a:r>
              <a:rPr lang="en-US" altLang="zh-CN" sz="1600" b="1" dirty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T</a:t>
            </a:r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asks Manually</a:t>
            </a:r>
            <a:endParaRPr lang="zh-CN" altLang="en-US" sz="1600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733" y="829705"/>
            <a:ext cx="4021248" cy="11235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02683" y="2220293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Handover Time=Delivery Time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4844" y="2895828"/>
            <a:ext cx="41633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Cancel Repair Excluded by default. No need to change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1990" y="3012822"/>
            <a:ext cx="25442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SBU: </a:t>
            </a:r>
          </a:p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Submission Method=On site</a:t>
            </a:r>
          </a:p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Submission Category=Customer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61990" y="3643333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As per request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02683" y="2419486"/>
            <a:ext cx="1994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Repair </a:t>
            </a:r>
            <a:r>
              <a:rPr lang="en-US" altLang="zh-CN" sz="1100" dirty="0" err="1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Type</a:t>
            </a:r>
            <a:r>
              <a:rPr lang="en-US" altLang="zh-CN" sz="1200" dirty="0" err="1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≠</a:t>
            </a:r>
            <a:r>
              <a:rPr lang="en-US" altLang="zh-CN" sz="1100" dirty="0" err="1" smtClean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COnsultation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4957" y="1374620"/>
            <a:ext cx="1335024" cy="310471"/>
          </a:xfrm>
          <a:prstGeom prst="rect">
            <a:avLst/>
          </a:prstGeom>
          <a:noFill/>
          <a:ln w="1905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91246" y="4115435"/>
            <a:ext cx="2488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Can be adjusted as per request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26471" y="5212384"/>
            <a:ext cx="45143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The total amount should be equal to Repair Order Adjusted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75228" y="5818402"/>
            <a:ext cx="2909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Select the Questionnaire “RV Survey”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06400" y="5845833"/>
            <a:ext cx="21339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Set a Deadline for the task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64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48" y="632340"/>
            <a:ext cx="6424217" cy="27586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404" y="3523364"/>
            <a:ext cx="5799323" cy="28653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71949" y="1018004"/>
            <a:ext cx="1088571" cy="310471"/>
          </a:xfrm>
          <a:prstGeom prst="rect">
            <a:avLst/>
          </a:prstGeom>
          <a:noFill/>
          <a:ln w="1905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22316" y="3925594"/>
            <a:ext cx="3972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Select Agent ID to reassign the task to other agents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197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95" y="2507279"/>
            <a:ext cx="10593120" cy="38985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1302077"/>
            <a:ext cx="6401355" cy="13259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3295" y="905921"/>
            <a:ext cx="3292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46A38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3. Recall/Withdraw RV Tasks</a:t>
            </a:r>
            <a:endParaRPr lang="zh-CN" altLang="en-US" sz="1600" b="1" dirty="0">
              <a:solidFill>
                <a:srgbClr val="046A38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79495" y="1965074"/>
            <a:ext cx="1042897" cy="265633"/>
          </a:xfrm>
          <a:prstGeom prst="rect">
            <a:avLst/>
          </a:prstGeom>
          <a:noFill/>
          <a:ln w="19050">
            <a:solidFill>
              <a:srgbClr val="04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68724" y="3291069"/>
            <a:ext cx="2563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Width can be adjusted manually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93323" y="4330704"/>
            <a:ext cx="38539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Recall: The samples won’t be filtered next time</a:t>
            </a:r>
          </a:p>
          <a:p>
            <a:r>
              <a:rPr lang="en-US" altLang="zh-CN" sz="105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Withdraw: The samples can still be filtered next time</a:t>
            </a:r>
            <a:endParaRPr lang="zh-CN" altLang="en-US" sz="105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79495" y="4056519"/>
            <a:ext cx="5791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accent2">
                    <a:lumMod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Samples will be withdrawal to dump if the task is not completed by due time</a:t>
            </a:r>
            <a:endParaRPr lang="zh-CN" altLang="en-US" sz="1100" dirty="0">
              <a:solidFill>
                <a:schemeClr val="accent2">
                  <a:lumMod val="7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830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101201223"/>
  <p:tag name="MH_LIBRARY" val="CONTENTS"/>
  <p:tag name="MH_TYPE" val="NUMBER"/>
  <p:tag name="ID" val="545841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702</Words>
  <Application>Microsoft Office PowerPoint</Application>
  <PresentationFormat>宽屏</PresentationFormat>
  <Paragraphs>115</Paragraphs>
  <Slides>21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OPPOSans M</vt:lpstr>
      <vt:lpstr>OPPOSans R</vt:lpstr>
      <vt:lpstr>OPPOSans-S R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1_自定义设计方案</vt:lpstr>
      <vt:lpstr>自定义设计方案</vt:lpstr>
      <vt:lpstr>2_Office 主题</vt:lpstr>
      <vt:lpstr>10_自定义设计方案</vt:lpstr>
      <vt:lpstr>Microsoft Excel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80095232</dc:creator>
  <cp:lastModifiedBy>80095232</cp:lastModifiedBy>
  <cp:revision>212</cp:revision>
  <dcterms:created xsi:type="dcterms:W3CDTF">2019-11-09T07:43:47Z</dcterms:created>
  <dcterms:modified xsi:type="dcterms:W3CDTF">2020-03-20T06:19:45Z</dcterms:modified>
</cp:coreProperties>
</file>