
<file path=[Content_Types].xml><?xml version="1.0" encoding="utf-8"?>
<Types xmlns="http://schemas.openxmlformats.org/package/2006/content-types"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60" r:id="rId3"/>
    <p:sldMasterId id="2147483687" r:id="rId4"/>
    <p:sldMasterId id="2147483690" r:id="rId5"/>
  </p:sldMasterIdLst>
  <p:notesMasterIdLst>
    <p:notesMasterId r:id="rId27"/>
  </p:notesMasterIdLst>
  <p:sldIdLst>
    <p:sldId id="268" r:id="rId6"/>
    <p:sldId id="269" r:id="rId7"/>
    <p:sldId id="266" r:id="rId8"/>
    <p:sldId id="271" r:id="rId9"/>
    <p:sldId id="257" r:id="rId10"/>
    <p:sldId id="259" r:id="rId11"/>
    <p:sldId id="260" r:id="rId12"/>
    <p:sldId id="281" r:id="rId13"/>
    <p:sldId id="261" r:id="rId14"/>
    <p:sldId id="262" r:id="rId15"/>
    <p:sldId id="263" r:id="rId16"/>
    <p:sldId id="264" r:id="rId17"/>
    <p:sldId id="272" r:id="rId18"/>
    <p:sldId id="273" r:id="rId19"/>
    <p:sldId id="275" r:id="rId20"/>
    <p:sldId id="274" r:id="rId21"/>
    <p:sldId id="276" r:id="rId22"/>
    <p:sldId id="277" r:id="rId23"/>
    <p:sldId id="265" r:id="rId24"/>
    <p:sldId id="278" r:id="rId25"/>
    <p:sldId id="279" r:id="rId2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ACAC8"/>
    <a:srgbClr val="046A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101" y="1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F82D0F-826D-4F7C-BCEC-8B350087AD9E}" type="datetimeFigureOut">
              <a:rPr lang="zh-CN" altLang="en-US" smtClean="0"/>
              <a:t>2020/3/20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1A9C3F-43FF-4D83-9369-9562405A71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02335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1A9C3F-43FF-4D83-9369-9562405A717A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03029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1A9C3F-43FF-4D83-9369-9562405A717A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0778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1060" y="6469810"/>
            <a:ext cx="906859" cy="289585"/>
          </a:xfrm>
          <a:prstGeom prst="rect">
            <a:avLst/>
          </a:prstGeom>
        </p:spPr>
      </p:pic>
      <p:cxnSp>
        <p:nvCxnSpPr>
          <p:cNvPr id="9" name="直接连接符 8"/>
          <p:cNvCxnSpPr/>
          <p:nvPr userDrawn="1"/>
        </p:nvCxnSpPr>
        <p:spPr>
          <a:xfrm>
            <a:off x="0" y="6424223"/>
            <a:ext cx="12192000" cy="45587"/>
          </a:xfrm>
          <a:prstGeom prst="line">
            <a:avLst/>
          </a:prstGeom>
          <a:ln>
            <a:solidFill>
              <a:srgbClr val="046A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1785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605D7-A443-46A5-9060-736F81DD2F59}" type="datetimeFigureOut">
              <a:rPr lang="zh-CN" altLang="en-US" smtClean="0"/>
              <a:t>2020/3/20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1D1-1384-4202-B95B-5CCBAEF424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735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605D7-A443-46A5-9060-736F81DD2F59}" type="datetimeFigureOut">
              <a:rPr lang="zh-CN" altLang="en-US" smtClean="0"/>
              <a:t>2020/3/20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1D1-1384-4202-B95B-5CCBAEF424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44742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8F7B2-9F53-436D-AD91-2A2B780D71F3}" type="datetimeFigureOut">
              <a:rPr lang="zh-CN" altLang="en-US" smtClean="0"/>
              <a:t>2020/3/20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BEE5F-37EB-43B9-BDE0-96A3CA0152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52275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8F7B2-9F53-436D-AD91-2A2B780D71F3}" type="datetimeFigureOut">
              <a:rPr lang="zh-CN" altLang="en-US" smtClean="0"/>
              <a:t>2020/3/20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BEE5F-37EB-43B9-BDE0-96A3CA0152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49827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8F7B2-9F53-436D-AD91-2A2B780D71F3}" type="datetimeFigureOut">
              <a:rPr lang="zh-CN" altLang="en-US" smtClean="0"/>
              <a:t>2020/3/20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BEE5F-37EB-43B9-BDE0-96A3CA0152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57201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8F7B2-9F53-436D-AD91-2A2B780D71F3}" type="datetimeFigureOut">
              <a:rPr lang="zh-CN" altLang="en-US" smtClean="0"/>
              <a:t>2020/3/20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BEE5F-37EB-43B9-BDE0-96A3CA0152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86945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8F7B2-9F53-436D-AD91-2A2B780D71F3}" type="datetimeFigureOut">
              <a:rPr lang="zh-CN" altLang="en-US" smtClean="0"/>
              <a:t>2020/3/20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BEE5F-37EB-43B9-BDE0-96A3CA0152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37427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8F7B2-9F53-436D-AD91-2A2B780D71F3}" type="datetimeFigureOut">
              <a:rPr lang="zh-CN" altLang="en-US" smtClean="0"/>
              <a:t>2020/3/20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BEE5F-37EB-43B9-BDE0-96A3CA0152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55298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8F7B2-9F53-436D-AD91-2A2B780D71F3}" type="datetimeFigureOut">
              <a:rPr lang="zh-CN" altLang="en-US" smtClean="0"/>
              <a:t>2020/3/20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BEE5F-37EB-43B9-BDE0-96A3CA0152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90758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8F7B2-9F53-436D-AD91-2A2B780D71F3}" type="datetimeFigureOut">
              <a:rPr lang="zh-CN" altLang="en-US" smtClean="0"/>
              <a:t>2020/3/20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BEE5F-37EB-43B9-BDE0-96A3CA0152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022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605D7-A443-46A5-9060-736F81DD2F59}" type="datetimeFigureOut">
              <a:rPr lang="zh-CN" altLang="en-US" smtClean="0"/>
              <a:t>2020/3/20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1D1-1384-4202-B95B-5CCBAEF424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34018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8F7B2-9F53-436D-AD91-2A2B780D71F3}" type="datetimeFigureOut">
              <a:rPr lang="zh-CN" altLang="en-US" smtClean="0"/>
              <a:t>2020/3/20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BEE5F-37EB-43B9-BDE0-96A3CA0152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2591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8F7B2-9F53-436D-AD91-2A2B780D71F3}" type="datetimeFigureOut">
              <a:rPr lang="zh-CN" altLang="en-US" smtClean="0"/>
              <a:t>2020/3/20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BEE5F-37EB-43B9-BDE0-96A3CA0152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8454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8F7B2-9F53-436D-AD91-2A2B780D71F3}" type="datetimeFigureOut">
              <a:rPr lang="zh-CN" altLang="en-US" smtClean="0"/>
              <a:t>2020/3/20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BEE5F-37EB-43B9-BDE0-96A3CA0152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71845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BA736-608B-47AA-AED4-C0C1168BBD9B}" type="datetimeFigureOut">
              <a:rPr lang="zh-CN" altLang="en-US" smtClean="0"/>
              <a:t>2020/3/20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D085A-B640-4E02-B01B-F1C26949C2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95972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BA736-608B-47AA-AED4-C0C1168BBD9B}" type="datetimeFigureOut">
              <a:rPr lang="zh-CN" altLang="en-US" smtClean="0"/>
              <a:t>2020/3/20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D085A-B640-4E02-B01B-F1C26949C2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23031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BA736-608B-47AA-AED4-C0C1168BBD9B}" type="datetimeFigureOut">
              <a:rPr lang="zh-CN" altLang="en-US" smtClean="0"/>
              <a:t>2020/3/20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D085A-B640-4E02-B01B-F1C26949C2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3012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BA736-608B-47AA-AED4-C0C1168BBD9B}" type="datetimeFigureOut">
              <a:rPr lang="zh-CN" altLang="en-US" smtClean="0"/>
              <a:t>2020/3/20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D085A-B640-4E02-B01B-F1C26949C2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03755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BA736-608B-47AA-AED4-C0C1168BBD9B}" type="datetimeFigureOut">
              <a:rPr lang="zh-CN" altLang="en-US" smtClean="0"/>
              <a:t>2020/3/20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D085A-B640-4E02-B01B-F1C26949C2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86504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BA736-608B-47AA-AED4-C0C1168BBD9B}" type="datetimeFigureOut">
              <a:rPr lang="zh-CN" altLang="en-US" smtClean="0"/>
              <a:t>2020/3/20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D085A-B640-4E02-B01B-F1C26949C2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23171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BA736-608B-47AA-AED4-C0C1168BBD9B}" type="datetimeFigureOut">
              <a:rPr lang="zh-CN" altLang="en-US" smtClean="0"/>
              <a:t>2020/3/20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D085A-B640-4E02-B01B-F1C26949C2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8989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605D7-A443-46A5-9060-736F81DD2F59}" type="datetimeFigureOut">
              <a:rPr lang="zh-CN" altLang="en-US" smtClean="0"/>
              <a:t>2020/3/20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1D1-1384-4202-B95B-5CCBAEF424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48521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BA736-608B-47AA-AED4-C0C1168BBD9B}" type="datetimeFigureOut">
              <a:rPr lang="zh-CN" altLang="en-US" smtClean="0"/>
              <a:t>2020/3/20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D085A-B640-4E02-B01B-F1C26949C2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07409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BA736-608B-47AA-AED4-C0C1168BBD9B}" type="datetimeFigureOut">
              <a:rPr lang="zh-CN" altLang="en-US" smtClean="0"/>
              <a:t>2020/3/20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D085A-B640-4E02-B01B-F1C26949C2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65942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BA736-608B-47AA-AED4-C0C1168BBD9B}" type="datetimeFigureOut">
              <a:rPr lang="zh-CN" altLang="en-US" smtClean="0"/>
              <a:t>2020/3/20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D085A-B640-4E02-B01B-F1C26949C2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28878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BA736-608B-47AA-AED4-C0C1168BBD9B}" type="datetimeFigureOut">
              <a:rPr lang="zh-CN" altLang="en-US" smtClean="0"/>
              <a:t>2020/3/20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D085A-B640-4E02-B01B-F1C26949C2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96504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0A57F6-33F8-419E-9C23-A7104DA2E7FD}" type="datetimeFigureOut">
              <a:rPr lang="zh-CN" altLang="en-US" smtClean="0">
                <a:solidFill>
                  <a:prstClr val="black"/>
                </a:solidFill>
              </a:rPr>
              <a:pPr/>
              <a:t>2020/3/20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02D99E-E846-40E8-8DC1-10459E9B6A53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54362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28DE53E4-1014-4DF8-9F83-4566C467B0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689" b="89965" l="9880" r="93591">
                        <a14:foregroundMark x1="27236" y1="44291" x2="27236" y2="44291"/>
                        <a14:foregroundMark x1="55007" y1="42561" x2="55007" y2="42561"/>
                        <a14:foregroundMark x1="86115" y1="34602" x2="86115" y2="34602"/>
                        <a14:foregroundMark x1="93591" y1="49481" x2="93591" y2="49481"/>
                        <a14:foregroundMark x1="47397" y1="62976" x2="47397" y2="629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9039" y="2519729"/>
            <a:ext cx="4027282" cy="1553918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="" xmlns:a16="http://schemas.microsoft.com/office/drawing/2014/main" id="{8F5A18AA-E142-420B-84A8-C515496266E8}"/>
              </a:ext>
            </a:extLst>
          </p:cNvPr>
          <p:cNvSpPr/>
          <p:nvPr userDrawn="1"/>
        </p:nvSpPr>
        <p:spPr>
          <a:xfrm>
            <a:off x="4444343" y="2419950"/>
            <a:ext cx="7981351" cy="223468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tIns="468000" rtlCol="0" anchor="t"/>
          <a:lstStyle/>
          <a:p>
            <a:pPr defTabSz="457200">
              <a:defRPr/>
            </a:pPr>
            <a:r>
              <a:rPr lang="zh-CN" altLang="en-US" sz="3600" b="1" kern="0" spc="600" dirty="0" smtClean="0">
                <a:solidFill>
                  <a:prstClr val="white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海外联络中心运维标准化培训</a:t>
            </a:r>
            <a:endParaRPr lang="en-US" altLang="zh-CN" sz="3600" b="1" kern="0" spc="600" dirty="0">
              <a:solidFill>
                <a:prstClr val="white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  <a:p>
            <a:pPr defTabSz="457200">
              <a:defRPr/>
            </a:pPr>
            <a:r>
              <a:rPr lang="en-US" altLang="zh-CN" sz="2400" b="1" kern="0" dirty="0" smtClean="0">
                <a:solidFill>
                  <a:prstClr val="white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OVERSEAS CONTACT CENTER SST TRAINING</a:t>
            </a:r>
            <a:endParaRPr lang="zh-CN" altLang="en-US" sz="2400" b="1" kern="0" dirty="0">
              <a:solidFill>
                <a:prstClr val="white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247020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77" indent="0" algn="ctr">
              <a:buNone/>
              <a:defRPr sz="2000"/>
            </a:lvl2pPr>
            <a:lvl3pPr marL="914355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7" indent="0" algn="ctr">
              <a:buNone/>
              <a:defRPr sz="1600"/>
            </a:lvl6pPr>
            <a:lvl7pPr marL="2743064" indent="0" algn="ctr">
              <a:buNone/>
              <a:defRPr sz="1600"/>
            </a:lvl7pPr>
            <a:lvl8pPr marL="3200241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213CC1-D7FB-482D-914C-34A5650067EA}" type="datetimeFigureOut">
              <a:rPr lang="zh-CN" altLang="en-US" smtClean="0">
                <a:solidFill>
                  <a:prstClr val="black"/>
                </a:solidFill>
              </a:rPr>
              <a:pPr/>
              <a:t>2020/3/20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1BA1FC7-304E-48D0-8407-7B2D11CCDFD0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7194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213CC1-D7FB-482D-914C-34A5650067EA}" type="datetimeFigureOut">
              <a:rPr lang="zh-CN" altLang="en-US" smtClean="0">
                <a:solidFill>
                  <a:prstClr val="black"/>
                </a:solidFill>
              </a:rPr>
              <a:pPr/>
              <a:t>2020/3/20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1BA1FC7-304E-48D0-8407-7B2D11CCDFD0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88622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7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213CC1-D7FB-482D-914C-34A5650067EA}" type="datetimeFigureOut">
              <a:rPr lang="zh-CN" altLang="en-US" smtClean="0">
                <a:solidFill>
                  <a:prstClr val="black"/>
                </a:solidFill>
              </a:rPr>
              <a:pPr/>
              <a:t>2020/3/20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1BA1FC7-304E-48D0-8407-7B2D11CCDFD0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80396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213CC1-D7FB-482D-914C-34A5650067EA}" type="datetimeFigureOut">
              <a:rPr lang="zh-CN" altLang="en-US" smtClean="0">
                <a:solidFill>
                  <a:prstClr val="black"/>
                </a:solidFill>
              </a:rPr>
              <a:pPr/>
              <a:t>2020/3/20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1BA1FC7-304E-48D0-8407-7B2D11CCDFD0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973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605D7-A443-46A5-9060-736F81DD2F59}" type="datetimeFigureOut">
              <a:rPr lang="zh-CN" altLang="en-US" smtClean="0"/>
              <a:t>2020/3/20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1D1-1384-4202-B95B-5CCBAEF424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099802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7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1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7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1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213CC1-D7FB-482D-914C-34A5650067EA}" type="datetimeFigureOut">
              <a:rPr lang="zh-CN" altLang="en-US" smtClean="0">
                <a:solidFill>
                  <a:prstClr val="black"/>
                </a:solidFill>
              </a:rPr>
              <a:pPr/>
              <a:t>2020/3/20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1BA1FC7-304E-48D0-8407-7B2D11CCDFD0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33384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1">
            <a:extLst>
              <a:ext uri="{FF2B5EF4-FFF2-40B4-BE49-F238E27FC236}">
                <a16:creationId xmlns="" xmlns:a16="http://schemas.microsoft.com/office/drawing/2014/main" id="{24DBB903-5D11-40DD-A5EF-FA1FA9FD1EC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3700" y="114916"/>
            <a:ext cx="3949700" cy="323830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1592003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1BA1FC7-304E-48D0-8407-7B2D11CCDFD0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30646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77" indent="0">
              <a:buNone/>
              <a:defRPr sz="1400"/>
            </a:lvl2pPr>
            <a:lvl3pPr marL="914355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7" indent="0">
              <a:buNone/>
              <a:defRPr sz="1000"/>
            </a:lvl6pPr>
            <a:lvl7pPr marL="2743064" indent="0">
              <a:buNone/>
              <a:defRPr sz="1000"/>
            </a:lvl7pPr>
            <a:lvl8pPr marL="3200241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213CC1-D7FB-482D-914C-34A5650067EA}" type="datetimeFigureOut">
              <a:rPr lang="zh-CN" altLang="en-US" smtClean="0">
                <a:solidFill>
                  <a:prstClr val="black"/>
                </a:solidFill>
              </a:rPr>
              <a:pPr/>
              <a:t>2020/3/20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1BA1FC7-304E-48D0-8407-7B2D11CCDFD0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0401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77" indent="0">
              <a:buNone/>
              <a:defRPr sz="2800"/>
            </a:lvl2pPr>
            <a:lvl3pPr marL="914355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7" indent="0">
              <a:buNone/>
              <a:defRPr sz="2000"/>
            </a:lvl6pPr>
            <a:lvl7pPr marL="2743064" indent="0">
              <a:buNone/>
              <a:defRPr sz="2000"/>
            </a:lvl7pPr>
            <a:lvl8pPr marL="3200241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77" indent="0">
              <a:buNone/>
              <a:defRPr sz="1400"/>
            </a:lvl2pPr>
            <a:lvl3pPr marL="914355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7" indent="0">
              <a:buNone/>
              <a:defRPr sz="1000"/>
            </a:lvl6pPr>
            <a:lvl7pPr marL="2743064" indent="0">
              <a:buNone/>
              <a:defRPr sz="1000"/>
            </a:lvl7pPr>
            <a:lvl8pPr marL="3200241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213CC1-D7FB-482D-914C-34A5650067EA}" type="datetimeFigureOut">
              <a:rPr lang="zh-CN" altLang="en-US" smtClean="0">
                <a:solidFill>
                  <a:prstClr val="black"/>
                </a:solidFill>
              </a:rPr>
              <a:pPr/>
              <a:t>2020/3/20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1BA1FC7-304E-48D0-8407-7B2D11CCDFD0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47243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213CC1-D7FB-482D-914C-34A5650067EA}" type="datetimeFigureOut">
              <a:rPr lang="zh-CN" altLang="en-US" smtClean="0">
                <a:solidFill>
                  <a:prstClr val="black"/>
                </a:solidFill>
              </a:rPr>
              <a:pPr/>
              <a:t>2020/3/20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1BA1FC7-304E-48D0-8407-7B2D11CCDFD0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45792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213CC1-D7FB-482D-914C-34A5650067EA}" type="datetimeFigureOut">
              <a:rPr lang="zh-CN" altLang="en-US" smtClean="0">
                <a:solidFill>
                  <a:prstClr val="black"/>
                </a:solidFill>
              </a:rPr>
              <a:pPr/>
              <a:t>2020/3/20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1BA1FC7-304E-48D0-8407-7B2D11CCDFD0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59836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76549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5115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605D7-A443-46A5-9060-736F81DD2F59}" type="datetimeFigureOut">
              <a:rPr lang="zh-CN" altLang="en-US" smtClean="0"/>
              <a:t>2020/3/20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1D1-1384-4202-B95B-5CCBAEF424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1617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605D7-A443-46A5-9060-736F81DD2F59}" type="datetimeFigureOut">
              <a:rPr lang="zh-CN" altLang="en-US" smtClean="0"/>
              <a:t>2020/3/20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1D1-1384-4202-B95B-5CCBAEF424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5501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605D7-A443-46A5-9060-736F81DD2F59}" type="datetimeFigureOut">
              <a:rPr lang="zh-CN" altLang="en-US" smtClean="0"/>
              <a:t>2020/3/20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1D1-1384-4202-B95B-5CCBAEF424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8006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605D7-A443-46A5-9060-736F81DD2F59}" type="datetimeFigureOut">
              <a:rPr lang="zh-CN" altLang="en-US" smtClean="0"/>
              <a:t>2020/3/20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1D1-1384-4202-B95B-5CCBAEF424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3469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605D7-A443-46A5-9060-736F81DD2F59}" type="datetimeFigureOut">
              <a:rPr lang="zh-CN" altLang="en-US" smtClean="0"/>
              <a:t>2020/3/20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1D1-1384-4202-B95B-5CCBAEF424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8663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0605D7-A443-46A5-9060-736F81DD2F59}" type="datetimeFigureOut">
              <a:rPr lang="zh-CN" altLang="en-US" smtClean="0"/>
              <a:t>2020/3/20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761D1-1384-4202-B95B-5CCBAEF424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7386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78F7B2-9F53-436D-AD91-2A2B780D71F3}" type="datetimeFigureOut">
              <a:rPr lang="zh-CN" altLang="en-US" smtClean="0"/>
              <a:t>2020/3/20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BEE5F-37EB-43B9-BDE0-96A3CA0152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3030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CBA736-608B-47AA-AED4-C0C1168BBD9B}" type="datetimeFigureOut">
              <a:rPr lang="zh-CN" altLang="en-US" smtClean="0"/>
              <a:t>2020/3/20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6D085A-B640-4E02-B01B-F1C26949C2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7040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="" xmlns:a16="http://schemas.microsoft.com/office/drawing/2014/main" id="{B306B79F-0E51-45E3-8260-CB6A1969B0FF}"/>
              </a:ext>
            </a:extLst>
          </p:cNvPr>
          <p:cNvSpPr/>
          <p:nvPr userDrawn="1"/>
        </p:nvSpPr>
        <p:spPr>
          <a:xfrm>
            <a:off x="0" y="2207922"/>
            <a:ext cx="12192000" cy="2234682"/>
          </a:xfrm>
          <a:prstGeom prst="rect">
            <a:avLst/>
          </a:prstGeom>
          <a:solidFill>
            <a:srgbClr val="046A38"/>
          </a:solidFill>
          <a:ln w="9525" cap="flat" cmpd="sng" algn="ctr">
            <a:solidFill>
              <a:srgbClr val="00925F">
                <a:shade val="95000"/>
                <a:satMod val="105000"/>
              </a:srgbClr>
            </a:solidFill>
            <a:prstDash val="solid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tIns="468000" rtlCol="0" anchor="t"/>
          <a:lstStyle/>
          <a:p>
            <a:pPr defTabSz="457200">
              <a:defRPr/>
            </a:pPr>
            <a:endParaRPr lang="zh-CN" altLang="en-US" sz="3200" b="1" kern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33830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0C01C203-CE49-41F1-BA88-BDB4824D4A17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730" y="6506551"/>
            <a:ext cx="903359" cy="214785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="" xmlns:a16="http://schemas.microsoft.com/office/drawing/2014/main" id="{38E3999E-FB15-4A78-9E6F-2A0D61442D2E}"/>
              </a:ext>
            </a:extLst>
          </p:cNvPr>
          <p:cNvSpPr txBox="1"/>
          <p:nvPr userDrawn="1"/>
        </p:nvSpPr>
        <p:spPr>
          <a:xfrm>
            <a:off x="1902886" y="6505892"/>
            <a:ext cx="93022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b="1" spc="100" dirty="0" smtClean="0">
                <a:solidFill>
                  <a:srgbClr val="046A38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OPPO OVERSEAS CONTACT CENTER SST TRAININGS           VISIBLE </a:t>
            </a:r>
            <a:r>
              <a:rPr lang="en-US" altLang="zh-CN" sz="1100" b="1" spc="100" dirty="0" smtClean="0">
                <a:solidFill>
                  <a:srgbClr val="046A38"/>
                </a:solidFill>
                <a:latin typeface="OPPOSans M" panose="00020600040101010101" pitchFamily="18" charset="-122"/>
                <a:ea typeface="OPPOSans M" panose="00020600040101010101" pitchFamily="18" charset="-122"/>
                <a:sym typeface="Wingdings" panose="05000000000000000000" pitchFamily="2" charset="2"/>
              </a:rPr>
              <a:t> </a:t>
            </a:r>
            <a:r>
              <a:rPr lang="en-US" altLang="zh-CN" sz="1100" b="1" spc="100" dirty="0" smtClean="0">
                <a:solidFill>
                  <a:srgbClr val="046A38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PRACTICAL </a:t>
            </a:r>
            <a:r>
              <a:rPr lang="en-US" altLang="zh-CN" sz="1100" b="1" spc="100" dirty="0" smtClean="0">
                <a:solidFill>
                  <a:srgbClr val="046A38"/>
                </a:solidFill>
                <a:latin typeface="OPPOSans M" panose="00020600040101010101" pitchFamily="18" charset="-122"/>
                <a:ea typeface="OPPOSans M" panose="00020600040101010101" pitchFamily="18" charset="-122"/>
                <a:sym typeface="Wingdings" panose="05000000000000000000" pitchFamily="2" charset="2"/>
              </a:rPr>
              <a:t> </a:t>
            </a:r>
            <a:r>
              <a:rPr lang="en-US" altLang="zh-CN" sz="1100" b="1" spc="100" dirty="0" smtClean="0">
                <a:solidFill>
                  <a:srgbClr val="046A38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ACHIEVABLE</a:t>
            </a:r>
            <a:endParaRPr lang="en-US" altLang="zh-CN" sz="1100" b="1" spc="100" dirty="0">
              <a:solidFill>
                <a:srgbClr val="046A38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  <a:p>
            <a:endParaRPr lang="zh-CN" altLang="en-US" sz="1100" b="1" spc="100" dirty="0">
              <a:solidFill>
                <a:srgbClr val="046A38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cxnSp>
        <p:nvCxnSpPr>
          <p:cNvPr id="9" name="直接连接符 8">
            <a:extLst>
              <a:ext uri="{FF2B5EF4-FFF2-40B4-BE49-F238E27FC236}">
                <a16:creationId xmlns="" xmlns:a16="http://schemas.microsoft.com/office/drawing/2014/main" id="{89609F9C-A789-410D-9384-1B3AD0533E3A}"/>
              </a:ext>
            </a:extLst>
          </p:cNvPr>
          <p:cNvCxnSpPr/>
          <p:nvPr userDrawn="1"/>
        </p:nvCxnSpPr>
        <p:spPr>
          <a:xfrm>
            <a:off x="489729" y="6366834"/>
            <a:ext cx="11231592" cy="0"/>
          </a:xfrm>
          <a:prstGeom prst="line">
            <a:avLst/>
          </a:prstGeom>
          <a:ln w="12700">
            <a:solidFill>
              <a:srgbClr val="046A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>
            <a:extLst>
              <a:ext uri="{FF2B5EF4-FFF2-40B4-BE49-F238E27FC236}">
                <a16:creationId xmlns="" xmlns:a16="http://schemas.microsoft.com/office/drawing/2014/main" id="{89609F9C-A789-410D-9384-1B3AD0533E3A}"/>
              </a:ext>
            </a:extLst>
          </p:cNvPr>
          <p:cNvCxnSpPr/>
          <p:nvPr userDrawn="1"/>
        </p:nvCxnSpPr>
        <p:spPr>
          <a:xfrm>
            <a:off x="0" y="654003"/>
            <a:ext cx="11231592" cy="0"/>
          </a:xfrm>
          <a:prstGeom prst="line">
            <a:avLst/>
          </a:prstGeom>
          <a:ln w="12700">
            <a:solidFill>
              <a:srgbClr val="046A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81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</p:sldLayoutIdLst>
  <p:txStyles>
    <p:titleStyle>
      <a:lvl1pPr algn="l" defTabSz="914355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5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3" indent="-228589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5" indent="-228589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30" indent="-228589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7" indent="-228589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7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4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1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1.xls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3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2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4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="" xmlns:a16="http://schemas.microsoft.com/office/drawing/2014/main" id="{D280AF56-39B5-4E27-A066-3EDBB05B2C5B}"/>
              </a:ext>
            </a:extLst>
          </p:cNvPr>
          <p:cNvSpPr txBox="1">
            <a:spLocks/>
          </p:cNvSpPr>
          <p:nvPr/>
        </p:nvSpPr>
        <p:spPr>
          <a:xfrm>
            <a:off x="938402" y="2379726"/>
            <a:ext cx="10272142" cy="169849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3200" dirty="0" smtClean="0">
                <a:solidFill>
                  <a:prstClr val="white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          </a:t>
            </a:r>
            <a:r>
              <a:rPr lang="en-US" altLang="zh-CN" sz="4000" dirty="0" smtClean="0">
                <a:solidFill>
                  <a:prstClr val="white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WCSM RV Module Training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3200" dirty="0">
                <a:solidFill>
                  <a:prstClr val="white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3200" dirty="0" smtClean="0">
                <a:solidFill>
                  <a:prstClr val="white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                                 </a:t>
            </a:r>
            <a:r>
              <a:rPr lang="en-US" altLang="zh-CN" sz="1800" dirty="0" smtClean="0">
                <a:solidFill>
                  <a:prstClr val="white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——By Online Service MGT Team</a:t>
            </a:r>
            <a:endParaRPr lang="zh-CN" altLang="en-US" sz="1600" dirty="0">
              <a:solidFill>
                <a:prstClr val="white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7392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13295" y="905921"/>
            <a:ext cx="30796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 smtClean="0">
                <a:solidFill>
                  <a:srgbClr val="046A38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4. Agents Perform RV Task</a:t>
            </a:r>
            <a:endParaRPr lang="zh-CN" altLang="en-US" sz="1600" b="1" dirty="0">
              <a:solidFill>
                <a:srgbClr val="046A38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450" y="1373560"/>
            <a:ext cx="4071614" cy="1290339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012450" y="1996955"/>
            <a:ext cx="1364990" cy="762572"/>
          </a:xfrm>
          <a:prstGeom prst="rect">
            <a:avLst/>
          </a:prstGeom>
          <a:noFill/>
          <a:ln w="19050">
            <a:solidFill>
              <a:srgbClr val="046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450" y="2455498"/>
            <a:ext cx="9457944" cy="3893154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583524" y="2717266"/>
            <a:ext cx="940775" cy="265176"/>
          </a:xfrm>
          <a:prstGeom prst="rect">
            <a:avLst/>
          </a:prstGeom>
          <a:noFill/>
          <a:ln w="19050">
            <a:solidFill>
              <a:srgbClr val="046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3211" y="3035809"/>
            <a:ext cx="2914045" cy="985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6974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481" y="515565"/>
            <a:ext cx="11364774" cy="5801693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369451" y="5495835"/>
            <a:ext cx="566853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50" dirty="0" smtClean="0">
                <a:solidFill>
                  <a:schemeClr val="accent2">
                    <a:lumMod val="75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Agent can set a time for 2</a:t>
            </a:r>
            <a:r>
              <a:rPr lang="en-US" altLang="zh-CN" sz="1050" baseline="30000" dirty="0" smtClean="0">
                <a:solidFill>
                  <a:schemeClr val="accent2">
                    <a:lumMod val="75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nd</a:t>
            </a:r>
            <a:r>
              <a:rPr lang="en-US" altLang="zh-CN" sz="1050" dirty="0" smtClean="0">
                <a:solidFill>
                  <a:schemeClr val="accent2">
                    <a:lumMod val="75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call. The sample will pop out 5min before due time</a:t>
            </a:r>
            <a:endParaRPr lang="zh-CN" altLang="en-US" sz="1050" dirty="0">
              <a:solidFill>
                <a:schemeClr val="accent2">
                  <a:lumMod val="75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076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4752" y="1206382"/>
            <a:ext cx="5978936" cy="1275228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952214" y="867828"/>
            <a:ext cx="24176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solidFill>
                  <a:srgbClr val="046A38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5</a:t>
            </a:r>
            <a:r>
              <a:rPr lang="en-US" altLang="zh-CN" sz="1600" b="1" dirty="0" smtClean="0">
                <a:solidFill>
                  <a:srgbClr val="046A38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. Monitor RV Status</a:t>
            </a:r>
            <a:endParaRPr lang="zh-CN" altLang="en-US" sz="1600" b="1" dirty="0">
              <a:solidFill>
                <a:srgbClr val="046A38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4752" y="2407157"/>
            <a:ext cx="9273124" cy="3803808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1294752" y="1640379"/>
            <a:ext cx="1366152" cy="766778"/>
          </a:xfrm>
          <a:prstGeom prst="rect">
            <a:avLst/>
          </a:prstGeom>
          <a:noFill/>
          <a:ln w="19050">
            <a:solidFill>
              <a:srgbClr val="046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246871" y="4318789"/>
            <a:ext cx="31165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 smtClean="0">
                <a:solidFill>
                  <a:schemeClr val="accent2">
                    <a:lumMod val="75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Select filters as needed to get RV status</a:t>
            </a:r>
            <a:endParaRPr lang="zh-CN" altLang="en-US" sz="1100" dirty="0">
              <a:solidFill>
                <a:schemeClr val="accent2">
                  <a:lumMod val="75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931960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753" y="772850"/>
            <a:ext cx="10894979" cy="5373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1104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952214" y="867828"/>
            <a:ext cx="24593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solidFill>
                  <a:srgbClr val="046A38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6</a:t>
            </a:r>
            <a:r>
              <a:rPr lang="en-US" altLang="zh-CN" sz="1600" b="1" dirty="0" smtClean="0">
                <a:solidFill>
                  <a:srgbClr val="046A38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. Amend RV Sample</a:t>
            </a:r>
            <a:endParaRPr lang="zh-CN" altLang="en-US" sz="1600" b="1" dirty="0">
              <a:solidFill>
                <a:srgbClr val="046A38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0631" y="1400782"/>
            <a:ext cx="9610586" cy="466832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427823" y="1206382"/>
            <a:ext cx="863730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100" dirty="0" smtClean="0">
                <a:solidFill>
                  <a:schemeClr val="accent2">
                    <a:lumMod val="75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CC HQ can amend the RV samples which have been closed on system before 7</a:t>
            </a:r>
            <a:r>
              <a:rPr lang="en-US" altLang="zh-CN" sz="1100" baseline="30000" dirty="0" smtClean="0">
                <a:solidFill>
                  <a:schemeClr val="accent2">
                    <a:lumMod val="75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th</a:t>
            </a:r>
            <a:r>
              <a:rPr lang="en-US" altLang="zh-CN" sz="1100" dirty="0" smtClean="0">
                <a:solidFill>
                  <a:schemeClr val="accent2">
                    <a:lumMod val="75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every month (starting from May)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100" dirty="0" smtClean="0">
                <a:solidFill>
                  <a:schemeClr val="accent2">
                    <a:lumMod val="75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RV TL is responsible to submit amending request on weekly basis before 7th</a:t>
            </a:r>
            <a:endParaRPr lang="zh-CN" altLang="en-US" sz="1100" dirty="0">
              <a:solidFill>
                <a:schemeClr val="accent2">
                  <a:lumMod val="75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665282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758958" y="2441799"/>
            <a:ext cx="4453132" cy="540000"/>
          </a:xfrm>
          <a:prstGeom prst="rect">
            <a:avLst/>
          </a:prstGeom>
          <a:noFill/>
          <a:ln w="28575">
            <a:solidFill>
              <a:srgbClr val="CACAC8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altLang="zh-CN" dirty="0"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758958" y="1617242"/>
            <a:ext cx="4453132" cy="540000"/>
          </a:xfrm>
          <a:prstGeom prst="rect">
            <a:avLst/>
          </a:prstGeom>
          <a:noFill/>
          <a:ln w="28575">
            <a:solidFill>
              <a:srgbClr val="CACAC8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altLang="zh-CN" dirty="0">
              <a:solidFill>
                <a:prstClr val="black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859546" y="1717966"/>
            <a:ext cx="4140877" cy="5400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solidFill>
                  <a:prstClr val="black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Salesforce &amp; WCSM Comparison</a:t>
            </a:r>
            <a:endParaRPr lang="zh-CN" altLang="en-US" dirty="0">
              <a:solidFill>
                <a:prstClr val="black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859546" y="2542523"/>
            <a:ext cx="2345514" cy="5400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latin typeface="OPPOSans M" panose="00020600040101010101" pitchFamily="18" charset="-122"/>
                <a:ea typeface="OPPOSans M" panose="00020600040101010101" pitchFamily="18" charset="-122"/>
              </a:rPr>
              <a:t>RV SOP on WCSM</a:t>
            </a:r>
            <a:endParaRPr lang="zh-CN" altLang="en-US" dirty="0"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738043" y="3246901"/>
            <a:ext cx="4453132" cy="540000"/>
          </a:xfrm>
          <a:prstGeom prst="rect">
            <a:avLst/>
          </a:prstGeom>
          <a:solidFill>
            <a:srgbClr val="046A38"/>
          </a:solidFill>
          <a:ln w="28575">
            <a:solidFill>
              <a:srgbClr val="046A38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altLang="zh-CN" dirty="0">
              <a:solidFill>
                <a:prstClr val="white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859546" y="3347624"/>
            <a:ext cx="3398687" cy="5400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solidFill>
                  <a:schemeClr val="bg1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Service Standard &amp; Target</a:t>
            </a:r>
            <a:endParaRPr lang="zh-CN" altLang="en-US" dirty="0">
              <a:solidFill>
                <a:schemeClr val="bg1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sp>
        <p:nvSpPr>
          <p:cNvPr id="9" name="MH_Number_1"/>
          <p:cNvSpPr/>
          <p:nvPr>
            <p:custDataLst>
              <p:tags r:id="rId1"/>
            </p:custDataLst>
          </p:nvPr>
        </p:nvSpPr>
        <p:spPr>
          <a:xfrm>
            <a:off x="2864314" y="1617243"/>
            <a:ext cx="749601" cy="540000"/>
          </a:xfrm>
          <a:prstGeom prst="rect">
            <a:avLst/>
          </a:prstGeom>
          <a:noFill/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dirty="0">
                <a:solidFill>
                  <a:prstClr val="black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01</a:t>
            </a:r>
            <a:endParaRPr lang="zh-CN" altLang="en-US" dirty="0">
              <a:solidFill>
                <a:prstClr val="black"/>
              </a:solidFill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</p:txBody>
      </p:sp>
      <p:sp>
        <p:nvSpPr>
          <p:cNvPr id="10" name="MH_Number_2"/>
          <p:cNvSpPr/>
          <p:nvPr>
            <p:custDataLst>
              <p:tags r:id="rId2"/>
            </p:custDataLst>
          </p:nvPr>
        </p:nvSpPr>
        <p:spPr>
          <a:xfrm>
            <a:off x="2864314" y="2441800"/>
            <a:ext cx="749601" cy="540000"/>
          </a:xfrm>
          <a:prstGeom prst="rect">
            <a:avLst/>
          </a:prstGeom>
          <a:noFill/>
          <a:ln w="25400">
            <a:solidFill>
              <a:srgbClr val="CACA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dirty="0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02</a:t>
            </a:r>
            <a:endParaRPr lang="zh-CN" altLang="en-US" dirty="0">
              <a:solidFill>
                <a:schemeClr val="tx1"/>
              </a:solidFill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</p:txBody>
      </p:sp>
      <p:sp>
        <p:nvSpPr>
          <p:cNvPr id="11" name="MH_Number_2"/>
          <p:cNvSpPr/>
          <p:nvPr>
            <p:custDataLst>
              <p:tags r:id="rId3"/>
            </p:custDataLst>
          </p:nvPr>
        </p:nvSpPr>
        <p:spPr>
          <a:xfrm>
            <a:off x="2883917" y="3246901"/>
            <a:ext cx="749601" cy="540000"/>
          </a:xfrm>
          <a:prstGeom prst="rect">
            <a:avLst/>
          </a:prstGeom>
          <a:solidFill>
            <a:srgbClr val="046A38"/>
          </a:solidFill>
          <a:ln w="25400">
            <a:solidFill>
              <a:srgbClr val="046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dirty="0" smtClean="0">
                <a:solidFill>
                  <a:schemeClr val="bg1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03</a:t>
            </a:r>
            <a:endParaRPr lang="zh-CN" altLang="en-US" dirty="0">
              <a:solidFill>
                <a:schemeClr val="bg1"/>
              </a:solidFill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718440" y="3990191"/>
            <a:ext cx="4453132" cy="540000"/>
          </a:xfrm>
          <a:prstGeom prst="rect">
            <a:avLst/>
          </a:prstGeom>
          <a:noFill/>
          <a:ln w="28575">
            <a:solidFill>
              <a:srgbClr val="CACAC8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altLang="zh-CN" dirty="0">
              <a:solidFill>
                <a:prstClr val="white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839943" y="4090914"/>
            <a:ext cx="1912703" cy="5400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solidFill>
                  <a:prstClr val="black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Data &amp; Report</a:t>
            </a:r>
            <a:endParaRPr lang="zh-CN" altLang="en-US" dirty="0">
              <a:solidFill>
                <a:prstClr val="black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sp>
        <p:nvSpPr>
          <p:cNvPr id="14" name="MH_Number_2"/>
          <p:cNvSpPr/>
          <p:nvPr>
            <p:custDataLst>
              <p:tags r:id="rId4"/>
            </p:custDataLst>
          </p:nvPr>
        </p:nvSpPr>
        <p:spPr>
          <a:xfrm>
            <a:off x="2864314" y="3990191"/>
            <a:ext cx="749601" cy="540000"/>
          </a:xfrm>
          <a:prstGeom prst="rect">
            <a:avLst/>
          </a:prstGeom>
          <a:noFill/>
          <a:ln w="25400">
            <a:solidFill>
              <a:srgbClr val="CACA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dirty="0" smtClean="0">
                <a:solidFill>
                  <a:prstClr val="black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04</a:t>
            </a:r>
            <a:endParaRPr lang="zh-CN" altLang="en-US" dirty="0">
              <a:solidFill>
                <a:prstClr val="black"/>
              </a:solidFill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97717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713295" y="905921"/>
            <a:ext cx="34836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 smtClean="0">
                <a:solidFill>
                  <a:srgbClr val="046A38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1. WCSM  RV Service Standard</a:t>
            </a:r>
            <a:endParaRPr lang="zh-CN" altLang="en-US" sz="1600" b="1" dirty="0">
              <a:solidFill>
                <a:srgbClr val="046A38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9298905"/>
              </p:ext>
            </p:extLst>
          </p:nvPr>
        </p:nvGraphicFramePr>
        <p:xfrm>
          <a:off x="4196941" y="2818117"/>
          <a:ext cx="1710118" cy="14815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2" name="工作表" showAsIcon="1" r:id="rId3" imgW="914400" imgH="792360" progId="Excel.Sheet.12">
                  <p:embed/>
                </p:oleObj>
              </mc:Choice>
              <mc:Fallback>
                <p:oleObj name="工作表" showAsIcon="1" r:id="rId3" imgW="914400" imgH="79236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196941" y="2818117"/>
                        <a:ext cx="1710118" cy="14815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655703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13295" y="905921"/>
            <a:ext cx="15231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 smtClean="0">
                <a:solidFill>
                  <a:srgbClr val="046A38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2. RV Target</a:t>
            </a:r>
            <a:endParaRPr lang="zh-CN" altLang="en-US" sz="1600" b="1" dirty="0">
              <a:solidFill>
                <a:srgbClr val="046A38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9481698"/>
              </p:ext>
            </p:extLst>
          </p:nvPr>
        </p:nvGraphicFramePr>
        <p:xfrm>
          <a:off x="3270047" y="1147198"/>
          <a:ext cx="4716463" cy="5151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工作表" r:id="rId3" imgW="4716765" imgH="5151349" progId="Excel.Sheet.12">
                  <p:embed/>
                </p:oleObj>
              </mc:Choice>
              <mc:Fallback>
                <p:oleObj name="工作表" r:id="rId3" imgW="4716765" imgH="515134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70047" y="1147198"/>
                        <a:ext cx="4716463" cy="5151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矩形 2"/>
          <p:cNvSpPr/>
          <p:nvPr/>
        </p:nvSpPr>
        <p:spPr>
          <a:xfrm rot="1550079">
            <a:off x="4182893" y="3531140"/>
            <a:ext cx="3647872" cy="7684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 smtClean="0">
                <a:solidFill>
                  <a:srgbClr val="0000FF"/>
                </a:solidFill>
              </a:rPr>
              <a:t>To Be Finalized soon </a:t>
            </a:r>
            <a:endParaRPr lang="zh-CN" altLang="en-US" sz="2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4235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758958" y="2441799"/>
            <a:ext cx="4453132" cy="540000"/>
          </a:xfrm>
          <a:prstGeom prst="rect">
            <a:avLst/>
          </a:prstGeom>
          <a:noFill/>
          <a:ln w="28575">
            <a:solidFill>
              <a:srgbClr val="CACAC8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altLang="zh-CN" dirty="0">
              <a:solidFill>
                <a:prstClr val="black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758958" y="1617242"/>
            <a:ext cx="4453132" cy="540000"/>
          </a:xfrm>
          <a:prstGeom prst="rect">
            <a:avLst/>
          </a:prstGeom>
          <a:noFill/>
          <a:ln w="28575">
            <a:solidFill>
              <a:srgbClr val="CACAC8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altLang="zh-CN" dirty="0">
              <a:solidFill>
                <a:prstClr val="black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859546" y="1717966"/>
            <a:ext cx="4140877" cy="5400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solidFill>
                  <a:prstClr val="black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Salesforce &amp; WCSM Comparison</a:t>
            </a:r>
            <a:endParaRPr lang="zh-CN" altLang="en-US" dirty="0">
              <a:solidFill>
                <a:prstClr val="black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859546" y="2542523"/>
            <a:ext cx="2345514" cy="5400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solidFill>
                  <a:prstClr val="black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RV SOP on WCSM</a:t>
            </a:r>
            <a:endParaRPr lang="zh-CN" altLang="en-US" dirty="0">
              <a:solidFill>
                <a:prstClr val="black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738043" y="3246900"/>
            <a:ext cx="4453132" cy="540000"/>
          </a:xfrm>
          <a:prstGeom prst="rect">
            <a:avLst/>
          </a:prstGeom>
          <a:noFill/>
          <a:ln w="28575">
            <a:solidFill>
              <a:srgbClr val="CACAC8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altLang="zh-CN" dirty="0"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859546" y="3347624"/>
            <a:ext cx="3398687" cy="5400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latin typeface="OPPOSans M" panose="00020600040101010101" pitchFamily="18" charset="-122"/>
                <a:ea typeface="OPPOSans M" panose="00020600040101010101" pitchFamily="18" charset="-122"/>
              </a:rPr>
              <a:t>Service Standard &amp; Target</a:t>
            </a:r>
            <a:endParaRPr lang="zh-CN" altLang="en-US" dirty="0"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sp>
        <p:nvSpPr>
          <p:cNvPr id="9" name="MH_Number_1"/>
          <p:cNvSpPr/>
          <p:nvPr>
            <p:custDataLst>
              <p:tags r:id="rId1"/>
            </p:custDataLst>
          </p:nvPr>
        </p:nvSpPr>
        <p:spPr>
          <a:xfrm>
            <a:off x="2864314" y="1617243"/>
            <a:ext cx="749601" cy="540000"/>
          </a:xfrm>
          <a:prstGeom prst="rect">
            <a:avLst/>
          </a:prstGeom>
          <a:noFill/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dirty="0">
                <a:solidFill>
                  <a:prstClr val="black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01</a:t>
            </a:r>
            <a:endParaRPr lang="zh-CN" altLang="en-US" dirty="0">
              <a:solidFill>
                <a:prstClr val="black"/>
              </a:solidFill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</p:txBody>
      </p:sp>
      <p:sp>
        <p:nvSpPr>
          <p:cNvPr id="10" name="MH_Number_2"/>
          <p:cNvSpPr/>
          <p:nvPr>
            <p:custDataLst>
              <p:tags r:id="rId2"/>
            </p:custDataLst>
          </p:nvPr>
        </p:nvSpPr>
        <p:spPr>
          <a:xfrm>
            <a:off x="2864314" y="2441800"/>
            <a:ext cx="749601" cy="540000"/>
          </a:xfrm>
          <a:prstGeom prst="rect">
            <a:avLst/>
          </a:prstGeom>
          <a:noFill/>
          <a:ln w="25400">
            <a:solidFill>
              <a:srgbClr val="CACA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dirty="0">
                <a:solidFill>
                  <a:prstClr val="black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02</a:t>
            </a:r>
            <a:endParaRPr lang="zh-CN" altLang="en-US" dirty="0">
              <a:solidFill>
                <a:prstClr val="black"/>
              </a:solidFill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</p:txBody>
      </p:sp>
      <p:sp>
        <p:nvSpPr>
          <p:cNvPr id="11" name="MH_Number_2"/>
          <p:cNvSpPr/>
          <p:nvPr>
            <p:custDataLst>
              <p:tags r:id="rId3"/>
            </p:custDataLst>
          </p:nvPr>
        </p:nvSpPr>
        <p:spPr>
          <a:xfrm>
            <a:off x="2883917" y="3246901"/>
            <a:ext cx="749601" cy="540000"/>
          </a:xfrm>
          <a:prstGeom prst="rect">
            <a:avLst/>
          </a:prstGeom>
          <a:noFill/>
          <a:ln w="25400">
            <a:solidFill>
              <a:srgbClr val="CACA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dirty="0" smtClean="0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03</a:t>
            </a:r>
            <a:endParaRPr lang="zh-CN" altLang="en-US" dirty="0">
              <a:solidFill>
                <a:schemeClr val="tx1"/>
              </a:solidFill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718440" y="3990191"/>
            <a:ext cx="4453132" cy="540000"/>
          </a:xfrm>
          <a:prstGeom prst="rect">
            <a:avLst/>
          </a:prstGeom>
          <a:solidFill>
            <a:srgbClr val="046A38"/>
          </a:solidFill>
          <a:ln w="28575">
            <a:solidFill>
              <a:srgbClr val="046A38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altLang="zh-CN" dirty="0">
              <a:solidFill>
                <a:prstClr val="white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839943" y="4090914"/>
            <a:ext cx="1912703" cy="5400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solidFill>
                  <a:schemeClr val="bg1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Data &amp; Report</a:t>
            </a:r>
            <a:endParaRPr lang="zh-CN" altLang="en-US" dirty="0">
              <a:solidFill>
                <a:schemeClr val="bg1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sp>
        <p:nvSpPr>
          <p:cNvPr id="14" name="MH_Number_2"/>
          <p:cNvSpPr/>
          <p:nvPr>
            <p:custDataLst>
              <p:tags r:id="rId4"/>
            </p:custDataLst>
          </p:nvPr>
        </p:nvSpPr>
        <p:spPr>
          <a:xfrm>
            <a:off x="2864314" y="3990191"/>
            <a:ext cx="749601" cy="540000"/>
          </a:xfrm>
          <a:prstGeom prst="rect">
            <a:avLst/>
          </a:prstGeom>
          <a:solidFill>
            <a:srgbClr val="046A38"/>
          </a:solidFill>
          <a:ln w="25400">
            <a:solidFill>
              <a:srgbClr val="046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dirty="0" smtClean="0">
                <a:solidFill>
                  <a:schemeClr val="bg1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04</a:t>
            </a:r>
            <a:endParaRPr lang="zh-CN" altLang="en-US" dirty="0">
              <a:solidFill>
                <a:schemeClr val="bg1"/>
              </a:solidFill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6761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713295" y="905921"/>
            <a:ext cx="21820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 smtClean="0">
                <a:solidFill>
                  <a:srgbClr val="046A38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1. Data Monitoring</a:t>
            </a:r>
            <a:endParaRPr lang="zh-CN" altLang="en-US" sz="1600" b="1" dirty="0">
              <a:solidFill>
                <a:srgbClr val="046A38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73374" y="5997202"/>
            <a:ext cx="984756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050" dirty="0" smtClean="0">
                <a:solidFill>
                  <a:schemeClr val="accent2">
                    <a:lumMod val="75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CC will be able to check RV ratio table on system directly as shown above, which is still under development and will be available by May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050" dirty="0" smtClean="0">
                <a:solidFill>
                  <a:schemeClr val="accent2">
                    <a:lumMod val="75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CC TL can use </a:t>
            </a:r>
            <a:r>
              <a:rPr lang="en-US" altLang="zh-CN" sz="1050" dirty="0" err="1" smtClean="0">
                <a:solidFill>
                  <a:schemeClr val="accent2">
                    <a:lumMod val="75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Lerina’s</a:t>
            </a:r>
            <a:r>
              <a:rPr lang="en-US" altLang="zh-CN" sz="1050" dirty="0" smtClean="0">
                <a:solidFill>
                  <a:schemeClr val="accent2">
                    <a:lumMod val="75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account to check RO data before May</a:t>
            </a:r>
            <a:endParaRPr lang="zh-CN" altLang="en-US" sz="1050" dirty="0">
              <a:solidFill>
                <a:schemeClr val="accent2">
                  <a:lumMod val="75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95" y="1244475"/>
            <a:ext cx="9521952" cy="432964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295" y="4101765"/>
            <a:ext cx="10538298" cy="1785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72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758958" y="2441800"/>
            <a:ext cx="4453132" cy="540000"/>
          </a:xfrm>
          <a:prstGeom prst="rect">
            <a:avLst/>
          </a:prstGeom>
          <a:noFill/>
          <a:ln w="28575">
            <a:solidFill>
              <a:srgbClr val="CACAC8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altLang="zh-CN" sz="1400" dirty="0">
              <a:solidFill>
                <a:schemeClr val="bg1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758958" y="1617243"/>
            <a:ext cx="4453132" cy="540000"/>
          </a:xfrm>
          <a:prstGeom prst="rect">
            <a:avLst/>
          </a:prstGeom>
          <a:solidFill>
            <a:srgbClr val="046A38"/>
          </a:solidFill>
          <a:ln w="19050">
            <a:solidFill>
              <a:srgbClr val="046A38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altLang="zh-CN" sz="1400" dirty="0">
              <a:solidFill>
                <a:schemeClr val="bg1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859546" y="1717966"/>
            <a:ext cx="4140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solidFill>
                  <a:schemeClr val="bg1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Salesforce &amp; WCSM Comparison</a:t>
            </a:r>
            <a:endParaRPr lang="zh-CN" altLang="en-US" dirty="0">
              <a:solidFill>
                <a:schemeClr val="bg1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859546" y="2542523"/>
            <a:ext cx="2345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latin typeface="OPPOSans M" panose="00020600040101010101" pitchFamily="18" charset="-122"/>
                <a:ea typeface="OPPOSans M" panose="00020600040101010101" pitchFamily="18" charset="-122"/>
              </a:rPr>
              <a:t>RV SOP on WCSM</a:t>
            </a:r>
            <a:endParaRPr lang="zh-CN" altLang="en-US" dirty="0"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738043" y="3246901"/>
            <a:ext cx="4453132" cy="540000"/>
          </a:xfrm>
          <a:prstGeom prst="rect">
            <a:avLst/>
          </a:prstGeom>
          <a:noFill/>
          <a:ln w="28575">
            <a:solidFill>
              <a:srgbClr val="CACAC8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altLang="zh-CN" sz="1400" dirty="0">
              <a:solidFill>
                <a:schemeClr val="bg1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859546" y="3347624"/>
            <a:ext cx="3398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latin typeface="OPPOSans M" panose="00020600040101010101" pitchFamily="18" charset="-122"/>
                <a:ea typeface="OPPOSans M" panose="00020600040101010101" pitchFamily="18" charset="-122"/>
              </a:rPr>
              <a:t>Service Standard &amp; Target</a:t>
            </a:r>
            <a:endParaRPr lang="zh-CN" altLang="en-US" dirty="0"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sp>
        <p:nvSpPr>
          <p:cNvPr id="9" name="MH_Number_1"/>
          <p:cNvSpPr/>
          <p:nvPr>
            <p:custDataLst>
              <p:tags r:id="rId1"/>
            </p:custDataLst>
          </p:nvPr>
        </p:nvSpPr>
        <p:spPr>
          <a:xfrm>
            <a:off x="2864314" y="1617243"/>
            <a:ext cx="749601" cy="540000"/>
          </a:xfrm>
          <a:prstGeom prst="rect">
            <a:avLst/>
          </a:prstGeom>
          <a:solidFill>
            <a:srgbClr val="046A38"/>
          </a:solidFill>
          <a:ln w="25400">
            <a:solidFill>
              <a:srgbClr val="046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01</a:t>
            </a:r>
            <a:endParaRPr lang="zh-CN" altLang="en-US" b="1" dirty="0">
              <a:solidFill>
                <a:schemeClr val="bg1"/>
              </a:solidFill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</p:txBody>
      </p:sp>
      <p:sp>
        <p:nvSpPr>
          <p:cNvPr id="10" name="MH_Number_2"/>
          <p:cNvSpPr/>
          <p:nvPr>
            <p:custDataLst>
              <p:tags r:id="rId2"/>
            </p:custDataLst>
          </p:nvPr>
        </p:nvSpPr>
        <p:spPr>
          <a:xfrm>
            <a:off x="2864314" y="2441800"/>
            <a:ext cx="749601" cy="540000"/>
          </a:xfrm>
          <a:prstGeom prst="rect">
            <a:avLst/>
          </a:prstGeom>
          <a:noFill/>
          <a:ln w="25400">
            <a:solidFill>
              <a:srgbClr val="CACA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dirty="0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02</a:t>
            </a:r>
            <a:endParaRPr lang="zh-CN" altLang="en-US" dirty="0">
              <a:solidFill>
                <a:schemeClr val="tx1"/>
              </a:solidFill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</p:txBody>
      </p:sp>
      <p:sp>
        <p:nvSpPr>
          <p:cNvPr id="11" name="MH_Number_2"/>
          <p:cNvSpPr/>
          <p:nvPr>
            <p:custDataLst>
              <p:tags r:id="rId3"/>
            </p:custDataLst>
          </p:nvPr>
        </p:nvSpPr>
        <p:spPr>
          <a:xfrm>
            <a:off x="2883917" y="3246901"/>
            <a:ext cx="749601" cy="540000"/>
          </a:xfrm>
          <a:prstGeom prst="rect">
            <a:avLst/>
          </a:prstGeom>
          <a:noFill/>
          <a:ln w="25400">
            <a:solidFill>
              <a:srgbClr val="CACA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dirty="0" smtClean="0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03</a:t>
            </a:r>
            <a:endParaRPr lang="zh-CN" altLang="en-US" dirty="0">
              <a:solidFill>
                <a:schemeClr val="tx1"/>
              </a:solidFill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718440" y="3990191"/>
            <a:ext cx="4453132" cy="540000"/>
          </a:xfrm>
          <a:prstGeom prst="rect">
            <a:avLst/>
          </a:prstGeom>
          <a:noFill/>
          <a:ln w="28575">
            <a:solidFill>
              <a:srgbClr val="CACAC8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altLang="zh-CN" sz="1400" dirty="0">
              <a:solidFill>
                <a:schemeClr val="bg1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839943" y="4090914"/>
            <a:ext cx="1912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latin typeface="OPPOSans M" panose="00020600040101010101" pitchFamily="18" charset="-122"/>
                <a:ea typeface="OPPOSans M" panose="00020600040101010101" pitchFamily="18" charset="-122"/>
              </a:rPr>
              <a:t>Data &amp; Report</a:t>
            </a:r>
            <a:endParaRPr lang="zh-CN" altLang="en-US" dirty="0"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sp>
        <p:nvSpPr>
          <p:cNvPr id="14" name="MH_Number_2"/>
          <p:cNvSpPr/>
          <p:nvPr>
            <p:custDataLst>
              <p:tags r:id="rId4"/>
            </p:custDataLst>
          </p:nvPr>
        </p:nvSpPr>
        <p:spPr>
          <a:xfrm>
            <a:off x="2864314" y="3990191"/>
            <a:ext cx="749601" cy="540000"/>
          </a:xfrm>
          <a:prstGeom prst="rect">
            <a:avLst/>
          </a:prstGeom>
          <a:noFill/>
          <a:ln w="25400">
            <a:solidFill>
              <a:srgbClr val="CACA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dirty="0" smtClean="0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04</a:t>
            </a:r>
            <a:endParaRPr lang="zh-CN" altLang="en-US" dirty="0">
              <a:solidFill>
                <a:schemeClr val="tx1"/>
              </a:solidFill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70136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13295" y="905921"/>
            <a:ext cx="25426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 smtClean="0">
                <a:solidFill>
                  <a:srgbClr val="046A38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2. RV Related Reports</a:t>
            </a:r>
            <a:endParaRPr lang="zh-CN" altLang="en-US" sz="1600" b="1" dirty="0">
              <a:solidFill>
                <a:srgbClr val="046A38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59838" y="2726137"/>
            <a:ext cx="6846746" cy="20027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dirty="0" smtClean="0">
                <a:latin typeface="OPPOSans R" panose="00020600040101010101" pitchFamily="18" charset="-122"/>
                <a:ea typeface="OPPOSans R" panose="00020600040101010101" pitchFamily="18" charset="-122"/>
              </a:rPr>
              <a:t>CC will be able to check and generate: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400" dirty="0" smtClean="0">
                <a:latin typeface="OPPOSans R" panose="00020600040101010101" pitchFamily="18" charset="-122"/>
                <a:ea typeface="OPPOSans R" panose="00020600040101010101" pitchFamily="18" charset="-122"/>
              </a:rPr>
              <a:t> RV-RO Report for RV details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400" dirty="0" smtClean="0">
                <a:solidFill>
                  <a:schemeClr val="accent2">
                    <a:lumMod val="75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RO Appeal Report to check False Order Status——Under development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CN" sz="1400" dirty="0">
              <a:latin typeface="OPPOSans R" panose="00020600040101010101" pitchFamily="18" charset="-122"/>
              <a:ea typeface="OPPOSans R" panose="00020600040101010101" pitchFamily="18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400" dirty="0" smtClean="0">
                <a:latin typeface="OPPOSans R" panose="00020600040101010101" pitchFamily="18" charset="-122"/>
                <a:ea typeface="OPPOSans R" panose="00020600040101010101" pitchFamily="18" charset="-122"/>
              </a:rPr>
              <a:t>RO Report is not available for Contact Center for data security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zh-CN" altLang="en-US" sz="1400" dirty="0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838" y="1420331"/>
            <a:ext cx="6279424" cy="85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1561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“PPT最后一页”的图片搜索结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2895" y="749808"/>
            <a:ext cx="9144000" cy="5605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580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矩形 51"/>
          <p:cNvSpPr/>
          <p:nvPr/>
        </p:nvSpPr>
        <p:spPr>
          <a:xfrm>
            <a:off x="1057594" y="5373772"/>
            <a:ext cx="1631209" cy="611646"/>
          </a:xfrm>
          <a:prstGeom prst="rect">
            <a:avLst/>
          </a:prstGeom>
          <a:solidFill>
            <a:srgbClr val="046A38"/>
          </a:solidFill>
          <a:ln>
            <a:solidFill>
              <a:srgbClr val="046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矩形 50"/>
          <p:cNvSpPr/>
          <p:nvPr/>
        </p:nvSpPr>
        <p:spPr>
          <a:xfrm>
            <a:off x="1050442" y="4544729"/>
            <a:ext cx="1631209" cy="611646"/>
          </a:xfrm>
          <a:prstGeom prst="rect">
            <a:avLst/>
          </a:prstGeom>
          <a:solidFill>
            <a:srgbClr val="046A38"/>
          </a:solidFill>
          <a:ln>
            <a:solidFill>
              <a:srgbClr val="046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矩形 49"/>
          <p:cNvSpPr/>
          <p:nvPr/>
        </p:nvSpPr>
        <p:spPr>
          <a:xfrm>
            <a:off x="1050443" y="3532591"/>
            <a:ext cx="1631209" cy="611646"/>
          </a:xfrm>
          <a:prstGeom prst="rect">
            <a:avLst/>
          </a:prstGeom>
          <a:solidFill>
            <a:srgbClr val="046A38"/>
          </a:solidFill>
          <a:ln>
            <a:solidFill>
              <a:srgbClr val="046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矩形 48"/>
          <p:cNvSpPr/>
          <p:nvPr/>
        </p:nvSpPr>
        <p:spPr>
          <a:xfrm>
            <a:off x="1054965" y="2370266"/>
            <a:ext cx="1631209" cy="611646"/>
          </a:xfrm>
          <a:prstGeom prst="rect">
            <a:avLst/>
          </a:prstGeom>
          <a:solidFill>
            <a:srgbClr val="046A38"/>
          </a:solidFill>
          <a:ln>
            <a:solidFill>
              <a:srgbClr val="046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239680" y="237534"/>
            <a:ext cx="4142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srgbClr val="046A38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Salesforce </a:t>
            </a:r>
            <a:r>
              <a:rPr lang="en-US" altLang="zh-CN" b="1" dirty="0">
                <a:solidFill>
                  <a:srgbClr val="046A38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&amp; WCSM Comparison</a:t>
            </a:r>
            <a:endParaRPr lang="zh-CN" altLang="en-US" b="1" dirty="0">
              <a:solidFill>
                <a:srgbClr val="046A38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4760"/>
            <a:ext cx="287734" cy="499748"/>
          </a:xfrm>
          <a:prstGeom prst="rect">
            <a:avLst/>
          </a:prstGeom>
        </p:spPr>
      </p:pic>
      <p:cxnSp>
        <p:nvCxnSpPr>
          <p:cNvPr id="7" name="直接连接符 6"/>
          <p:cNvCxnSpPr/>
          <p:nvPr/>
        </p:nvCxnSpPr>
        <p:spPr>
          <a:xfrm>
            <a:off x="0" y="602151"/>
            <a:ext cx="6138153" cy="0"/>
          </a:xfrm>
          <a:prstGeom prst="line">
            <a:avLst/>
          </a:prstGeom>
          <a:ln>
            <a:solidFill>
              <a:srgbClr val="046A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5239" y="1138314"/>
            <a:ext cx="1943614" cy="1231952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7693" y="1382825"/>
            <a:ext cx="3132091" cy="525826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7974414" y="1830830"/>
            <a:ext cx="995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srgbClr val="046A38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WCSM</a:t>
            </a:r>
            <a:endParaRPr lang="zh-CN" altLang="en-US" b="1" dirty="0">
              <a:solidFill>
                <a:srgbClr val="046A38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859040" y="1138314"/>
            <a:ext cx="3198189" cy="1231952"/>
          </a:xfrm>
          <a:prstGeom prst="rect">
            <a:avLst/>
          </a:prstGeom>
          <a:noFill/>
          <a:ln>
            <a:solidFill>
              <a:srgbClr val="046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6676906" y="1138314"/>
            <a:ext cx="3198189" cy="1231952"/>
          </a:xfrm>
          <a:prstGeom prst="rect">
            <a:avLst/>
          </a:prstGeom>
          <a:noFill/>
          <a:ln>
            <a:solidFill>
              <a:srgbClr val="046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1208326" y="2425870"/>
            <a:ext cx="14590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400" dirty="0" smtClean="0">
                <a:solidFill>
                  <a:schemeClr val="bg1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Account </a:t>
            </a:r>
          </a:p>
          <a:p>
            <a:pPr algn="ctr"/>
            <a:r>
              <a:rPr lang="en-US" altLang="zh-CN" sz="1400" dirty="0" smtClean="0">
                <a:solidFill>
                  <a:schemeClr val="bg1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Management</a:t>
            </a:r>
            <a:endParaRPr lang="zh-CN" altLang="en-US" sz="1400" dirty="0">
              <a:solidFill>
                <a:schemeClr val="bg1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178645" y="3550434"/>
            <a:ext cx="14590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400" dirty="0" smtClean="0">
                <a:solidFill>
                  <a:schemeClr val="bg1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RV Task </a:t>
            </a:r>
          </a:p>
          <a:p>
            <a:pPr algn="ctr"/>
            <a:r>
              <a:rPr lang="en-US" altLang="zh-CN" sz="1400" dirty="0" smtClean="0">
                <a:solidFill>
                  <a:schemeClr val="bg1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Management</a:t>
            </a:r>
            <a:endParaRPr lang="zh-CN" altLang="en-US" sz="1400" dirty="0">
              <a:solidFill>
                <a:schemeClr val="bg1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284443" y="4633155"/>
            <a:ext cx="12474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400" dirty="0" smtClean="0">
                <a:solidFill>
                  <a:schemeClr val="bg1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RV Service </a:t>
            </a:r>
          </a:p>
          <a:p>
            <a:pPr algn="ctr"/>
            <a:r>
              <a:rPr lang="en-US" altLang="zh-CN" sz="1400" dirty="0" smtClean="0">
                <a:solidFill>
                  <a:schemeClr val="bg1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SOP</a:t>
            </a:r>
            <a:endParaRPr lang="zh-CN" altLang="en-US" sz="1400" dirty="0">
              <a:solidFill>
                <a:schemeClr val="bg1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097456" y="5574202"/>
            <a:ext cx="15295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400" dirty="0" smtClean="0">
                <a:solidFill>
                  <a:schemeClr val="bg1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Data &amp; Report</a:t>
            </a:r>
            <a:endParaRPr lang="zh-CN" altLang="en-US" sz="1400" dirty="0">
              <a:solidFill>
                <a:schemeClr val="bg1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2798157" y="2528068"/>
            <a:ext cx="330090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050" dirty="0" smtClean="0">
                <a:latin typeface="OPPOSans R" panose="00020600040101010101" pitchFamily="18" charset="-122"/>
                <a:ea typeface="OPPOSans R" panose="00020600040101010101" pitchFamily="18" charset="-122"/>
              </a:rPr>
              <a:t>Create | Edit | Delete | Reset Password etc.</a:t>
            </a:r>
          </a:p>
          <a:p>
            <a:r>
              <a:rPr lang="en-US" altLang="zh-CN" sz="1050" dirty="0" smtClean="0">
                <a:latin typeface="OPPOSans R" panose="00020600040101010101" pitchFamily="18" charset="-122"/>
                <a:ea typeface="OPPOSans R" panose="00020600040101010101" pitchFamily="18" charset="-122"/>
              </a:rPr>
              <a:t>    All available for CC HQ only</a:t>
            </a:r>
            <a:endParaRPr lang="zh-CN" altLang="en-US" sz="1050" dirty="0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6579629" y="2566414"/>
            <a:ext cx="4578497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050" dirty="0" smtClean="0">
                <a:latin typeface="OPPOSans R" panose="00020600040101010101" pitchFamily="18" charset="-122"/>
                <a:ea typeface="OPPOSans R" panose="00020600040101010101" pitchFamily="18" charset="-122"/>
              </a:rPr>
              <a:t>CC Site Manager can Create | Edit | Disable | Reset Password</a:t>
            </a:r>
          </a:p>
          <a:p>
            <a:r>
              <a:rPr lang="en-US" altLang="zh-CN" sz="1050" dirty="0"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US" altLang="zh-CN" sz="1050" dirty="0" smtClean="0">
                <a:latin typeface="OPPOSans R" panose="00020600040101010101" pitchFamily="18" charset="-122"/>
                <a:ea typeface="OPPOSans R" panose="00020600040101010101" pitchFamily="18" charset="-122"/>
              </a:rPr>
              <a:t>   for all CC accounts</a:t>
            </a:r>
            <a:endParaRPr lang="zh-CN" altLang="en-US" sz="1050" dirty="0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2859039" y="3068437"/>
            <a:ext cx="318869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050" dirty="0" smtClean="0">
                <a:latin typeface="OPPOSans R" panose="00020600040101010101" pitchFamily="18" charset="-122"/>
                <a:ea typeface="OPPOSans R" panose="00020600040101010101" pitchFamily="18" charset="-122"/>
              </a:rPr>
              <a:t>L4 ID to assign tasks to agents manually</a:t>
            </a:r>
          </a:p>
          <a:p>
            <a:r>
              <a:rPr lang="en-US" altLang="zh-CN" sz="1050" dirty="0" smtClean="0">
                <a:latin typeface="OPPOSans R" panose="00020600040101010101" pitchFamily="18" charset="-122"/>
                <a:ea typeface="OPPOSans R" panose="00020600040101010101" pitchFamily="18" charset="-122"/>
              </a:rPr>
              <a:t>    Difficult due to multi-region service</a:t>
            </a:r>
            <a:endParaRPr lang="zh-CN" altLang="en-US" sz="1050" dirty="0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6579629" y="3068437"/>
            <a:ext cx="4301177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050" dirty="0" smtClean="0">
                <a:latin typeface="OPPOSans R" panose="00020600040101010101" pitchFamily="18" charset="-122"/>
                <a:ea typeface="OPPOSans R" panose="00020600040101010101" pitchFamily="18" charset="-122"/>
              </a:rPr>
              <a:t>System Assignment as per certain rules as main method</a:t>
            </a:r>
          </a:p>
          <a:p>
            <a:r>
              <a:rPr lang="en-US" altLang="zh-CN" sz="1050" dirty="0" smtClean="0">
                <a:latin typeface="OPPOSans R" panose="00020600040101010101" pitchFamily="18" charset="-122"/>
                <a:ea typeface="OPPOSans R" panose="00020600040101010101" pitchFamily="18" charset="-122"/>
              </a:rPr>
              <a:t>    Manual Assignment can be applied when necessary</a:t>
            </a:r>
            <a:endParaRPr lang="zh-CN" altLang="en-US" sz="1050" dirty="0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2859039" y="4270460"/>
            <a:ext cx="324960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050" dirty="0" smtClean="0">
                <a:latin typeface="OPPOSans R" panose="00020600040101010101" pitchFamily="18" charset="-122"/>
                <a:ea typeface="OPPOSans R" panose="00020600040101010101" pitchFamily="18" charset="-122"/>
              </a:rPr>
              <a:t>Agent need click on RO one by one for RV</a:t>
            </a:r>
            <a:endParaRPr lang="zh-CN" altLang="en-US" sz="1050" dirty="0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6661198" y="4270460"/>
            <a:ext cx="462338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050" dirty="0" smtClean="0">
                <a:latin typeface="OPPOSans R" panose="00020600040101010101" pitchFamily="18" charset="-122"/>
                <a:ea typeface="OPPOSans R" panose="00020600040101010101" pitchFamily="18" charset="-122"/>
              </a:rPr>
              <a:t>Next RO will be popped out automatically when one is closed</a:t>
            </a:r>
            <a:endParaRPr lang="zh-CN" altLang="en-US" sz="1050" dirty="0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2868767" y="4526266"/>
            <a:ext cx="362791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050" dirty="0" smtClean="0">
                <a:latin typeface="OPPOSans R" panose="00020600040101010101" pitchFamily="18" charset="-122"/>
                <a:ea typeface="OPPOSans R" panose="00020600040101010101" pitchFamily="18" charset="-122"/>
              </a:rPr>
              <a:t>Easy to miss the promised time for 2</a:t>
            </a:r>
            <a:r>
              <a:rPr lang="en-US" altLang="zh-CN" sz="1050" baseline="30000" dirty="0" smtClean="0">
                <a:latin typeface="OPPOSans R" panose="00020600040101010101" pitchFamily="18" charset="-122"/>
                <a:ea typeface="OPPOSans R" panose="00020600040101010101" pitchFamily="18" charset="-122"/>
              </a:rPr>
              <a:t>nd</a:t>
            </a:r>
            <a:r>
              <a:rPr lang="en-US" altLang="zh-CN" sz="1050" dirty="0" smtClean="0">
                <a:latin typeface="OPPOSans R" panose="00020600040101010101" pitchFamily="18" charset="-122"/>
                <a:ea typeface="OPPOSans R" panose="00020600040101010101" pitchFamily="18" charset="-122"/>
              </a:rPr>
              <a:t> attempt</a:t>
            </a:r>
            <a:endParaRPr lang="zh-CN" altLang="en-US" sz="1050" dirty="0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6661198" y="4558637"/>
            <a:ext cx="516840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050" dirty="0" smtClean="0">
                <a:latin typeface="OPPOSans R" panose="00020600040101010101" pitchFamily="18" charset="-122"/>
                <a:ea typeface="OPPOSans R" panose="00020600040101010101" pitchFamily="18" charset="-122"/>
              </a:rPr>
              <a:t>Time for 2</a:t>
            </a:r>
            <a:r>
              <a:rPr lang="en-US" altLang="zh-CN" sz="1050" baseline="30000" dirty="0" smtClean="0">
                <a:latin typeface="OPPOSans R" panose="00020600040101010101" pitchFamily="18" charset="-122"/>
                <a:ea typeface="OPPOSans R" panose="00020600040101010101" pitchFamily="18" charset="-122"/>
              </a:rPr>
              <a:t>nd</a:t>
            </a:r>
            <a:r>
              <a:rPr lang="en-US" altLang="zh-CN" sz="1050" dirty="0" smtClean="0">
                <a:latin typeface="OPPOSans R" panose="00020600040101010101" pitchFamily="18" charset="-122"/>
                <a:ea typeface="OPPOSans R" panose="00020600040101010101" pitchFamily="18" charset="-122"/>
              </a:rPr>
              <a:t> call can be set and the case will pop out before due time</a:t>
            </a:r>
            <a:endParaRPr lang="zh-CN" altLang="en-US" sz="1050" dirty="0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2838309" y="3523823"/>
            <a:ext cx="308770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050" dirty="0" smtClean="0">
                <a:latin typeface="OPPOSans R" panose="00020600040101010101" pitchFamily="18" charset="-122"/>
                <a:ea typeface="OPPOSans R" panose="00020600040101010101" pitchFamily="18" charset="-122"/>
              </a:rPr>
              <a:t>Tasks can’t be recalled before deadline</a:t>
            </a:r>
            <a:endParaRPr lang="zh-CN" altLang="en-US" sz="1050" dirty="0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6579629" y="3518196"/>
            <a:ext cx="430438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050" dirty="0" smtClean="0">
                <a:latin typeface="OPPOSans R" panose="00020600040101010101" pitchFamily="18" charset="-122"/>
                <a:ea typeface="OPPOSans R" panose="00020600040101010101" pitchFamily="18" charset="-122"/>
              </a:rPr>
              <a:t>Tasks can be recalled/withdrawal anytime when needed</a:t>
            </a:r>
            <a:endParaRPr lang="zh-CN" altLang="en-US" sz="1050" dirty="0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2859039" y="4795373"/>
            <a:ext cx="315022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050" dirty="0" smtClean="0">
                <a:latin typeface="OPPOSans R" panose="00020600040101010101" pitchFamily="18" charset="-122"/>
                <a:ea typeface="OPPOSans R" panose="00020600040101010101" pitchFamily="18" charset="-122"/>
              </a:rPr>
              <a:t>CC can’t amend samples closed already</a:t>
            </a:r>
            <a:endParaRPr lang="zh-CN" altLang="en-US" sz="1050" dirty="0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6661198" y="4835781"/>
            <a:ext cx="474360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050" dirty="0" smtClean="0">
                <a:latin typeface="OPPOSans R" panose="00020600040101010101" pitchFamily="18" charset="-122"/>
                <a:ea typeface="OPPOSans R" panose="00020600040101010101" pitchFamily="18" charset="-122"/>
              </a:rPr>
              <a:t>CC HQ can amend samples after they are closed when needed</a:t>
            </a:r>
            <a:endParaRPr lang="zh-CN" altLang="en-US" sz="1050" dirty="0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2859039" y="5193328"/>
            <a:ext cx="328487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050" dirty="0" smtClean="0">
                <a:latin typeface="OPPOSans R" panose="00020600040101010101" pitchFamily="18" charset="-122"/>
                <a:ea typeface="OPPOSans R" panose="00020600040101010101" pitchFamily="18" charset="-122"/>
              </a:rPr>
              <a:t>CC can only check RV data </a:t>
            </a:r>
            <a:r>
              <a:rPr lang="en-US" altLang="zh-CN" sz="1050" dirty="0" smtClean="0">
                <a:latin typeface="OPPOSans R" panose="00020600040101010101" pitchFamily="18" charset="-122"/>
                <a:ea typeface="OPPOSans R" panose="00020600040101010101" pitchFamily="18" charset="-122"/>
              </a:rPr>
              <a:t>through </a:t>
            </a:r>
            <a:r>
              <a:rPr lang="en-US" altLang="zh-CN" sz="1050" dirty="0" smtClean="0">
                <a:latin typeface="OPPOSans R" panose="00020600040101010101" pitchFamily="18" charset="-122"/>
                <a:ea typeface="OPPOSans R" panose="00020600040101010101" pitchFamily="18" charset="-122"/>
              </a:rPr>
              <a:t>report</a:t>
            </a:r>
            <a:endParaRPr lang="zh-CN" altLang="en-US" sz="1050" dirty="0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6661198" y="5179791"/>
            <a:ext cx="286007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050" dirty="0" smtClean="0">
                <a:latin typeface="OPPOSans R" panose="00020600040101010101" pitchFamily="18" charset="-122"/>
                <a:ea typeface="OPPOSans R" panose="00020600040101010101" pitchFamily="18" charset="-122"/>
              </a:rPr>
              <a:t>CC can review single sample online </a:t>
            </a:r>
            <a:endParaRPr lang="zh-CN" altLang="en-US" sz="1050" dirty="0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2859039" y="5451099"/>
            <a:ext cx="340029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050" dirty="0" smtClean="0">
                <a:latin typeface="OPPOSans R" panose="00020600040101010101" pitchFamily="18" charset="-122"/>
                <a:ea typeface="OPPOSans R" panose="00020600040101010101" pitchFamily="18" charset="-122"/>
              </a:rPr>
              <a:t>CC can’t check RV Sample Judgment result </a:t>
            </a:r>
            <a:endParaRPr lang="zh-CN" altLang="en-US" sz="1050" dirty="0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2838309" y="3786313"/>
            <a:ext cx="318709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050" dirty="0" smtClean="0">
                <a:latin typeface="OPPOSans R" panose="00020600040101010101" pitchFamily="18" charset="-122"/>
                <a:ea typeface="OPPOSans R" panose="00020600040101010101" pitchFamily="18" charset="-122"/>
              </a:rPr>
              <a:t>CC can’t check sample record on system</a:t>
            </a:r>
            <a:endParaRPr lang="zh-CN" altLang="en-US" sz="1050" dirty="0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6621717" y="3795340"/>
            <a:ext cx="238398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050" dirty="0" smtClean="0">
                <a:latin typeface="OPPOSans R" panose="00020600040101010101" pitchFamily="18" charset="-122"/>
                <a:ea typeface="OPPOSans R" panose="00020600040101010101" pitchFamily="18" charset="-122"/>
              </a:rPr>
              <a:t>CC can check Sample Record</a:t>
            </a:r>
            <a:endParaRPr lang="zh-CN" altLang="en-US" sz="1050" dirty="0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6676906" y="5447244"/>
            <a:ext cx="414248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050" dirty="0" smtClean="0">
                <a:latin typeface="OPPOSans R" panose="00020600040101010101" pitchFamily="18" charset="-122"/>
                <a:ea typeface="OPPOSans R" panose="00020600040101010101" pitchFamily="18" charset="-122"/>
              </a:rPr>
              <a:t>CC can check RV Judgement Result and do self-check </a:t>
            </a:r>
            <a:endParaRPr lang="zh-CN" altLang="en-US" sz="1050" dirty="0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2861668" y="5689073"/>
            <a:ext cx="370486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050" dirty="0" smtClean="0">
                <a:latin typeface="OPPOSans R" panose="00020600040101010101" pitchFamily="18" charset="-122"/>
                <a:ea typeface="OPPOSans R" panose="00020600040101010101" pitchFamily="18" charset="-122"/>
              </a:rPr>
              <a:t>CC need analyze RV ratios manually from dump</a:t>
            </a:r>
            <a:endParaRPr lang="zh-CN" altLang="en-US" sz="1050" dirty="0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6676906" y="5699042"/>
            <a:ext cx="321113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050" dirty="0" smtClean="0">
                <a:latin typeface="OPPOSans R" panose="00020600040101010101" pitchFamily="18" charset="-122"/>
                <a:ea typeface="OPPOSans R" panose="00020600040101010101" pitchFamily="18" charset="-122"/>
              </a:rPr>
              <a:t>CC can check RV ratio chart from system</a:t>
            </a:r>
            <a:endParaRPr lang="zh-CN" altLang="en-US" sz="1050" dirty="0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1054966" y="2981912"/>
            <a:ext cx="10278847" cy="0"/>
          </a:xfrm>
          <a:prstGeom prst="line">
            <a:avLst/>
          </a:prstGeom>
          <a:ln>
            <a:solidFill>
              <a:srgbClr val="046A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连接符 39"/>
          <p:cNvCxnSpPr/>
          <p:nvPr/>
        </p:nvCxnSpPr>
        <p:spPr>
          <a:xfrm>
            <a:off x="1054966" y="4140152"/>
            <a:ext cx="10278847" cy="0"/>
          </a:xfrm>
          <a:prstGeom prst="line">
            <a:avLst/>
          </a:prstGeom>
          <a:ln>
            <a:solidFill>
              <a:srgbClr val="046A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/>
          <p:cNvCxnSpPr/>
          <p:nvPr/>
        </p:nvCxnSpPr>
        <p:spPr>
          <a:xfrm>
            <a:off x="1060209" y="5156375"/>
            <a:ext cx="10278847" cy="0"/>
          </a:xfrm>
          <a:prstGeom prst="line">
            <a:avLst/>
          </a:prstGeom>
          <a:ln>
            <a:solidFill>
              <a:srgbClr val="046A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连接符 42"/>
          <p:cNvCxnSpPr/>
          <p:nvPr/>
        </p:nvCxnSpPr>
        <p:spPr>
          <a:xfrm>
            <a:off x="6399518" y="1138314"/>
            <a:ext cx="49334" cy="4905870"/>
          </a:xfrm>
          <a:prstGeom prst="line">
            <a:avLst/>
          </a:prstGeom>
          <a:ln w="12700">
            <a:solidFill>
              <a:srgbClr val="046A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493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758958" y="2441800"/>
            <a:ext cx="4453132" cy="540000"/>
          </a:xfrm>
          <a:prstGeom prst="rect">
            <a:avLst/>
          </a:prstGeom>
          <a:solidFill>
            <a:srgbClr val="046A38"/>
          </a:solidFill>
          <a:ln w="28575">
            <a:solidFill>
              <a:srgbClr val="046A38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altLang="zh-CN" dirty="0">
              <a:solidFill>
                <a:prstClr val="white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758958" y="1617242"/>
            <a:ext cx="4453132" cy="540000"/>
          </a:xfrm>
          <a:prstGeom prst="rect">
            <a:avLst/>
          </a:prstGeom>
          <a:noFill/>
          <a:ln w="28575">
            <a:solidFill>
              <a:srgbClr val="CACAC8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altLang="zh-CN" dirty="0"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859546" y="1717966"/>
            <a:ext cx="4140877" cy="5400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latin typeface="OPPOSans M" panose="00020600040101010101" pitchFamily="18" charset="-122"/>
                <a:ea typeface="OPPOSans M" panose="00020600040101010101" pitchFamily="18" charset="-122"/>
              </a:rPr>
              <a:t>Salesforce &amp; WCSM Comparison</a:t>
            </a:r>
            <a:endParaRPr lang="zh-CN" altLang="en-US" dirty="0"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859546" y="2542523"/>
            <a:ext cx="2345514" cy="5400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solidFill>
                  <a:schemeClr val="bg1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RV SOP on WCSM</a:t>
            </a:r>
            <a:endParaRPr lang="zh-CN" altLang="en-US" dirty="0">
              <a:solidFill>
                <a:schemeClr val="bg1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738043" y="3246901"/>
            <a:ext cx="4453132" cy="540000"/>
          </a:xfrm>
          <a:prstGeom prst="rect">
            <a:avLst/>
          </a:prstGeom>
          <a:noFill/>
          <a:ln w="28575">
            <a:solidFill>
              <a:srgbClr val="CACAC8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altLang="zh-CN" dirty="0">
              <a:solidFill>
                <a:prstClr val="white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859546" y="3347624"/>
            <a:ext cx="3398687" cy="5400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solidFill>
                  <a:prstClr val="black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Service Standard &amp; Target</a:t>
            </a:r>
            <a:endParaRPr lang="zh-CN" altLang="en-US" dirty="0">
              <a:solidFill>
                <a:prstClr val="black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sp>
        <p:nvSpPr>
          <p:cNvPr id="9" name="MH_Number_1"/>
          <p:cNvSpPr/>
          <p:nvPr>
            <p:custDataLst>
              <p:tags r:id="rId1"/>
            </p:custDataLst>
          </p:nvPr>
        </p:nvSpPr>
        <p:spPr>
          <a:xfrm>
            <a:off x="2864314" y="1617243"/>
            <a:ext cx="749601" cy="540000"/>
          </a:xfrm>
          <a:prstGeom prst="rect">
            <a:avLst/>
          </a:prstGeom>
          <a:noFill/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b="1" dirty="0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01</a:t>
            </a:r>
            <a:endParaRPr lang="zh-CN" altLang="en-US" b="1" dirty="0">
              <a:solidFill>
                <a:schemeClr val="tx1"/>
              </a:solidFill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</p:txBody>
      </p:sp>
      <p:sp>
        <p:nvSpPr>
          <p:cNvPr id="10" name="MH_Number_2"/>
          <p:cNvSpPr/>
          <p:nvPr>
            <p:custDataLst>
              <p:tags r:id="rId2"/>
            </p:custDataLst>
          </p:nvPr>
        </p:nvSpPr>
        <p:spPr>
          <a:xfrm>
            <a:off x="2864314" y="2441800"/>
            <a:ext cx="749601" cy="540000"/>
          </a:xfrm>
          <a:prstGeom prst="rect">
            <a:avLst/>
          </a:prstGeom>
          <a:solidFill>
            <a:srgbClr val="046A38"/>
          </a:solidFill>
          <a:ln w="25400">
            <a:solidFill>
              <a:srgbClr val="046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02</a:t>
            </a:r>
            <a:endParaRPr lang="zh-CN" altLang="en-US" dirty="0">
              <a:solidFill>
                <a:schemeClr val="bg1"/>
              </a:solidFill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</p:txBody>
      </p:sp>
      <p:sp>
        <p:nvSpPr>
          <p:cNvPr id="11" name="MH_Number_2"/>
          <p:cNvSpPr/>
          <p:nvPr>
            <p:custDataLst>
              <p:tags r:id="rId3"/>
            </p:custDataLst>
          </p:nvPr>
        </p:nvSpPr>
        <p:spPr>
          <a:xfrm>
            <a:off x="2883917" y="3246901"/>
            <a:ext cx="749601" cy="540000"/>
          </a:xfrm>
          <a:prstGeom prst="rect">
            <a:avLst/>
          </a:prstGeom>
          <a:noFill/>
          <a:ln w="25400">
            <a:solidFill>
              <a:srgbClr val="CACA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dirty="0" smtClean="0">
                <a:solidFill>
                  <a:prstClr val="black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03</a:t>
            </a:r>
            <a:endParaRPr lang="zh-CN" altLang="en-US" dirty="0">
              <a:solidFill>
                <a:prstClr val="black"/>
              </a:solidFill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718440" y="3990191"/>
            <a:ext cx="4453132" cy="540000"/>
          </a:xfrm>
          <a:prstGeom prst="rect">
            <a:avLst/>
          </a:prstGeom>
          <a:noFill/>
          <a:ln w="28575">
            <a:solidFill>
              <a:srgbClr val="CACAC8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altLang="zh-CN" dirty="0">
              <a:solidFill>
                <a:prstClr val="white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839943" y="4090914"/>
            <a:ext cx="1912703" cy="5400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solidFill>
                  <a:prstClr val="black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Data &amp; Report</a:t>
            </a:r>
            <a:endParaRPr lang="zh-CN" altLang="en-US" dirty="0">
              <a:solidFill>
                <a:prstClr val="black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sp>
        <p:nvSpPr>
          <p:cNvPr id="14" name="MH_Number_2"/>
          <p:cNvSpPr/>
          <p:nvPr>
            <p:custDataLst>
              <p:tags r:id="rId4"/>
            </p:custDataLst>
          </p:nvPr>
        </p:nvSpPr>
        <p:spPr>
          <a:xfrm>
            <a:off x="2864314" y="3990191"/>
            <a:ext cx="749601" cy="540000"/>
          </a:xfrm>
          <a:prstGeom prst="rect">
            <a:avLst/>
          </a:prstGeom>
          <a:noFill/>
          <a:ln w="25400">
            <a:solidFill>
              <a:srgbClr val="CACA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dirty="0" smtClean="0">
                <a:solidFill>
                  <a:prstClr val="black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04</a:t>
            </a:r>
            <a:endParaRPr lang="zh-CN" altLang="en-US" dirty="0">
              <a:solidFill>
                <a:prstClr val="black"/>
              </a:solidFill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1553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4054" y="865976"/>
            <a:ext cx="6418934" cy="531947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39680" y="237534"/>
            <a:ext cx="2820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srgbClr val="046A38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RV SOP on Salesforce</a:t>
            </a:r>
            <a:endParaRPr lang="zh-CN" altLang="en-US" b="1" dirty="0">
              <a:solidFill>
                <a:srgbClr val="046A38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4760"/>
            <a:ext cx="287734" cy="499748"/>
          </a:xfrm>
          <a:prstGeom prst="rect">
            <a:avLst/>
          </a:prstGeom>
        </p:spPr>
      </p:pic>
      <p:cxnSp>
        <p:nvCxnSpPr>
          <p:cNvPr id="8" name="直接连接符 7"/>
          <p:cNvCxnSpPr/>
          <p:nvPr/>
        </p:nvCxnSpPr>
        <p:spPr>
          <a:xfrm>
            <a:off x="0" y="602151"/>
            <a:ext cx="6138153" cy="0"/>
          </a:xfrm>
          <a:prstGeom prst="line">
            <a:avLst/>
          </a:prstGeom>
          <a:ln>
            <a:solidFill>
              <a:srgbClr val="046A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627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57200" y="930847"/>
            <a:ext cx="47516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 smtClean="0">
                <a:solidFill>
                  <a:srgbClr val="046A38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OPPOSans-S R" panose="00020600040101010101" pitchFamily="18" charset="-122"/>
              </a:rPr>
              <a:t>1. System Assign RV Task as per Rules </a:t>
            </a:r>
            <a:r>
              <a:rPr lang="en-US" altLang="zh-CN" sz="1600" b="1" dirty="0">
                <a:solidFill>
                  <a:srgbClr val="046A38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OPPOSans-S R" panose="00020600040101010101" pitchFamily="18" charset="-122"/>
              </a:rPr>
              <a:t>S</a:t>
            </a:r>
            <a:r>
              <a:rPr lang="en-US" altLang="zh-CN" sz="1600" b="1" dirty="0" smtClean="0">
                <a:solidFill>
                  <a:srgbClr val="046A38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OPPOSans-S R" panose="00020600040101010101" pitchFamily="18" charset="-122"/>
              </a:rPr>
              <a:t>et</a:t>
            </a:r>
            <a:endParaRPr lang="zh-CN" altLang="en-US" sz="1600" b="1" dirty="0">
              <a:solidFill>
                <a:srgbClr val="046A38"/>
              </a:solidFill>
              <a:latin typeface="OPPOSans M" panose="00020600040101010101" pitchFamily="18" charset="-122"/>
              <a:ea typeface="OPPOSans M" panose="00020600040101010101" pitchFamily="18" charset="-122"/>
              <a:cs typeface="OPPOSans-S R" panose="00020600040101010101" pitchFamily="18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75480"/>
            <a:ext cx="11341608" cy="1559143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69223" y="3153563"/>
            <a:ext cx="892423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400" dirty="0" smtClean="0"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Rules can be set and edited by HQ only.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400" dirty="0" smtClean="0"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Rules are based on sample volume of each region and balanced among Service Centers &amp; Agents.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400" dirty="0" smtClean="0"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100% is set for regions where RV%=100%, thus no need to adjust manually. </a:t>
            </a:r>
          </a:p>
          <a:p>
            <a:pPr>
              <a:lnSpc>
                <a:spcPct val="150000"/>
              </a:lnSpc>
            </a:pPr>
            <a:r>
              <a:rPr lang="en-US" altLang="zh-CN" sz="1400" dirty="0"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lang="en-US" altLang="zh-CN" sz="1400" dirty="0" smtClean="0"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     However, </a:t>
            </a:r>
            <a:r>
              <a:rPr lang="en-US" altLang="zh-CN" sz="1400" u="sng" dirty="0" smtClean="0"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TL is required to monitor RV Status and adjust RV volume when needed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020880" y="4965120"/>
            <a:ext cx="6767466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400" dirty="0" smtClean="0"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When local office expects more samples for certain SC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400" dirty="0" smtClean="0"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When any SC didn’t meet the minimum sample amount (15/month)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400" dirty="0" smtClean="0"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When CC would assign more tasks to typical agents</a:t>
            </a:r>
          </a:p>
        </p:txBody>
      </p:sp>
      <p:sp>
        <p:nvSpPr>
          <p:cNvPr id="9" name="下箭头 8"/>
          <p:cNvSpPr/>
          <p:nvPr/>
        </p:nvSpPr>
        <p:spPr>
          <a:xfrm rot="17742881">
            <a:off x="4451013" y="4275235"/>
            <a:ext cx="322384" cy="877182"/>
          </a:xfrm>
          <a:prstGeom prst="downArrow">
            <a:avLst/>
          </a:prstGeom>
          <a:noFill/>
          <a:ln>
            <a:solidFill>
              <a:srgbClr val="CACA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-S R" panose="00020600040101010101" pitchFamily="18" charset="-122"/>
              <a:ea typeface="OPPOSans-S R" panose="00020600040101010101" pitchFamily="18" charset="-122"/>
              <a:cs typeface="OPPOSans-S R" panose="00020600040101010101" pitchFamily="18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031342" y="4985238"/>
            <a:ext cx="6281926" cy="1103263"/>
          </a:xfrm>
          <a:prstGeom prst="rect">
            <a:avLst/>
          </a:prstGeom>
          <a:noFill/>
          <a:ln>
            <a:solidFill>
              <a:srgbClr val="CACA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-S R" panose="00020600040101010101" pitchFamily="18" charset="-122"/>
              <a:ea typeface="OPPOSans-S R" panose="00020600040101010101" pitchFamily="18" charset="-122"/>
              <a:cs typeface="OPPOSans-S R" panose="00020600040101010101" pitchFamily="18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9668256" y="2174213"/>
            <a:ext cx="2130552" cy="471710"/>
          </a:xfrm>
          <a:prstGeom prst="rect">
            <a:avLst/>
          </a:prstGeom>
          <a:noFill/>
          <a:ln w="19050">
            <a:solidFill>
              <a:srgbClr val="046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-S R" panose="00020600040101010101" pitchFamily="18" charset="-122"/>
              <a:ea typeface="OPPOSans-S R" panose="00020600040101010101" pitchFamily="18" charset="-122"/>
              <a:cs typeface="OPPOSans-S R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897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332" y="1435314"/>
            <a:ext cx="11873468" cy="4954591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97768" y="851057"/>
            <a:ext cx="32608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 smtClean="0">
                <a:solidFill>
                  <a:srgbClr val="046A38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2. Adjust RV </a:t>
            </a:r>
            <a:r>
              <a:rPr lang="en-US" altLang="zh-CN" sz="1600" b="1" dirty="0">
                <a:solidFill>
                  <a:srgbClr val="046A38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T</a:t>
            </a:r>
            <a:r>
              <a:rPr lang="en-US" altLang="zh-CN" sz="1600" b="1" dirty="0" smtClean="0">
                <a:solidFill>
                  <a:srgbClr val="046A38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asks Manually</a:t>
            </a:r>
            <a:endParaRPr lang="zh-CN" altLang="en-US" sz="1600" b="1" dirty="0">
              <a:solidFill>
                <a:srgbClr val="046A38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8733" y="829705"/>
            <a:ext cx="4021248" cy="112351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5602683" y="2220293"/>
            <a:ext cx="238398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 smtClean="0">
                <a:solidFill>
                  <a:schemeClr val="accent2">
                    <a:lumMod val="75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Handover Time=Delivery Time</a:t>
            </a:r>
            <a:endParaRPr lang="zh-CN" altLang="en-US" sz="1100" dirty="0">
              <a:solidFill>
                <a:schemeClr val="accent2">
                  <a:lumMod val="75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044844" y="2895828"/>
            <a:ext cx="416331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 smtClean="0">
                <a:solidFill>
                  <a:schemeClr val="accent2">
                    <a:lumMod val="75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Cancel Repair Excluded by default. No need to change</a:t>
            </a:r>
            <a:endParaRPr lang="zh-CN" altLang="en-US" sz="1100" dirty="0">
              <a:solidFill>
                <a:schemeClr val="accent2">
                  <a:lumMod val="75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461990" y="3012822"/>
            <a:ext cx="2544286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 smtClean="0">
                <a:solidFill>
                  <a:schemeClr val="accent2">
                    <a:lumMod val="75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SBU: </a:t>
            </a:r>
          </a:p>
          <a:p>
            <a:r>
              <a:rPr lang="en-US" altLang="zh-CN" sz="1100" dirty="0" smtClean="0">
                <a:solidFill>
                  <a:schemeClr val="accent2">
                    <a:lumMod val="75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Submission Method=On site</a:t>
            </a:r>
          </a:p>
          <a:p>
            <a:r>
              <a:rPr lang="en-US" altLang="zh-CN" sz="1100" dirty="0" smtClean="0">
                <a:solidFill>
                  <a:schemeClr val="accent2">
                    <a:lumMod val="75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Submission Category=Customer</a:t>
            </a:r>
            <a:endParaRPr lang="zh-CN" altLang="en-US" sz="1100" dirty="0">
              <a:solidFill>
                <a:schemeClr val="accent2">
                  <a:lumMod val="75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461990" y="3643333"/>
            <a:ext cx="12554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 smtClean="0">
                <a:solidFill>
                  <a:schemeClr val="accent2">
                    <a:lumMod val="75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As per request</a:t>
            </a:r>
            <a:endParaRPr lang="zh-CN" altLang="en-US" sz="1100" dirty="0">
              <a:solidFill>
                <a:schemeClr val="accent2">
                  <a:lumMod val="75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602683" y="2419486"/>
            <a:ext cx="19944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 smtClean="0">
                <a:solidFill>
                  <a:schemeClr val="accent2">
                    <a:lumMod val="75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Repair </a:t>
            </a:r>
            <a:r>
              <a:rPr lang="en-US" altLang="zh-CN" sz="1100" dirty="0" err="1" smtClean="0">
                <a:solidFill>
                  <a:schemeClr val="accent2">
                    <a:lumMod val="75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Type</a:t>
            </a:r>
            <a:r>
              <a:rPr lang="en-US" altLang="zh-CN" sz="1200" dirty="0" err="1">
                <a:solidFill>
                  <a:schemeClr val="accent2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≠</a:t>
            </a:r>
            <a:r>
              <a:rPr lang="en-US" altLang="zh-CN" sz="1100" dirty="0" err="1" smtClean="0">
                <a:solidFill>
                  <a:schemeClr val="accent2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COnsultation</a:t>
            </a:r>
            <a:endParaRPr lang="zh-CN" altLang="en-US" sz="1100" dirty="0">
              <a:solidFill>
                <a:schemeClr val="accent2">
                  <a:lumMod val="75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564957" y="1374620"/>
            <a:ext cx="1335024" cy="310471"/>
          </a:xfrm>
          <a:prstGeom prst="rect">
            <a:avLst/>
          </a:prstGeom>
          <a:noFill/>
          <a:ln w="19050">
            <a:solidFill>
              <a:srgbClr val="046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9091246" y="4115435"/>
            <a:ext cx="24881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 smtClean="0">
                <a:solidFill>
                  <a:schemeClr val="accent2">
                    <a:lumMod val="75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Can be adjusted as per request</a:t>
            </a:r>
            <a:endParaRPr lang="zh-CN" altLang="en-US" sz="1100" dirty="0">
              <a:solidFill>
                <a:schemeClr val="accent2">
                  <a:lumMod val="75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7026471" y="5212384"/>
            <a:ext cx="451437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 smtClean="0">
                <a:solidFill>
                  <a:schemeClr val="accent2">
                    <a:lumMod val="75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The total amount should be equal to Repair Order Adjusted</a:t>
            </a:r>
            <a:endParaRPr lang="zh-CN" altLang="en-US" sz="1100" dirty="0">
              <a:solidFill>
                <a:schemeClr val="accent2">
                  <a:lumMod val="75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975228" y="5818402"/>
            <a:ext cx="290977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 smtClean="0">
                <a:solidFill>
                  <a:schemeClr val="accent2">
                    <a:lumMod val="75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Select the Questionnaire “RV Survey”</a:t>
            </a:r>
            <a:endParaRPr lang="zh-CN" altLang="en-US" sz="1100" dirty="0">
              <a:solidFill>
                <a:schemeClr val="accent2">
                  <a:lumMod val="75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5606400" y="5845833"/>
            <a:ext cx="213391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 smtClean="0">
                <a:solidFill>
                  <a:schemeClr val="accent2">
                    <a:lumMod val="75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Set a Deadline for the task</a:t>
            </a:r>
            <a:endParaRPr lang="zh-CN" altLang="en-US" sz="1100" dirty="0">
              <a:solidFill>
                <a:schemeClr val="accent2">
                  <a:lumMod val="75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9645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2148" y="632340"/>
            <a:ext cx="6424217" cy="275867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1404" y="3523364"/>
            <a:ext cx="5799323" cy="2865368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3071949" y="1018004"/>
            <a:ext cx="1088571" cy="310471"/>
          </a:xfrm>
          <a:prstGeom prst="rect">
            <a:avLst/>
          </a:prstGeom>
          <a:noFill/>
          <a:ln w="19050">
            <a:solidFill>
              <a:srgbClr val="046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822316" y="3925594"/>
            <a:ext cx="397256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 smtClean="0">
                <a:solidFill>
                  <a:schemeClr val="accent2">
                    <a:lumMod val="75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Select Agent ID to reassign the task to other agents</a:t>
            </a:r>
            <a:endParaRPr lang="zh-CN" altLang="en-US" sz="1100" dirty="0">
              <a:solidFill>
                <a:schemeClr val="accent2">
                  <a:lumMod val="75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519789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95" y="2507279"/>
            <a:ext cx="10593120" cy="3898561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808" y="1302077"/>
            <a:ext cx="6401355" cy="132599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713295" y="905921"/>
            <a:ext cx="32928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 smtClean="0">
                <a:solidFill>
                  <a:srgbClr val="046A38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3. Recall/Withdraw RV Tasks</a:t>
            </a:r>
            <a:endParaRPr lang="zh-CN" altLang="en-US" sz="1600" b="1" dirty="0">
              <a:solidFill>
                <a:srgbClr val="046A38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379495" y="1965074"/>
            <a:ext cx="1042897" cy="265633"/>
          </a:xfrm>
          <a:prstGeom prst="rect">
            <a:avLst/>
          </a:prstGeom>
          <a:noFill/>
          <a:ln w="19050">
            <a:solidFill>
              <a:srgbClr val="046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668724" y="3291069"/>
            <a:ext cx="256352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 smtClean="0">
                <a:solidFill>
                  <a:schemeClr val="accent2">
                    <a:lumMod val="75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Width can be adjusted manually</a:t>
            </a:r>
            <a:endParaRPr lang="zh-CN" altLang="en-US" sz="1100" dirty="0">
              <a:solidFill>
                <a:schemeClr val="accent2">
                  <a:lumMod val="75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093323" y="4330704"/>
            <a:ext cx="385394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50" dirty="0" smtClean="0">
                <a:solidFill>
                  <a:schemeClr val="accent2">
                    <a:lumMod val="75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Recall: The samples won’t be filtered next time</a:t>
            </a:r>
          </a:p>
          <a:p>
            <a:r>
              <a:rPr lang="en-US" altLang="zh-CN" sz="1050" dirty="0" smtClean="0">
                <a:solidFill>
                  <a:schemeClr val="accent2">
                    <a:lumMod val="75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Withdraw: The samples can still be filtered next time</a:t>
            </a:r>
            <a:endParaRPr lang="zh-CN" altLang="en-US" sz="1050" dirty="0">
              <a:solidFill>
                <a:schemeClr val="accent2">
                  <a:lumMod val="75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379495" y="4056519"/>
            <a:ext cx="579197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 smtClean="0">
                <a:solidFill>
                  <a:schemeClr val="accent2">
                    <a:lumMod val="75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Samples will be withdrawal to dump if the task is not completed by due time</a:t>
            </a:r>
            <a:endParaRPr lang="zh-CN" altLang="en-US" sz="1100" dirty="0">
              <a:solidFill>
                <a:schemeClr val="accent2">
                  <a:lumMod val="75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583018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91101201223"/>
  <p:tag name="MH_LIBRARY" val="CONTENTS"/>
  <p:tag name="MH_TYPE" val="NUMBER"/>
  <p:tag name="ID" val="545841"/>
  <p:tag name="MH_ORDER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91101201223"/>
  <p:tag name="MH_LIBRARY" val="CONTENTS"/>
  <p:tag name="MH_TYPE" val="NUMBER"/>
  <p:tag name="ID" val="545841"/>
  <p:tag name="MH_ORDER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91101201223"/>
  <p:tag name="MH_LIBRARY" val="CONTENTS"/>
  <p:tag name="MH_TYPE" val="NUMBER"/>
  <p:tag name="ID" val="545841"/>
  <p:tag name="MH_ORDER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91101201223"/>
  <p:tag name="MH_LIBRARY" val="CONTENTS"/>
  <p:tag name="MH_TYPE" val="NUMBER"/>
  <p:tag name="ID" val="545841"/>
  <p:tag name="MH_ORDER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91101201223"/>
  <p:tag name="MH_LIBRARY" val="CONTENTS"/>
  <p:tag name="MH_TYPE" val="NUMBER"/>
  <p:tag name="ID" val="545841"/>
  <p:tag name="MH_ORDER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91101201223"/>
  <p:tag name="MH_LIBRARY" val="CONTENTS"/>
  <p:tag name="MH_TYPE" val="NUMBER"/>
  <p:tag name="ID" val="545841"/>
  <p:tag name="MH_ORDER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91101201223"/>
  <p:tag name="MH_LIBRARY" val="CONTENTS"/>
  <p:tag name="MH_TYPE" val="NUMBER"/>
  <p:tag name="ID" val="545841"/>
  <p:tag name="MH_ORDER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91101201223"/>
  <p:tag name="MH_LIBRARY" val="CONTENTS"/>
  <p:tag name="MH_TYPE" val="NUMBER"/>
  <p:tag name="ID" val="545841"/>
  <p:tag name="MH_ORDER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91101201223"/>
  <p:tag name="MH_LIBRARY" val="CONTENTS"/>
  <p:tag name="MH_TYPE" val="NUMBER"/>
  <p:tag name="ID" val="545841"/>
  <p:tag name="MH_ORDER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91101201223"/>
  <p:tag name="MH_LIBRARY" val="CONTENTS"/>
  <p:tag name="MH_TYPE" val="NUMBER"/>
  <p:tag name="ID" val="545841"/>
  <p:tag name="MH_ORDER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91101201223"/>
  <p:tag name="MH_LIBRARY" val="CONTENTS"/>
  <p:tag name="MH_TYPE" val="NUMBER"/>
  <p:tag name="ID" val="545841"/>
  <p:tag name="MH_ORDER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91101201223"/>
  <p:tag name="MH_LIBRARY" val="CONTENTS"/>
  <p:tag name="MH_TYPE" val="NUMBER"/>
  <p:tag name="ID" val="545841"/>
  <p:tag name="MH_ORDER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91101201223"/>
  <p:tag name="MH_LIBRARY" val="CONTENTS"/>
  <p:tag name="MH_TYPE" val="NUMBER"/>
  <p:tag name="ID" val="545841"/>
  <p:tag name="MH_ORDER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91101201223"/>
  <p:tag name="MH_LIBRARY" val="CONTENTS"/>
  <p:tag name="MH_TYPE" val="NUMBER"/>
  <p:tag name="ID" val="545841"/>
  <p:tag name="MH_ORDER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91101201223"/>
  <p:tag name="MH_LIBRARY" val="CONTENTS"/>
  <p:tag name="MH_TYPE" val="NUMBER"/>
  <p:tag name="ID" val="545841"/>
  <p:tag name="MH_ORDER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91101201223"/>
  <p:tag name="MH_LIBRARY" val="CONTENTS"/>
  <p:tag name="MH_TYPE" val="NUMBER"/>
  <p:tag name="ID" val="545841"/>
  <p:tag name="MH_ORDER" val="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0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4184</TotalTime>
  <Words>702</Words>
  <Application>Microsoft Office PowerPoint</Application>
  <PresentationFormat>宽屏</PresentationFormat>
  <Paragraphs>115</Paragraphs>
  <Slides>21</Slides>
  <Notes>2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5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37" baseType="lpstr">
      <vt:lpstr>OPPOSans M</vt:lpstr>
      <vt:lpstr>OPPOSans R</vt:lpstr>
      <vt:lpstr>OPPOSans-S R</vt:lpstr>
      <vt:lpstr>等线</vt:lpstr>
      <vt:lpstr>宋体</vt:lpstr>
      <vt:lpstr>微软雅黑</vt:lpstr>
      <vt:lpstr>Arial</vt:lpstr>
      <vt:lpstr>Calibri</vt:lpstr>
      <vt:lpstr>Calibri Light</vt:lpstr>
      <vt:lpstr>Wingdings</vt:lpstr>
      <vt:lpstr>Office 主题</vt:lpstr>
      <vt:lpstr>1_自定义设计方案</vt:lpstr>
      <vt:lpstr>自定义设计方案</vt:lpstr>
      <vt:lpstr>2_Office 主题</vt:lpstr>
      <vt:lpstr>10_自定义设计方案</vt:lpstr>
      <vt:lpstr>Microsoft Excel 工作表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80095232</dc:creator>
  <cp:lastModifiedBy>80095232</cp:lastModifiedBy>
  <cp:revision>212</cp:revision>
  <dcterms:created xsi:type="dcterms:W3CDTF">2019-11-09T07:43:47Z</dcterms:created>
  <dcterms:modified xsi:type="dcterms:W3CDTF">2020-03-20T06:19:45Z</dcterms:modified>
</cp:coreProperties>
</file>