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69"/>
  </p:notesMasterIdLst>
  <p:handoutMasterIdLst>
    <p:handoutMasterId r:id="rId70"/>
  </p:handoutMasterIdLst>
  <p:sldIdLst>
    <p:sldId id="535" r:id="rId2"/>
    <p:sldId id="584" r:id="rId3"/>
    <p:sldId id="585" r:id="rId4"/>
    <p:sldId id="586" r:id="rId5"/>
    <p:sldId id="587" r:id="rId6"/>
    <p:sldId id="588" r:id="rId7"/>
    <p:sldId id="589" r:id="rId8"/>
    <p:sldId id="590" r:id="rId9"/>
    <p:sldId id="591" r:id="rId10"/>
    <p:sldId id="592" r:id="rId11"/>
    <p:sldId id="593" r:id="rId12"/>
    <p:sldId id="594" r:id="rId13"/>
    <p:sldId id="595" r:id="rId14"/>
    <p:sldId id="596" r:id="rId15"/>
    <p:sldId id="597" r:id="rId16"/>
    <p:sldId id="598" r:id="rId17"/>
    <p:sldId id="599" r:id="rId18"/>
    <p:sldId id="600" r:id="rId19"/>
    <p:sldId id="550" r:id="rId20"/>
    <p:sldId id="551" r:id="rId21"/>
    <p:sldId id="552" r:id="rId22"/>
    <p:sldId id="554" r:id="rId23"/>
    <p:sldId id="555" r:id="rId24"/>
    <p:sldId id="556" r:id="rId25"/>
    <p:sldId id="603" r:id="rId26"/>
    <p:sldId id="606" r:id="rId27"/>
    <p:sldId id="558" r:id="rId28"/>
    <p:sldId id="607" r:id="rId29"/>
    <p:sldId id="608" r:id="rId30"/>
    <p:sldId id="609" r:id="rId31"/>
    <p:sldId id="610" r:id="rId32"/>
    <p:sldId id="611" r:id="rId33"/>
    <p:sldId id="612" r:id="rId34"/>
    <p:sldId id="613" r:id="rId35"/>
    <p:sldId id="557" r:id="rId36"/>
    <p:sldId id="614" r:id="rId37"/>
    <p:sldId id="615" r:id="rId38"/>
    <p:sldId id="616" r:id="rId39"/>
    <p:sldId id="559" r:id="rId40"/>
    <p:sldId id="560" r:id="rId41"/>
    <p:sldId id="561" r:id="rId42"/>
    <p:sldId id="570" r:id="rId43"/>
    <p:sldId id="604" r:id="rId44"/>
    <p:sldId id="605" r:id="rId45"/>
    <p:sldId id="601" r:id="rId46"/>
    <p:sldId id="562" r:id="rId47"/>
    <p:sldId id="572" r:id="rId48"/>
    <p:sldId id="573" r:id="rId49"/>
    <p:sldId id="574" r:id="rId50"/>
    <p:sldId id="563" r:id="rId51"/>
    <p:sldId id="564" r:id="rId52"/>
    <p:sldId id="602" r:id="rId53"/>
    <p:sldId id="617" r:id="rId54"/>
    <p:sldId id="619" r:id="rId55"/>
    <p:sldId id="620" r:id="rId56"/>
    <p:sldId id="621" r:id="rId57"/>
    <p:sldId id="622" r:id="rId58"/>
    <p:sldId id="618" r:id="rId59"/>
    <p:sldId id="576" r:id="rId60"/>
    <p:sldId id="577" r:id="rId61"/>
    <p:sldId id="578" r:id="rId62"/>
    <p:sldId id="579" r:id="rId63"/>
    <p:sldId id="580" r:id="rId64"/>
    <p:sldId id="581" r:id="rId65"/>
    <p:sldId id="582" r:id="rId66"/>
    <p:sldId id="583" r:id="rId67"/>
    <p:sldId id="496" r:id="rId68"/>
  </p:sldIdLst>
  <p:sldSz cx="12192000" cy="6858000"/>
  <p:notesSz cx="6799263" cy="99298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
          <p15:clr>
            <a:srgbClr val="A4A3A4"/>
          </p15:clr>
        </p15:guide>
        <p15:guide id="2" pos="3865">
          <p15:clr>
            <a:srgbClr val="A4A3A4"/>
          </p15:clr>
        </p15:guide>
        <p15:guide id="3" orient="horz" pos="2351">
          <p15:clr>
            <a:srgbClr val="A4A3A4"/>
          </p15:clr>
        </p15:guide>
        <p15:guide id="4" pos="41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5F"/>
    <a:srgbClr val="FEFEFE"/>
    <a:srgbClr val="FFFFFF"/>
    <a:srgbClr val="4ED5BD"/>
    <a:srgbClr val="05BAC8"/>
    <a:srgbClr val="6AC1BD"/>
    <a:srgbClr val="58BC8C"/>
    <a:srgbClr val="D9E151"/>
    <a:srgbClr val="92D750"/>
    <a:srgbClr val="E6E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4" autoAdjust="0"/>
    <p:restoredTop sz="95386" autoAdjust="0"/>
  </p:normalViewPr>
  <p:slideViewPr>
    <p:cSldViewPr snapToGrid="0" showGuides="1">
      <p:cViewPr varScale="1">
        <p:scale>
          <a:sx n="101" d="100"/>
          <a:sy n="101" d="100"/>
        </p:scale>
        <p:origin x="120" y="324"/>
      </p:cViewPr>
      <p:guideLst>
        <p:guide orient="horz" pos="323"/>
        <p:guide pos="3865"/>
        <p:guide orient="horz" pos="2351"/>
        <p:guide pos="4135"/>
      </p:guideLst>
    </p:cSldViewPr>
  </p:slideViewPr>
  <p:outlineViewPr>
    <p:cViewPr>
      <p:scale>
        <a:sx n="33" d="100"/>
        <a:sy n="33" d="100"/>
      </p:scale>
      <p:origin x="0" y="-501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62" d="100"/>
          <a:sy n="62" d="100"/>
        </p:scale>
        <p:origin x="2452" y="3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479B57CE-6D04-468C-B111-05B795FC0270}" type="datetimeFigureOut">
              <a:rPr lang="zh-CN" altLang="en-US" smtClean="0"/>
              <a:t>2020/3/2</a:t>
            </a:fld>
            <a:endParaRPr lang="zh-CN" altLang="en-US"/>
          </a:p>
        </p:txBody>
      </p:sp>
      <p:sp>
        <p:nvSpPr>
          <p:cNvPr id="4" name="页脚占位符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5829003-F2BD-411B-B124-DA25CC1B17B6}" type="slidenum">
              <a:rPr lang="zh-CN" altLang="en-US" smtClean="0"/>
              <a:t>‹#›</a:t>
            </a:fld>
            <a:endParaRPr lang="zh-CN" altLang="en-US"/>
          </a:p>
        </p:txBody>
      </p:sp>
    </p:spTree>
    <p:extLst>
      <p:ext uri="{BB962C8B-B14F-4D97-AF65-F5344CB8AC3E}">
        <p14:creationId xmlns:p14="http://schemas.microsoft.com/office/powerpoint/2010/main" val="11353002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6988B21-9535-46BC-B1BC-F992EE980A63}" type="datetimeFigureOut">
              <a:rPr lang="zh-CN" altLang="en-US" smtClean="0"/>
              <a:t>2020/3/2</a:t>
            </a:fld>
            <a:endParaRPr lang="zh-CN" altLang="en-US"/>
          </a:p>
        </p:txBody>
      </p:sp>
      <p:sp>
        <p:nvSpPr>
          <p:cNvPr id="4" name="幻灯片图像占位符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C4D02B2-78EB-4D6E-B06D-D36F11E98354}" type="slidenum">
              <a:rPr lang="zh-CN" altLang="en-US" smtClean="0"/>
              <a:t>‹#›</a:t>
            </a:fld>
            <a:endParaRPr lang="zh-CN" altLang="en-US"/>
          </a:p>
        </p:txBody>
      </p:sp>
    </p:spTree>
    <p:extLst>
      <p:ext uri="{BB962C8B-B14F-4D97-AF65-F5344CB8AC3E}">
        <p14:creationId xmlns:p14="http://schemas.microsoft.com/office/powerpoint/2010/main" val="25570042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zh-CN"/>
              <a:t>关键节点说明</a:t>
            </a:r>
          </a:p>
        </p:txBody>
      </p:sp>
    </p:spTree>
    <p:extLst>
      <p:ext uri="{BB962C8B-B14F-4D97-AF65-F5344CB8AC3E}">
        <p14:creationId xmlns:p14="http://schemas.microsoft.com/office/powerpoint/2010/main" val="4070716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192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491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7541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255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974336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9316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66421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已更换图片</a:t>
            </a:r>
            <a:endParaRPr lang="zh-CN" altLang="en-US" dirty="0"/>
          </a:p>
        </p:txBody>
      </p:sp>
    </p:spTree>
    <p:extLst>
      <p:ext uri="{BB962C8B-B14F-4D97-AF65-F5344CB8AC3E}">
        <p14:creationId xmlns:p14="http://schemas.microsoft.com/office/powerpoint/2010/main" val="120178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增加页数</a:t>
            </a:r>
            <a:endParaRPr lang="zh-CN" altLang="en-US" dirty="0"/>
          </a:p>
        </p:txBody>
      </p:sp>
    </p:spTree>
    <p:extLst>
      <p:ext uri="{BB962C8B-B14F-4D97-AF65-F5344CB8AC3E}">
        <p14:creationId xmlns:p14="http://schemas.microsoft.com/office/powerpoint/2010/main" val="3088826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20649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2266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3025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799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8497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1233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7" name="TextBox 11"/>
          <p:cNvSpPr txBox="1"/>
          <p:nvPr userDrawn="1"/>
        </p:nvSpPr>
        <p:spPr>
          <a:xfrm>
            <a:off x="11138533" y="6462525"/>
            <a:ext cx="808163" cy="261610"/>
          </a:xfrm>
          <a:prstGeom prst="rect">
            <a:avLst/>
          </a:prstGeom>
          <a:noFill/>
        </p:spPr>
        <p:txBody>
          <a:bodyPr wrap="square" rtlCol="0">
            <a:spAutoFit/>
          </a:bodyPr>
          <a:lstStyle/>
          <a:p>
            <a:pPr marL="0" marR="0" indent="0" algn="r" defTabSz="457200" rtl="0" eaLnBrk="1" fontAlgn="auto" latinLnBrk="0" hangingPunct="1">
              <a:lnSpc>
                <a:spcPct val="100000"/>
              </a:lnSpc>
              <a:spcBef>
                <a:spcPts val="0"/>
              </a:spcBef>
              <a:spcAft>
                <a:spcPts val="0"/>
              </a:spcAft>
              <a:buClrTx/>
              <a:buSzTx/>
              <a:buFontTx/>
              <a:buNone/>
              <a:defRPr/>
            </a:pPr>
            <a:fld id="{87A1FE1D-2C93-4E5E-B972-0C394F7C2AFD}" type="slidenum">
              <a:rPr kumimoji="0" lang="en-US" sz="1100" b="0" i="0" u="none" strike="noStrike" kern="1200" cap="none" spc="0" normalizeH="0" baseline="0" noProof="0" smtClean="0">
                <a:ln>
                  <a:noFill/>
                </a:ln>
                <a:solidFill>
                  <a:schemeClr val="bg1">
                    <a:lumMod val="65000"/>
                  </a:schemeClr>
                </a:solidFill>
                <a:effectLst/>
                <a:uLnTx/>
                <a:uFillTx/>
                <a:latin typeface="+mn-lt"/>
                <a:ea typeface="+mn-ea"/>
                <a:cs typeface="+mn-cs"/>
              </a:rPr>
              <a:t>‹#›</a:t>
            </a:fld>
            <a:endParaRPr lang="en-US" sz="1600" dirty="0">
              <a:solidFill>
                <a:schemeClr val="bg1">
                  <a:lumMod val="65000"/>
                </a:schemeClr>
              </a:solidFill>
            </a:endParaRPr>
          </a:p>
        </p:txBody>
      </p:sp>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63033" y="237833"/>
            <a:ext cx="1305255" cy="31034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2408"/>
          <a:stretch>
            <a:fillRect/>
          </a:stretch>
        </p:blipFill>
        <p:spPr>
          <a:xfrm>
            <a:off x="-5606" y="0"/>
            <a:ext cx="6652726" cy="6858000"/>
          </a:xfrm>
          <a:prstGeom prst="rect">
            <a:avLst/>
          </a:prstGeom>
        </p:spPr>
      </p:pic>
      <p:sp>
        <p:nvSpPr>
          <p:cNvPr id="4" name="矩形 3"/>
          <p:cNvSpPr/>
          <p:nvPr userDrawn="1"/>
        </p:nvSpPr>
        <p:spPr>
          <a:xfrm>
            <a:off x="5419288" y="0"/>
            <a:ext cx="6374351" cy="6858000"/>
          </a:xfrm>
          <a:prstGeom prst="rect">
            <a:avLst/>
          </a:prstGeom>
          <a:solidFill>
            <a:srgbClr val="FEFEFE">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V 形 11"/>
          <p:cNvSpPr/>
          <p:nvPr userDrawn="1"/>
        </p:nvSpPr>
        <p:spPr>
          <a:xfrm>
            <a:off x="106369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箭头: V 形 12"/>
          <p:cNvSpPr/>
          <p:nvPr userDrawn="1"/>
        </p:nvSpPr>
        <p:spPr>
          <a:xfrm>
            <a:off x="124801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箭头: V 形 13"/>
          <p:cNvSpPr/>
          <p:nvPr userDrawn="1"/>
        </p:nvSpPr>
        <p:spPr>
          <a:xfrm>
            <a:off x="144595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箭头: V 形 14"/>
          <p:cNvSpPr/>
          <p:nvPr userDrawn="1"/>
        </p:nvSpPr>
        <p:spPr>
          <a:xfrm>
            <a:off x="163027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箭头: V 形 15"/>
          <p:cNvSpPr/>
          <p:nvPr userDrawn="1"/>
        </p:nvSpPr>
        <p:spPr>
          <a:xfrm>
            <a:off x="181027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7" name="箭头: V 形 16"/>
          <p:cNvSpPr/>
          <p:nvPr userDrawn="1"/>
        </p:nvSpPr>
        <p:spPr>
          <a:xfrm>
            <a:off x="199459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9" name="箭头: V 形 18"/>
          <p:cNvSpPr/>
          <p:nvPr userDrawn="1"/>
        </p:nvSpPr>
        <p:spPr>
          <a:xfrm>
            <a:off x="217891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箭头: V 形 19"/>
          <p:cNvSpPr/>
          <p:nvPr userDrawn="1"/>
        </p:nvSpPr>
        <p:spPr>
          <a:xfrm>
            <a:off x="236323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箭头: V 形 20"/>
          <p:cNvSpPr/>
          <p:nvPr userDrawn="1"/>
        </p:nvSpPr>
        <p:spPr>
          <a:xfrm>
            <a:off x="256117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箭头: V 形 21"/>
          <p:cNvSpPr/>
          <p:nvPr userDrawn="1"/>
        </p:nvSpPr>
        <p:spPr>
          <a:xfrm>
            <a:off x="274549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箭头: V 形 22"/>
          <p:cNvSpPr/>
          <p:nvPr userDrawn="1"/>
        </p:nvSpPr>
        <p:spPr>
          <a:xfrm>
            <a:off x="292549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24" name="箭头: V 形 23"/>
          <p:cNvSpPr/>
          <p:nvPr userDrawn="1"/>
        </p:nvSpPr>
        <p:spPr>
          <a:xfrm>
            <a:off x="310981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25" name="箭头: V 形 24"/>
          <p:cNvSpPr/>
          <p:nvPr userDrawn="1"/>
        </p:nvSpPr>
        <p:spPr>
          <a:xfrm>
            <a:off x="329413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箭头: V 形 25"/>
          <p:cNvSpPr/>
          <p:nvPr userDrawn="1"/>
        </p:nvSpPr>
        <p:spPr>
          <a:xfrm>
            <a:off x="349207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箭头: V 形 26"/>
          <p:cNvSpPr/>
          <p:nvPr userDrawn="1"/>
        </p:nvSpPr>
        <p:spPr>
          <a:xfrm>
            <a:off x="367639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箭头: V 形 27"/>
          <p:cNvSpPr/>
          <p:nvPr userDrawn="1"/>
        </p:nvSpPr>
        <p:spPr>
          <a:xfrm>
            <a:off x="385639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29" name="箭头: V 形 28"/>
          <p:cNvSpPr/>
          <p:nvPr userDrawn="1"/>
        </p:nvSpPr>
        <p:spPr>
          <a:xfrm>
            <a:off x="4040712" y="5215805"/>
            <a:ext cx="180000" cy="252000"/>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30" name="文本框 29"/>
          <p:cNvSpPr txBox="1"/>
          <p:nvPr userDrawn="1"/>
        </p:nvSpPr>
        <p:spPr>
          <a:xfrm>
            <a:off x="5915611" y="987988"/>
            <a:ext cx="5952677" cy="1569660"/>
          </a:xfrm>
          <a:prstGeom prst="rect">
            <a:avLst/>
          </a:prstGeom>
          <a:noFill/>
        </p:spPr>
        <p:txBody>
          <a:bodyPr wrap="square" rtlCol="0">
            <a:spAutoFit/>
          </a:bodyPr>
          <a:lstStyle/>
          <a:p>
            <a:r>
              <a:rPr lang="en-US" altLang="zh-CN" sz="4800" b="1" dirty="0" smtClean="0">
                <a:solidFill>
                  <a:srgbClr val="00925F"/>
                </a:solidFill>
                <a:latin typeface="微软雅黑" panose="020B0503020204020204" pitchFamily="34" charset="-122"/>
                <a:ea typeface="微软雅黑" panose="020B0503020204020204" pitchFamily="34" charset="-122"/>
              </a:rPr>
              <a:t>WCSM</a:t>
            </a:r>
            <a:r>
              <a:rPr lang="zh-CN" altLang="en-US" sz="4800" b="1" dirty="0" smtClean="0">
                <a:solidFill>
                  <a:srgbClr val="00925F"/>
                </a:solidFill>
                <a:latin typeface="微软雅黑" panose="020B0503020204020204" pitchFamily="34" charset="-122"/>
                <a:ea typeface="微软雅黑" panose="020B0503020204020204" pitchFamily="34" charset="-122"/>
              </a:rPr>
              <a:t> </a:t>
            </a:r>
            <a:r>
              <a:rPr lang="en-US" altLang="zh-CN" sz="4800" b="1" dirty="0" smtClean="0">
                <a:solidFill>
                  <a:srgbClr val="00925F"/>
                </a:solidFill>
                <a:latin typeface="微软雅黑" panose="020B0503020204020204" pitchFamily="34" charset="-122"/>
                <a:ea typeface="微软雅黑" panose="020B0503020204020204" pitchFamily="34" charset="-122"/>
              </a:rPr>
              <a:t>System Operation</a:t>
            </a:r>
            <a:r>
              <a:rPr lang="en-US" altLang="zh-CN" sz="4800" b="1" baseline="0" dirty="0" smtClean="0">
                <a:solidFill>
                  <a:srgbClr val="00925F"/>
                </a:solidFill>
                <a:latin typeface="微软雅黑" panose="020B0503020204020204" pitchFamily="34" charset="-122"/>
                <a:ea typeface="微软雅黑" panose="020B0503020204020204" pitchFamily="34" charset="-122"/>
              </a:rPr>
              <a:t> Guide</a:t>
            </a:r>
            <a:endParaRPr lang="zh-CN" altLang="en-US" sz="4800" b="1" dirty="0">
              <a:solidFill>
                <a:srgbClr val="00925F"/>
              </a:solidFill>
              <a:latin typeface="微软雅黑" panose="020B0503020204020204" pitchFamily="34" charset="-122"/>
              <a:ea typeface="微软雅黑" panose="020B0503020204020204" pitchFamily="34" charset="-122"/>
            </a:endParaRPr>
          </a:p>
        </p:txBody>
      </p:sp>
      <p:pic>
        <p:nvPicPr>
          <p:cNvPr id="32" name="图片 3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3033" y="237833"/>
            <a:ext cx="1305255" cy="31034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a:t>
            </a:r>
            <a:r>
              <a:rPr lang="zh-CN" altLang="en-US" dirty="0" smtClean="0"/>
              <a:t>此处</a:t>
            </a:r>
            <a:r>
              <a:rPr lang="zh-CN" altLang="en-US" dirty="0"/>
              <a:t>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22DBC-359A-49EE-8417-67A1E649066E}"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6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91.png"/><Relationship Id="rId4" Type="http://schemas.openxmlformats.org/officeDocument/2006/relationships/image" Target="../media/image90.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2.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02691" y="3269100"/>
            <a:ext cx="5392644" cy="646331"/>
          </a:xfrm>
          <a:prstGeom prst="rect">
            <a:avLst/>
          </a:prstGeom>
        </p:spPr>
        <p:txBody>
          <a:bodyPr wrap="square">
            <a:spAutoFit/>
          </a:bodyPr>
          <a:lstStyle/>
          <a:p>
            <a:r>
              <a:rPr lang="en-US" altLang="zh-CN" sz="3200" b="1" dirty="0">
                <a:latin typeface="+mj-lt"/>
                <a:ea typeface="+mj-ea"/>
                <a:cs typeface="+mn-ea"/>
              </a:rPr>
              <a:t>Repair</a:t>
            </a:r>
            <a:r>
              <a:rPr lang="en-US" altLang="zh-CN" sz="3600" b="1" dirty="0">
                <a:latin typeface="+mj-lt"/>
              </a:rPr>
              <a:t> </a:t>
            </a:r>
            <a:r>
              <a:rPr lang="en-US" altLang="zh-CN" sz="3200" b="1" dirty="0">
                <a:latin typeface="+mj-lt"/>
                <a:ea typeface="+mj-ea"/>
                <a:cs typeface="+mn-ea"/>
              </a:rPr>
              <a:t>Order</a:t>
            </a:r>
            <a:r>
              <a:rPr lang="en-US" altLang="zh-CN" sz="3600" b="1" dirty="0">
                <a:latin typeface="+mj-lt"/>
              </a:rPr>
              <a:t> </a:t>
            </a:r>
            <a:r>
              <a:rPr lang="en-US" altLang="zh-CN" sz="3200" b="1" dirty="0">
                <a:latin typeface="+mj-lt"/>
                <a:ea typeface="+mj-ea"/>
                <a:cs typeface="+mn-ea"/>
              </a:rPr>
              <a:t>Input</a:t>
            </a:r>
          </a:p>
        </p:txBody>
      </p:sp>
      <p:sp>
        <p:nvSpPr>
          <p:cNvPr id="3" name="文本框 2"/>
          <p:cNvSpPr txBox="1"/>
          <p:nvPr/>
        </p:nvSpPr>
        <p:spPr>
          <a:xfrm>
            <a:off x="8573155" y="5169271"/>
            <a:ext cx="3223832" cy="646331"/>
          </a:xfrm>
          <a:prstGeom prst="rect">
            <a:avLst/>
          </a:prstGeom>
          <a:noFill/>
        </p:spPr>
        <p:txBody>
          <a:bodyPr wrap="square" rtlCol="0">
            <a:spAutoFit/>
          </a:bodyPr>
          <a:lstStyle/>
          <a:p>
            <a:pPr algn="r"/>
            <a:r>
              <a:rPr lang="en-US" altLang="zh-CN" dirty="0" smtClean="0"/>
              <a:t>Author</a:t>
            </a:r>
            <a:r>
              <a:rPr lang="zh-CN" altLang="en-US" dirty="0" smtClean="0"/>
              <a:t>：</a:t>
            </a:r>
            <a:r>
              <a:rPr lang="en-US" altLang="zh-CN" dirty="0" err="1" smtClean="0"/>
              <a:t>Deby</a:t>
            </a:r>
            <a:endParaRPr lang="en-US" altLang="zh-CN" dirty="0"/>
          </a:p>
          <a:p>
            <a:pPr algn="r"/>
            <a:r>
              <a:rPr lang="en-US" altLang="zh-CN" dirty="0" smtClean="0"/>
              <a:t>Date</a:t>
            </a:r>
            <a:r>
              <a:rPr lang="zh-CN" altLang="en-US" dirty="0" smtClean="0"/>
              <a:t>：</a:t>
            </a:r>
            <a:r>
              <a:rPr lang="en-US" altLang="zh-CN" dirty="0" smtClean="0"/>
              <a:t>2020/2/17</a:t>
            </a:r>
            <a:endParaRPr lang="zh-CN"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3679212" cy="523220"/>
          </a:xfrm>
          <a:prstGeom prst="rect">
            <a:avLst/>
          </a:prstGeom>
          <a:noFill/>
        </p:spPr>
        <p:txBody>
          <a:bodyPr wrap="none" rtlCol="0">
            <a:spAutoFit/>
          </a:bodyPr>
          <a:lstStyle/>
          <a:p>
            <a:r>
              <a:rPr lang="en-US" altLang="zh-CN" sz="2800" b="1" dirty="0" smtClean="0">
                <a:solidFill>
                  <a:srgbClr val="00925F"/>
                </a:solidFill>
                <a:cs typeface="+mn-ea"/>
                <a:sym typeface="+mn-lt"/>
              </a:rPr>
              <a:t>Search Repair Order</a:t>
            </a:r>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7946" y="2669419"/>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7945" y="2054525"/>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solidFill>
                  <a:prstClr val="white"/>
                </a:solidFill>
                <a:ea typeface="微软雅黑" panose="020B0503020204020204" pitchFamily="34" charset="-122"/>
                <a:cs typeface="Segoe UI" panose="020B0502040204020203" pitchFamily="34" charset="0"/>
              </a:rPr>
              <a:t>Search C</a:t>
            </a:r>
            <a:r>
              <a:rPr lang="en-US" altLang="zh-CN" sz="1100" dirty="0">
                <a:solidFill>
                  <a:prstClr val="white"/>
                </a:solidFill>
                <a:ea typeface="微软雅黑" panose="020B0503020204020204" pitchFamily="34" charset="-122"/>
                <a:cs typeface="Segoe UI" panose="020B0502040204020203" pitchFamily="34" charset="0"/>
              </a:rPr>
              <a:t>riteria</a:t>
            </a: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892182" y="4860000"/>
            <a:ext cx="9526677" cy="954107"/>
          </a:xfrm>
          <a:prstGeom prst="rect">
            <a:avLst/>
          </a:prstGeom>
        </p:spPr>
        <p:txBody>
          <a:bodyPr wrap="square">
            <a:spAutoFit/>
          </a:bodyPr>
          <a:lstStyle/>
          <a:p>
            <a:r>
              <a:rPr lang="zh-CN" altLang="en-US" sz="1400" dirty="0"/>
              <a:t>Operation description:</a:t>
            </a:r>
          </a:p>
          <a:p>
            <a:r>
              <a:rPr lang="en-US" altLang="zh-CN" sz="1400" dirty="0" smtClean="0"/>
              <a:t>1. Search</a:t>
            </a:r>
            <a:r>
              <a:rPr lang="zh-CN" altLang="en-US" sz="1400" dirty="0" smtClean="0"/>
              <a:t> </a:t>
            </a:r>
            <a:r>
              <a:rPr lang="zh-CN" altLang="en-US" sz="1400" dirty="0"/>
              <a:t>orders according to the </a:t>
            </a:r>
            <a:r>
              <a:rPr lang="en-US" altLang="zh-CN" sz="1400" dirty="0"/>
              <a:t>search</a:t>
            </a:r>
            <a:r>
              <a:rPr lang="zh-CN" altLang="en-US" sz="1400" dirty="0"/>
              <a:t> conditions, click </a:t>
            </a:r>
            <a:r>
              <a:rPr lang="en-US" altLang="zh-CN" sz="1400" dirty="0" smtClean="0"/>
              <a:t>‘</a:t>
            </a:r>
            <a:r>
              <a:rPr lang="zh-CN" altLang="en-US" sz="1400" dirty="0" smtClean="0"/>
              <a:t>filter more</a:t>
            </a:r>
            <a:r>
              <a:rPr lang="en-US" altLang="zh-CN" sz="1400" dirty="0" smtClean="0"/>
              <a:t>’</a:t>
            </a:r>
            <a:r>
              <a:rPr lang="zh-CN" altLang="en-US" sz="1400" dirty="0" smtClean="0"/>
              <a:t> </a:t>
            </a:r>
            <a:r>
              <a:rPr lang="zh-CN" altLang="en-US" sz="1400" dirty="0"/>
              <a:t>to have more </a:t>
            </a:r>
            <a:r>
              <a:rPr lang="en-US" altLang="zh-CN" sz="1400" dirty="0"/>
              <a:t>search</a:t>
            </a:r>
            <a:r>
              <a:rPr lang="zh-CN" altLang="en-US" sz="1400" dirty="0"/>
              <a:t> conditions</a:t>
            </a:r>
            <a:r>
              <a:rPr lang="en-US" altLang="zh-CN" sz="1400" dirty="0"/>
              <a:t>.</a:t>
            </a:r>
            <a:endParaRPr lang="zh-CN" altLang="en-US" sz="1400" dirty="0"/>
          </a:p>
          <a:p>
            <a:r>
              <a:rPr lang="en-US" altLang="zh-CN" sz="1400" dirty="0">
                <a:latin typeface="+mn-ea"/>
              </a:rPr>
              <a:t>2. </a:t>
            </a:r>
            <a:r>
              <a:rPr lang="en-US" altLang="zh-CN" sz="1400" dirty="0" smtClean="0">
                <a:latin typeface="+mn-ea"/>
              </a:rPr>
              <a:t>Technicians can </a:t>
            </a:r>
            <a:r>
              <a:rPr lang="zh-CN" altLang="en-US" sz="1400" dirty="0"/>
              <a:t>click </a:t>
            </a:r>
            <a:r>
              <a:rPr lang="en-US" altLang="zh-CN" sz="1400" dirty="0"/>
              <a:t>‘</a:t>
            </a:r>
            <a:r>
              <a:rPr lang="zh-CN" altLang="en-US" sz="1400" dirty="0"/>
              <a:t>filter more</a:t>
            </a:r>
            <a:r>
              <a:rPr lang="en-US" altLang="zh-CN" sz="1400" dirty="0" smtClean="0"/>
              <a:t>’, other technicians can also click ‘receive’ to get orders that </a:t>
            </a:r>
            <a:r>
              <a:rPr lang="en-US" altLang="zh-CN" sz="1400" dirty="0" smtClean="0">
                <a:latin typeface="+mn-ea"/>
              </a:rPr>
              <a:t>not </a:t>
            </a:r>
            <a:r>
              <a:rPr lang="en-US" altLang="zh-CN" sz="1400" dirty="0">
                <a:latin typeface="+mn-ea"/>
              </a:rPr>
              <a:t>distributed to them</a:t>
            </a:r>
            <a:r>
              <a:rPr lang="en-US" altLang="zh-CN" sz="1400" dirty="0" smtClean="0">
                <a:latin typeface="+mn-ea"/>
              </a:rPr>
              <a:t>.</a:t>
            </a:r>
          </a:p>
        </p:txBody>
      </p:sp>
      <p:pic>
        <p:nvPicPr>
          <p:cNvPr id="6" name="图片 5"/>
          <p:cNvPicPr>
            <a:picLocks noChangeAspect="1"/>
          </p:cNvPicPr>
          <p:nvPr/>
        </p:nvPicPr>
        <p:blipFill>
          <a:blip r:embed="rId3"/>
          <a:stretch>
            <a:fillRect/>
          </a:stretch>
        </p:blipFill>
        <p:spPr>
          <a:xfrm>
            <a:off x="1974610" y="1515046"/>
            <a:ext cx="9332359" cy="2810311"/>
          </a:xfrm>
          <a:prstGeom prst="rect">
            <a:avLst/>
          </a:prstGeom>
        </p:spPr>
      </p:pic>
    </p:spTree>
    <p:extLst>
      <p:ext uri="{BB962C8B-B14F-4D97-AF65-F5344CB8AC3E}">
        <p14:creationId xmlns:p14="http://schemas.microsoft.com/office/powerpoint/2010/main" val="361098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838458" cy="523220"/>
          </a:xfrm>
          <a:prstGeom prst="rect">
            <a:avLst/>
          </a:prstGeom>
          <a:noFill/>
        </p:spPr>
        <p:txBody>
          <a:bodyPr wrap="none" rtlCol="0">
            <a:spAutoFit/>
          </a:bodyPr>
          <a:lstStyle/>
          <a:p>
            <a:r>
              <a:rPr lang="en-US" altLang="zh-CN" sz="2800" b="1" dirty="0">
                <a:solidFill>
                  <a:srgbClr val="00925F"/>
                </a:solidFill>
                <a:cs typeface="+mn-ea"/>
                <a:sym typeface="+mn-lt"/>
              </a:rPr>
              <a:t>Receptionist—</a:t>
            </a:r>
            <a:r>
              <a:rPr lang="en-US" altLang="zh-CN" sz="2800" b="1" dirty="0" err="1">
                <a:solidFill>
                  <a:srgbClr val="00925F"/>
                </a:solidFill>
                <a:cs typeface="+mn-ea"/>
                <a:sym typeface="+mn-lt"/>
              </a:rPr>
              <a:t>Creat</a:t>
            </a:r>
            <a:r>
              <a:rPr lang="en-US" altLang="zh-CN" sz="2800" b="1" dirty="0">
                <a:solidFill>
                  <a:srgbClr val="00925F"/>
                </a:solidFill>
                <a:cs typeface="+mn-ea"/>
                <a:sym typeface="+mn-lt"/>
              </a:rPr>
              <a:t> a New Order</a:t>
            </a:r>
            <a:endParaRPr lang="en-US" altLang="zh-CN" sz="2800" b="1" dirty="0">
              <a:solidFill>
                <a:srgbClr val="FF0000"/>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7946" y="2669419"/>
            <a:ext cx="1131751" cy="50156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7945" y="205452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solidFill>
                  <a:prstClr val="white"/>
                </a:solidFill>
                <a:ea typeface="微软雅黑" panose="020B0503020204020204" pitchFamily="34" charset="-122"/>
                <a:cs typeface="Segoe UI" panose="020B0502040204020203" pitchFamily="34" charset="0"/>
              </a:rPr>
              <a:t>Search C</a:t>
            </a:r>
            <a:r>
              <a:rPr lang="en-US" altLang="zh-CN" sz="1100" dirty="0">
                <a:solidFill>
                  <a:prstClr val="white"/>
                </a:solidFill>
                <a:ea typeface="微软雅黑" panose="020B0503020204020204" pitchFamily="34" charset="-122"/>
                <a:cs typeface="Segoe UI" panose="020B0502040204020203" pitchFamily="34" charset="0"/>
              </a:rPr>
              <a:t>riteria</a:t>
            </a: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933393" y="4536785"/>
            <a:ext cx="9526677" cy="1600438"/>
          </a:xfrm>
          <a:prstGeom prst="rect">
            <a:avLst/>
          </a:prstGeom>
        </p:spPr>
        <p:txBody>
          <a:bodyPr wrap="square">
            <a:spAutoFit/>
          </a:bodyPr>
          <a:lstStyle/>
          <a:p>
            <a:r>
              <a:rPr lang="en-US" altLang="zh-CN" sz="1400" dirty="0"/>
              <a:t>Receptionist click </a:t>
            </a:r>
            <a:r>
              <a:rPr lang="en-US" altLang="zh-CN" sz="1400" dirty="0" smtClean="0"/>
              <a:t>‘create’ </a:t>
            </a:r>
            <a:r>
              <a:rPr lang="en-US" altLang="zh-CN" sz="1400" dirty="0"/>
              <a:t>button to enter the </a:t>
            </a:r>
            <a:r>
              <a:rPr lang="en-US" altLang="zh-CN" sz="1400" dirty="0" smtClean="0"/>
              <a:t>interface above:</a:t>
            </a:r>
            <a:endParaRPr lang="en-US" altLang="zh-CN" sz="1400" dirty="0"/>
          </a:p>
          <a:p>
            <a:r>
              <a:rPr lang="en-US" altLang="zh-CN" sz="1400" dirty="0" smtClean="0"/>
              <a:t>1. </a:t>
            </a:r>
            <a:r>
              <a:rPr lang="en-US" altLang="zh-CN" sz="1400" dirty="0">
                <a:latin typeface="+mn-ea"/>
              </a:rPr>
              <a:t>The ‘ * ‘ </a:t>
            </a:r>
            <a:r>
              <a:rPr lang="en-US" altLang="zh-CN" sz="1400" dirty="0" smtClean="0"/>
              <a:t> information </a:t>
            </a:r>
            <a:r>
              <a:rPr lang="en-US" altLang="zh-CN" sz="1400" dirty="0"/>
              <a:t>is required </a:t>
            </a:r>
            <a:r>
              <a:rPr lang="en-US" altLang="zh-CN" sz="1400" dirty="0" smtClean="0"/>
              <a:t>, the </a:t>
            </a:r>
            <a:r>
              <a:rPr lang="en-US" altLang="zh-CN" sz="1400" dirty="0"/>
              <a:t>others are optional;</a:t>
            </a:r>
          </a:p>
          <a:p>
            <a:r>
              <a:rPr lang="en-US" altLang="zh-CN" sz="1400" dirty="0"/>
              <a:t>2. The gray filled </a:t>
            </a:r>
            <a:r>
              <a:rPr lang="en-US" altLang="zh-CN" sz="1400" dirty="0" smtClean="0"/>
              <a:t>content </a:t>
            </a:r>
            <a:r>
              <a:rPr lang="en-US" altLang="zh-CN" sz="1400" dirty="0"/>
              <a:t>is </a:t>
            </a:r>
            <a:r>
              <a:rPr lang="en-US" altLang="zh-CN" sz="1400" dirty="0" smtClean="0"/>
              <a:t>unchangeable, </a:t>
            </a:r>
            <a:r>
              <a:rPr lang="en-US" altLang="zh-CN" sz="1400" dirty="0"/>
              <a:t>which is automatically brought out by the system, such as: </a:t>
            </a:r>
            <a:r>
              <a:rPr lang="en-US" altLang="zh-CN" sz="1400" dirty="0" smtClean="0"/>
              <a:t>order </a:t>
            </a:r>
            <a:r>
              <a:rPr lang="en-US" altLang="zh-CN" sz="1400" dirty="0"/>
              <a:t>status, </a:t>
            </a:r>
            <a:r>
              <a:rPr lang="en-US" altLang="zh-CN" sz="1400" dirty="0" smtClean="0"/>
              <a:t>region code, RV status, Current Hander SC </a:t>
            </a:r>
            <a:r>
              <a:rPr lang="en-US" altLang="zh-CN" sz="1400" dirty="0"/>
              <a:t>name, current </a:t>
            </a:r>
            <a:r>
              <a:rPr lang="en-US" altLang="zh-CN" sz="1400" dirty="0" smtClean="0"/>
              <a:t>handler.</a:t>
            </a:r>
          </a:p>
          <a:p>
            <a:r>
              <a:rPr lang="en-US" altLang="zh-CN" sz="1400" dirty="0" smtClean="0"/>
              <a:t>3.</a:t>
            </a:r>
            <a:r>
              <a:rPr lang="en-US" altLang="zh-CN" sz="1400" dirty="0"/>
              <a:t> </a:t>
            </a:r>
            <a:r>
              <a:rPr lang="en-US" altLang="zh-CN" sz="1400" dirty="0" smtClean="0"/>
              <a:t>Special Description</a:t>
            </a:r>
            <a:r>
              <a:rPr lang="en-US" altLang="zh-CN" sz="1400" dirty="0"/>
              <a:t>: </a:t>
            </a:r>
            <a:r>
              <a:rPr lang="en-US" altLang="zh-CN" sz="1400" dirty="0" smtClean="0"/>
              <a:t> Fill in the instructions for the customer to view and print them to the customer. </a:t>
            </a:r>
          </a:p>
          <a:p>
            <a:r>
              <a:rPr lang="en-US" altLang="zh-CN" sz="1400" dirty="0"/>
              <a:t>4</a:t>
            </a:r>
            <a:r>
              <a:rPr lang="en-US" altLang="zh-CN" sz="1400" dirty="0" smtClean="0"/>
              <a:t>. Remark: Internally view, will not printed to the customers , select </a:t>
            </a:r>
            <a:r>
              <a:rPr lang="en-US" altLang="zh-CN" sz="1400" dirty="0"/>
              <a:t>or input</a:t>
            </a:r>
            <a:r>
              <a:rPr lang="en-US" altLang="zh-CN" sz="1400" dirty="0" smtClean="0"/>
              <a:t>;</a:t>
            </a:r>
          </a:p>
          <a:p>
            <a:r>
              <a:rPr lang="en-US" altLang="zh-CN" sz="1400" dirty="0" smtClean="0"/>
              <a:t>5. Label</a:t>
            </a:r>
            <a:r>
              <a:rPr lang="en-US" altLang="zh-CN" sz="1400" dirty="0"/>
              <a:t>: Used to record the </a:t>
            </a:r>
            <a:r>
              <a:rPr lang="en-US" altLang="zh-CN" sz="1400" dirty="0" smtClean="0"/>
              <a:t>status </a:t>
            </a:r>
            <a:r>
              <a:rPr lang="en-US" altLang="zh-CN" sz="1400" dirty="0"/>
              <a:t>of the current </a:t>
            </a:r>
            <a:r>
              <a:rPr lang="en-US" altLang="zh-CN" sz="1400" dirty="0" smtClean="0"/>
              <a:t>repair, </a:t>
            </a:r>
            <a:r>
              <a:rPr lang="en-US" altLang="zh-CN" sz="1400" dirty="0"/>
              <a:t>need to clear the content before the </a:t>
            </a:r>
            <a:r>
              <a:rPr lang="en-US" altLang="zh-CN" sz="1400" dirty="0" smtClean="0"/>
              <a:t>order </a:t>
            </a:r>
            <a:r>
              <a:rPr lang="en-US" altLang="zh-CN" sz="1400" dirty="0"/>
              <a:t>is </a:t>
            </a:r>
            <a:r>
              <a:rPr lang="en-US" altLang="zh-CN" sz="1400" dirty="0" smtClean="0"/>
              <a:t>completed.</a:t>
            </a:r>
          </a:p>
        </p:txBody>
      </p:sp>
      <p:pic>
        <p:nvPicPr>
          <p:cNvPr id="7" name="图片 6"/>
          <p:cNvPicPr>
            <a:picLocks noChangeAspect="1"/>
          </p:cNvPicPr>
          <p:nvPr/>
        </p:nvPicPr>
        <p:blipFill>
          <a:blip r:embed="rId3"/>
          <a:stretch>
            <a:fillRect/>
          </a:stretch>
        </p:blipFill>
        <p:spPr>
          <a:xfrm>
            <a:off x="8235345" y="40948"/>
            <a:ext cx="1672053" cy="733425"/>
          </a:xfrm>
          <a:prstGeom prst="rect">
            <a:avLst/>
          </a:prstGeom>
        </p:spPr>
      </p:pic>
      <p:pic>
        <p:nvPicPr>
          <p:cNvPr id="8" name="图片 7"/>
          <p:cNvPicPr>
            <a:picLocks noChangeAspect="1"/>
          </p:cNvPicPr>
          <p:nvPr/>
        </p:nvPicPr>
        <p:blipFill>
          <a:blip r:embed="rId4"/>
          <a:stretch>
            <a:fillRect/>
          </a:stretch>
        </p:blipFill>
        <p:spPr>
          <a:xfrm>
            <a:off x="2091351" y="1356506"/>
            <a:ext cx="9210762" cy="2643630"/>
          </a:xfrm>
          <a:prstGeom prst="rect">
            <a:avLst/>
          </a:prstGeom>
        </p:spPr>
      </p:pic>
      <p:sp>
        <p:nvSpPr>
          <p:cNvPr id="9" name="矩形 8"/>
          <p:cNvSpPr/>
          <p:nvPr/>
        </p:nvSpPr>
        <p:spPr>
          <a:xfrm>
            <a:off x="5192650" y="2638981"/>
            <a:ext cx="838899" cy="1828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1" name="矩形 20"/>
          <p:cNvSpPr/>
          <p:nvPr/>
        </p:nvSpPr>
        <p:spPr>
          <a:xfrm>
            <a:off x="5192650" y="2874336"/>
            <a:ext cx="838899" cy="1828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5" name="矩形 24"/>
          <p:cNvSpPr/>
          <p:nvPr/>
        </p:nvSpPr>
        <p:spPr>
          <a:xfrm>
            <a:off x="2140455" y="3547724"/>
            <a:ext cx="838899" cy="1828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2140455" y="3782407"/>
            <a:ext cx="838899" cy="1828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7" name="矩形 26"/>
          <p:cNvSpPr/>
          <p:nvPr/>
        </p:nvSpPr>
        <p:spPr>
          <a:xfrm>
            <a:off x="8232453" y="2653783"/>
            <a:ext cx="838899" cy="1828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8" name="矩形 27"/>
          <p:cNvSpPr/>
          <p:nvPr/>
        </p:nvSpPr>
        <p:spPr>
          <a:xfrm>
            <a:off x="8232453" y="2901968"/>
            <a:ext cx="838899" cy="1828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90963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838458" cy="523220"/>
          </a:xfrm>
          <a:prstGeom prst="rect">
            <a:avLst/>
          </a:prstGeom>
          <a:noFill/>
        </p:spPr>
        <p:txBody>
          <a:bodyPr wrap="none" rtlCol="0">
            <a:spAutoFit/>
          </a:bodyPr>
          <a:lstStyle/>
          <a:p>
            <a:r>
              <a:rPr lang="en-US" altLang="zh-CN" sz="2800" b="1" dirty="0" smtClean="0">
                <a:solidFill>
                  <a:srgbClr val="00925F"/>
                </a:solidFill>
                <a:cs typeface="+mn-ea"/>
                <a:sym typeface="+mn-lt"/>
              </a:rPr>
              <a:t>Receptionist—</a:t>
            </a:r>
            <a:r>
              <a:rPr lang="en-US" altLang="zh-CN" sz="2800" b="1" dirty="0" err="1" smtClean="0">
                <a:solidFill>
                  <a:srgbClr val="00925F"/>
                </a:solidFill>
                <a:cs typeface="+mn-ea"/>
                <a:sym typeface="+mn-lt"/>
              </a:rPr>
              <a:t>Creat</a:t>
            </a:r>
            <a:r>
              <a:rPr lang="en-US" altLang="zh-CN" sz="2800" b="1" dirty="0" smtClean="0">
                <a:solidFill>
                  <a:srgbClr val="00925F"/>
                </a:solidFill>
                <a:cs typeface="+mn-ea"/>
                <a:sym typeface="+mn-lt"/>
              </a:rPr>
              <a:t> a New Order</a:t>
            </a:r>
            <a:endParaRPr lang="en-US" altLang="zh-CN" sz="2800" b="1" dirty="0">
              <a:solidFill>
                <a:srgbClr val="FF0000"/>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7946" y="2669419"/>
            <a:ext cx="1131751" cy="50156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7945" y="205452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solidFill>
                  <a:prstClr val="white"/>
                </a:solidFill>
                <a:ea typeface="微软雅黑" panose="020B0503020204020204" pitchFamily="34" charset="-122"/>
                <a:cs typeface="Segoe UI" panose="020B0502040204020203" pitchFamily="34" charset="0"/>
              </a:rPr>
              <a:t>Search C</a:t>
            </a:r>
            <a:r>
              <a:rPr lang="en-US" altLang="zh-CN" sz="1100" dirty="0">
                <a:solidFill>
                  <a:prstClr val="white"/>
                </a:solidFill>
                <a:ea typeface="微软雅黑" panose="020B0503020204020204" pitchFamily="34" charset="-122"/>
                <a:cs typeface="Segoe UI" panose="020B0502040204020203" pitchFamily="34" charset="0"/>
              </a:rPr>
              <a:t>riteria</a:t>
            </a: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857667" y="4756469"/>
            <a:ext cx="9526677" cy="1015663"/>
          </a:xfrm>
          <a:prstGeom prst="rect">
            <a:avLst/>
          </a:prstGeom>
        </p:spPr>
        <p:txBody>
          <a:bodyPr wrap="square">
            <a:spAutoFit/>
          </a:bodyPr>
          <a:lstStyle/>
          <a:p>
            <a:r>
              <a:rPr lang="en-US" altLang="zh-CN" sz="1200" dirty="0" smtClean="0">
                <a:latin typeface="+mn-ea"/>
              </a:rPr>
              <a:t>1.① </a:t>
            </a:r>
            <a:r>
              <a:rPr lang="en-US" altLang="zh-CN" sz="1200" dirty="0">
                <a:latin typeface="+mn-ea"/>
              </a:rPr>
              <a:t>If you want to repair the whole machine or the accessories of the whole machine, select </a:t>
            </a:r>
            <a:r>
              <a:rPr lang="en-US" altLang="zh-CN" sz="1200" dirty="0" smtClean="0">
                <a:latin typeface="+mn-ea"/>
              </a:rPr>
              <a:t>“Handset"; </a:t>
            </a:r>
            <a:r>
              <a:rPr lang="en-US" altLang="zh-CN" sz="1200" dirty="0">
                <a:latin typeface="+mn-ea"/>
              </a:rPr>
              <a:t>② For </a:t>
            </a:r>
            <a:r>
              <a:rPr lang="en-US" altLang="zh-CN" sz="1200" dirty="0" smtClean="0">
                <a:latin typeface="+mn-ea"/>
              </a:rPr>
              <a:t>the single purchased accessories </a:t>
            </a:r>
            <a:r>
              <a:rPr lang="en-US" altLang="zh-CN" sz="1200" dirty="0">
                <a:latin typeface="+mn-ea"/>
              </a:rPr>
              <a:t>that require </a:t>
            </a:r>
            <a:r>
              <a:rPr lang="en-US" altLang="zh-CN" sz="1200" dirty="0" smtClean="0">
                <a:latin typeface="+mn-ea"/>
              </a:rPr>
              <a:t>IW, </a:t>
            </a:r>
            <a:r>
              <a:rPr lang="en-US" altLang="zh-CN" sz="1200" dirty="0">
                <a:latin typeface="+mn-ea"/>
              </a:rPr>
              <a:t>select </a:t>
            </a:r>
            <a:r>
              <a:rPr lang="en-US" altLang="zh-CN" sz="1200" dirty="0" smtClean="0">
                <a:latin typeface="+mn-ea"/>
              </a:rPr>
              <a:t>“Accessories</a:t>
            </a:r>
            <a:r>
              <a:rPr lang="en-US" altLang="zh-CN" sz="1200" dirty="0">
                <a:latin typeface="+mn-ea"/>
              </a:rPr>
              <a:t>"; ③ </a:t>
            </a:r>
            <a:r>
              <a:rPr lang="en-US" altLang="zh-CN" sz="1200" dirty="0" err="1">
                <a:latin typeface="+mn-ea"/>
              </a:rPr>
              <a:t>IoT</a:t>
            </a:r>
            <a:r>
              <a:rPr lang="en-US" altLang="zh-CN" sz="1200" dirty="0">
                <a:latin typeface="+mn-ea"/>
              </a:rPr>
              <a:t> products for </a:t>
            </a:r>
            <a:r>
              <a:rPr lang="en-US" altLang="zh-CN" sz="1200" dirty="0" smtClean="0">
                <a:latin typeface="+mn-ea"/>
              </a:rPr>
              <a:t>IW and OOW </a:t>
            </a:r>
            <a:r>
              <a:rPr lang="en-US" altLang="zh-CN" sz="1200" dirty="0">
                <a:latin typeface="+mn-ea"/>
              </a:rPr>
              <a:t>can choose "</a:t>
            </a:r>
            <a:r>
              <a:rPr lang="en-US" altLang="zh-CN" sz="1200" dirty="0" err="1">
                <a:latin typeface="+mn-ea"/>
              </a:rPr>
              <a:t>IoT</a:t>
            </a:r>
            <a:r>
              <a:rPr lang="en-US" altLang="zh-CN" sz="1200" dirty="0">
                <a:latin typeface="+mn-ea"/>
              </a:rPr>
              <a:t> products";</a:t>
            </a:r>
          </a:p>
          <a:p>
            <a:r>
              <a:rPr lang="en-US" altLang="zh-CN" sz="1200" dirty="0" smtClean="0">
                <a:latin typeface="+mn-ea"/>
              </a:rPr>
              <a:t>2.Submission Category: Customer, Dealer, Salesman. </a:t>
            </a:r>
            <a:r>
              <a:rPr lang="en-US" altLang="zh-CN" sz="1200" dirty="0">
                <a:latin typeface="+mn-ea"/>
              </a:rPr>
              <a:t>If the </a:t>
            </a:r>
            <a:r>
              <a:rPr lang="en-US" altLang="zh-CN" sz="1200" dirty="0" smtClean="0">
                <a:latin typeface="+mn-ea"/>
              </a:rPr>
              <a:t>device is given by the customer, then it should be ‘Customers’.</a:t>
            </a:r>
          </a:p>
          <a:p>
            <a:r>
              <a:rPr lang="en-US" altLang="zh-CN" sz="1200" dirty="0" smtClean="0">
                <a:latin typeface="+mn-ea"/>
              </a:rPr>
              <a:t>3. Submission method: Onsite, Send in </a:t>
            </a:r>
            <a:r>
              <a:rPr lang="en-US" altLang="zh-CN" sz="1200" dirty="0">
                <a:latin typeface="+mn-ea"/>
              </a:rPr>
              <a:t>Repair. According to the way </a:t>
            </a:r>
            <a:r>
              <a:rPr lang="en-US" altLang="zh-CN" sz="1200" dirty="0" smtClean="0">
                <a:latin typeface="+mn-ea"/>
              </a:rPr>
              <a:t>the device arrives at the SC, not the way   it leaves. </a:t>
            </a:r>
          </a:p>
          <a:p>
            <a:r>
              <a:rPr lang="en-US" altLang="zh-CN" sz="1200" dirty="0" smtClean="0">
                <a:latin typeface="+mn-ea"/>
              </a:rPr>
              <a:t>4. Repair </a:t>
            </a:r>
            <a:r>
              <a:rPr lang="en-US" altLang="zh-CN" sz="1200" dirty="0" err="1" smtClean="0">
                <a:latin typeface="+mn-ea"/>
              </a:rPr>
              <a:t>type:IW,OOW.IW&amp;OOW,Upgrate,Consultation</a:t>
            </a:r>
            <a:r>
              <a:rPr lang="en-US" altLang="zh-CN" sz="1200" dirty="0" smtClean="0">
                <a:latin typeface="+mn-ea"/>
              </a:rPr>
              <a:t>.</a:t>
            </a:r>
            <a:endParaRPr lang="en-US" altLang="zh-CN" sz="1200" dirty="0">
              <a:latin typeface="+mn-ea"/>
            </a:endParaRPr>
          </a:p>
        </p:txBody>
      </p:sp>
      <p:pic>
        <p:nvPicPr>
          <p:cNvPr id="6" name="图片 5"/>
          <p:cNvPicPr>
            <a:picLocks noChangeAspect="1"/>
          </p:cNvPicPr>
          <p:nvPr/>
        </p:nvPicPr>
        <p:blipFill>
          <a:blip r:embed="rId3"/>
          <a:stretch>
            <a:fillRect/>
          </a:stretch>
        </p:blipFill>
        <p:spPr>
          <a:xfrm>
            <a:off x="1972118" y="1274590"/>
            <a:ext cx="9412226" cy="2095943"/>
          </a:xfrm>
          <a:prstGeom prst="rect">
            <a:avLst/>
          </a:prstGeom>
        </p:spPr>
      </p:pic>
      <p:sp>
        <p:nvSpPr>
          <p:cNvPr id="26" name="矩形 25"/>
          <p:cNvSpPr/>
          <p:nvPr/>
        </p:nvSpPr>
        <p:spPr>
          <a:xfrm>
            <a:off x="2983965" y="2625275"/>
            <a:ext cx="1935167" cy="591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27" name="图片 26"/>
          <p:cNvPicPr>
            <a:picLocks noChangeAspect="1"/>
          </p:cNvPicPr>
          <p:nvPr/>
        </p:nvPicPr>
        <p:blipFill>
          <a:blip r:embed="rId4"/>
          <a:stretch>
            <a:fillRect/>
          </a:stretch>
        </p:blipFill>
        <p:spPr>
          <a:xfrm>
            <a:off x="1938250" y="3254061"/>
            <a:ext cx="4022282" cy="1485311"/>
          </a:xfrm>
          <a:prstGeom prst="rect">
            <a:avLst/>
          </a:prstGeom>
        </p:spPr>
      </p:pic>
      <p:pic>
        <p:nvPicPr>
          <p:cNvPr id="9" name="图片 8"/>
          <p:cNvPicPr>
            <a:picLocks noChangeAspect="1"/>
          </p:cNvPicPr>
          <p:nvPr/>
        </p:nvPicPr>
        <p:blipFill>
          <a:blip r:embed="rId5"/>
          <a:stretch>
            <a:fillRect/>
          </a:stretch>
        </p:blipFill>
        <p:spPr>
          <a:xfrm>
            <a:off x="6079067" y="2331029"/>
            <a:ext cx="1998133" cy="664789"/>
          </a:xfrm>
          <a:prstGeom prst="rect">
            <a:avLst/>
          </a:prstGeom>
        </p:spPr>
      </p:pic>
      <p:sp>
        <p:nvSpPr>
          <p:cNvPr id="36" name="矩形 35"/>
          <p:cNvSpPr/>
          <p:nvPr/>
        </p:nvSpPr>
        <p:spPr>
          <a:xfrm>
            <a:off x="6142031" y="2367608"/>
            <a:ext cx="1790425" cy="59162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6"/>
          <a:stretch>
            <a:fillRect/>
          </a:stretch>
        </p:blipFill>
        <p:spPr>
          <a:xfrm>
            <a:off x="6079067" y="3203272"/>
            <a:ext cx="1917897" cy="982224"/>
          </a:xfrm>
          <a:prstGeom prst="rect">
            <a:avLst/>
          </a:prstGeom>
        </p:spPr>
      </p:pic>
      <p:sp>
        <p:nvSpPr>
          <p:cNvPr id="37" name="矩形 36"/>
          <p:cNvSpPr/>
          <p:nvPr/>
        </p:nvSpPr>
        <p:spPr>
          <a:xfrm>
            <a:off x="6142031" y="3233736"/>
            <a:ext cx="1790425" cy="9667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cxnSp>
        <p:nvCxnSpPr>
          <p:cNvPr id="38" name="直接箭头连接符 37"/>
          <p:cNvCxnSpPr/>
          <p:nvPr/>
        </p:nvCxnSpPr>
        <p:spPr>
          <a:xfrm>
            <a:off x="5621422" y="2544088"/>
            <a:ext cx="480641" cy="9034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4" name="图片 43"/>
          <p:cNvPicPr>
            <a:picLocks noChangeAspect="1"/>
          </p:cNvPicPr>
          <p:nvPr/>
        </p:nvPicPr>
        <p:blipFill>
          <a:blip r:embed="rId7"/>
          <a:stretch>
            <a:fillRect/>
          </a:stretch>
        </p:blipFill>
        <p:spPr>
          <a:xfrm>
            <a:off x="9216062" y="2305577"/>
            <a:ext cx="1975636" cy="494126"/>
          </a:xfrm>
          <a:prstGeom prst="rect">
            <a:avLst/>
          </a:prstGeom>
        </p:spPr>
      </p:pic>
      <p:sp>
        <p:nvSpPr>
          <p:cNvPr id="45" name="矩形 44"/>
          <p:cNvSpPr/>
          <p:nvPr/>
        </p:nvSpPr>
        <p:spPr>
          <a:xfrm>
            <a:off x="9310001" y="2367607"/>
            <a:ext cx="1772866" cy="4320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cxnSp>
        <p:nvCxnSpPr>
          <p:cNvPr id="47" name="直接箭头连接符 46"/>
          <p:cNvCxnSpPr/>
          <p:nvPr/>
        </p:nvCxnSpPr>
        <p:spPr>
          <a:xfrm>
            <a:off x="5830309" y="2322561"/>
            <a:ext cx="260958" cy="3973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972118" y="2331028"/>
            <a:ext cx="627149" cy="2216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48" name="矩形 47"/>
          <p:cNvSpPr/>
          <p:nvPr/>
        </p:nvSpPr>
        <p:spPr>
          <a:xfrm>
            <a:off x="5172060" y="2367606"/>
            <a:ext cx="481473" cy="15116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49" name="矩形 48"/>
          <p:cNvSpPr/>
          <p:nvPr/>
        </p:nvSpPr>
        <p:spPr>
          <a:xfrm>
            <a:off x="5141128" y="2157492"/>
            <a:ext cx="853272" cy="1480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50" name="矩形 49"/>
          <p:cNvSpPr/>
          <p:nvPr/>
        </p:nvSpPr>
        <p:spPr>
          <a:xfrm>
            <a:off x="8312610" y="2154143"/>
            <a:ext cx="806585" cy="1768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cxnSp>
        <p:nvCxnSpPr>
          <p:cNvPr id="51" name="直接箭头连接符 50"/>
          <p:cNvCxnSpPr/>
          <p:nvPr/>
        </p:nvCxnSpPr>
        <p:spPr>
          <a:xfrm>
            <a:off x="8996027" y="2351013"/>
            <a:ext cx="222407" cy="28754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105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6068060" cy="518160"/>
          </a:xfrm>
          <a:prstGeom prst="rect">
            <a:avLst/>
          </a:prstGeom>
          <a:noFill/>
        </p:spPr>
        <p:txBody>
          <a:bodyPr wrap="none" rtlCol="0">
            <a:spAutoFit/>
          </a:bodyPr>
          <a:lstStyle/>
          <a:p>
            <a:r>
              <a:rPr lang="en-US" altLang="zh-CN" sz="2800" b="1" dirty="0">
                <a:solidFill>
                  <a:srgbClr val="00925F"/>
                </a:solidFill>
                <a:cs typeface="+mn-ea"/>
                <a:sym typeface="+mn-lt"/>
              </a:rPr>
              <a:t>Receptionist—Receive 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5115" y="267323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932973" y="4227827"/>
            <a:ext cx="9526677" cy="1323439"/>
          </a:xfrm>
          <a:prstGeom prst="rect">
            <a:avLst/>
          </a:prstGeom>
        </p:spPr>
        <p:txBody>
          <a:bodyPr wrap="square">
            <a:spAutoFit/>
          </a:bodyPr>
          <a:lstStyle/>
          <a:p>
            <a:pPr marL="342900" indent="-342900">
              <a:buAutoNum type="arabicPeriod"/>
            </a:pPr>
            <a:r>
              <a:rPr lang="en-US" altLang="zh-CN" sz="1600" dirty="0" smtClean="0"/>
              <a:t>The receptionist should input the receive information.</a:t>
            </a:r>
          </a:p>
          <a:p>
            <a:pPr marL="342900" indent="-342900">
              <a:buAutoNum type="arabicPeriod"/>
            </a:pPr>
            <a:r>
              <a:rPr lang="en-US" altLang="zh-CN" sz="1600" dirty="0" smtClean="0"/>
              <a:t>Customer </a:t>
            </a:r>
            <a:r>
              <a:rPr lang="en-US" altLang="zh-CN" sz="1600" dirty="0"/>
              <a:t>phone: You need to </a:t>
            </a:r>
            <a:r>
              <a:rPr lang="en-US" altLang="zh-CN" sz="1600" dirty="0" smtClean="0"/>
              <a:t>input </a:t>
            </a:r>
            <a:r>
              <a:rPr lang="en-US" altLang="zh-CN" sz="1600" dirty="0"/>
              <a:t>the real </a:t>
            </a:r>
            <a:r>
              <a:rPr lang="en-US" altLang="zh-CN" sz="1600" dirty="0" smtClean="0"/>
              <a:t>phone </a:t>
            </a:r>
            <a:r>
              <a:rPr lang="en-US" altLang="zh-CN" sz="1600" dirty="0"/>
              <a:t>number. If the </a:t>
            </a:r>
            <a:r>
              <a:rPr lang="en-US" altLang="zh-CN" sz="1600" dirty="0" smtClean="0"/>
              <a:t>phone </a:t>
            </a:r>
            <a:r>
              <a:rPr lang="en-US" altLang="zh-CN" sz="1600" dirty="0"/>
              <a:t>number has a historical repair record, the system will automatically pop up a multi-dimensional record </a:t>
            </a:r>
            <a:r>
              <a:rPr lang="en-US" altLang="zh-CN" sz="1600" dirty="0" smtClean="0"/>
              <a:t>search</a:t>
            </a:r>
            <a:r>
              <a:rPr lang="en-US" altLang="zh-CN" sz="1600" dirty="0"/>
              <a:t>, and </a:t>
            </a:r>
            <a:r>
              <a:rPr lang="en-US" altLang="zh-CN" sz="1600" dirty="0" smtClean="0"/>
              <a:t>the information of </a:t>
            </a:r>
            <a:r>
              <a:rPr lang="en-US" altLang="zh-CN" sz="1600" dirty="0"/>
              <a:t>customer </a:t>
            </a:r>
            <a:r>
              <a:rPr lang="en-US" altLang="zh-CN" sz="1600" dirty="0" smtClean="0"/>
              <a:t>or device can be selected.</a:t>
            </a:r>
            <a:endParaRPr lang="zh-CN" altLang="en-US" sz="1600" dirty="0"/>
          </a:p>
          <a:p>
            <a:endParaRPr lang="en-US" altLang="zh-CN" sz="1600" dirty="0" smtClean="0">
              <a:latin typeface="+mn-ea"/>
            </a:endParaRPr>
          </a:p>
        </p:txBody>
      </p:sp>
      <p:pic>
        <p:nvPicPr>
          <p:cNvPr id="2" name="图片 1"/>
          <p:cNvPicPr>
            <a:picLocks noChangeAspect="1"/>
          </p:cNvPicPr>
          <p:nvPr/>
        </p:nvPicPr>
        <p:blipFill>
          <a:blip r:embed="rId3"/>
          <a:stretch>
            <a:fillRect/>
          </a:stretch>
        </p:blipFill>
        <p:spPr>
          <a:xfrm>
            <a:off x="2016000" y="1296704"/>
            <a:ext cx="9360624" cy="2436678"/>
          </a:xfrm>
          <a:prstGeom prst="rect">
            <a:avLst/>
          </a:prstGeom>
        </p:spPr>
      </p:pic>
      <p:sp>
        <p:nvSpPr>
          <p:cNvPr id="6" name="矩形 5"/>
          <p:cNvSpPr/>
          <p:nvPr/>
        </p:nvSpPr>
        <p:spPr>
          <a:xfrm>
            <a:off x="2016000" y="1296704"/>
            <a:ext cx="769145" cy="31398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8" name="矩形 17"/>
          <p:cNvSpPr/>
          <p:nvPr/>
        </p:nvSpPr>
        <p:spPr>
          <a:xfrm>
            <a:off x="2016000" y="2108778"/>
            <a:ext cx="3067728" cy="3156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9" name="矩形 18"/>
          <p:cNvSpPr/>
          <p:nvPr/>
        </p:nvSpPr>
        <p:spPr>
          <a:xfrm>
            <a:off x="5180490" y="2108778"/>
            <a:ext cx="2998019" cy="315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364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6139822" cy="523220"/>
          </a:xfrm>
          <a:prstGeom prst="rect">
            <a:avLst/>
          </a:prstGeom>
          <a:noFill/>
        </p:spPr>
        <p:txBody>
          <a:bodyPr wrap="none" rtlCol="0">
            <a:spAutoFit/>
          </a:bodyPr>
          <a:lstStyle/>
          <a:p>
            <a:r>
              <a:rPr lang="en-US" altLang="zh-CN" sz="2800" b="1" dirty="0">
                <a:solidFill>
                  <a:srgbClr val="00925F"/>
                </a:solidFill>
                <a:cs typeface="+mn-ea"/>
                <a:sym typeface="+mn-lt"/>
              </a:rPr>
              <a:t>Receptionist—Device 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5115" y="267323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914893" y="3904816"/>
            <a:ext cx="9526677" cy="2246769"/>
          </a:xfrm>
          <a:prstGeom prst="rect">
            <a:avLst/>
          </a:prstGeom>
        </p:spPr>
        <p:txBody>
          <a:bodyPr wrap="square">
            <a:spAutoFit/>
          </a:bodyPr>
          <a:lstStyle/>
          <a:p>
            <a:pPr marL="342900" indent="-342900">
              <a:buFontTx/>
              <a:buAutoNum type="arabicPeriod"/>
            </a:pPr>
            <a:r>
              <a:rPr lang="en-US" altLang="zh-CN" sz="1400" dirty="0" smtClean="0">
                <a:solidFill>
                  <a:srgbClr val="FF0000"/>
                </a:solidFill>
              </a:rPr>
              <a:t>IMEI/SN</a:t>
            </a:r>
            <a:r>
              <a:rPr lang="en-US" altLang="zh-CN" sz="1400" dirty="0" smtClean="0"/>
              <a:t>: </a:t>
            </a:r>
            <a:r>
              <a:rPr lang="zh-CN" altLang="en-US" sz="1400" dirty="0" smtClean="0"/>
              <a:t>①</a:t>
            </a:r>
            <a:r>
              <a:rPr lang="en-US" altLang="zh-CN" sz="1400" dirty="0" smtClean="0"/>
              <a:t>IMEI must </a:t>
            </a:r>
            <a:r>
              <a:rPr lang="en-US" altLang="zh-CN" sz="1400" dirty="0"/>
              <a:t>be 15 </a:t>
            </a:r>
            <a:r>
              <a:rPr lang="en-US" altLang="zh-CN" sz="1400" dirty="0" smtClean="0"/>
              <a:t>digits and </a:t>
            </a:r>
            <a:r>
              <a:rPr lang="en-US" altLang="zh-CN" sz="1400" dirty="0" err="1" smtClean="0">
                <a:solidFill>
                  <a:srgbClr val="FF0000"/>
                </a:solidFill>
              </a:rPr>
              <a:t>IoT</a:t>
            </a:r>
            <a:r>
              <a:rPr lang="en-US" altLang="zh-CN" sz="1400" dirty="0" smtClean="0">
                <a:solidFill>
                  <a:srgbClr val="FF0000"/>
                </a:solidFill>
              </a:rPr>
              <a:t> SN </a:t>
            </a:r>
            <a:r>
              <a:rPr lang="en-US" altLang="zh-CN" sz="1400" dirty="0">
                <a:solidFill>
                  <a:srgbClr val="FF0000"/>
                </a:solidFill>
              </a:rPr>
              <a:t>must be 17 </a:t>
            </a:r>
            <a:r>
              <a:rPr lang="en-US" altLang="zh-CN" sz="1400" dirty="0" smtClean="0">
                <a:solidFill>
                  <a:srgbClr val="FF0000"/>
                </a:solidFill>
              </a:rPr>
              <a:t>bits</a:t>
            </a:r>
            <a:r>
              <a:rPr lang="en-US" altLang="zh-CN" sz="1400" dirty="0" smtClean="0"/>
              <a:t>. After finishing IMEI&amp;SN</a:t>
            </a:r>
            <a:r>
              <a:rPr lang="en-US" altLang="zh-CN" sz="1400" dirty="0" smtClean="0">
                <a:solidFill>
                  <a:srgbClr val="FF0000"/>
                </a:solidFill>
              </a:rPr>
              <a:t>, </a:t>
            </a:r>
            <a:r>
              <a:rPr lang="en-US" altLang="zh-CN" sz="1400" dirty="0" smtClean="0"/>
              <a:t>the </a:t>
            </a:r>
            <a:r>
              <a:rPr lang="en-US" altLang="zh-CN" sz="1400" dirty="0"/>
              <a:t>system will automatically bring out the registration date, date of </a:t>
            </a:r>
            <a:r>
              <a:rPr lang="en-US" altLang="zh-CN" sz="1400" dirty="0" smtClean="0"/>
              <a:t>manufacture </a:t>
            </a:r>
            <a:r>
              <a:rPr lang="en-US" altLang="zh-CN" sz="1400" dirty="0"/>
              <a:t>,</a:t>
            </a:r>
            <a:r>
              <a:rPr lang="en-US" altLang="zh-CN" sz="1400" dirty="0" smtClean="0"/>
              <a:t> marketing model</a:t>
            </a:r>
            <a:r>
              <a:rPr lang="en-US" altLang="zh-CN" sz="1400" dirty="0"/>
              <a:t>, RAM, ROM and </a:t>
            </a:r>
            <a:r>
              <a:rPr lang="en-US" altLang="zh-CN" sz="1400" dirty="0" smtClean="0"/>
              <a:t>color</a:t>
            </a:r>
            <a:r>
              <a:rPr lang="en-US" altLang="zh-CN" sz="1400" dirty="0"/>
              <a:t>. If the above information cannot be obtained, </a:t>
            </a:r>
            <a:r>
              <a:rPr lang="en-US" altLang="zh-CN" sz="1400" dirty="0" smtClean="0"/>
              <a:t>then the </a:t>
            </a:r>
            <a:r>
              <a:rPr lang="en-US" altLang="zh-CN" sz="1400" dirty="0"/>
              <a:t>IMEI </a:t>
            </a:r>
            <a:r>
              <a:rPr lang="en-US" altLang="zh-CN" sz="1400" dirty="0" smtClean="0"/>
              <a:t>should </a:t>
            </a:r>
            <a:r>
              <a:rPr lang="en-US" altLang="zh-CN" sz="1400" dirty="0"/>
              <a:t>be sent to the technical group </a:t>
            </a:r>
            <a:r>
              <a:rPr lang="en-US" altLang="zh-CN" sz="1400" dirty="0" smtClean="0"/>
              <a:t>to confirm.</a:t>
            </a:r>
            <a:r>
              <a:rPr lang="zh-CN" altLang="en-US" sz="1400" dirty="0" smtClean="0"/>
              <a:t>②</a:t>
            </a:r>
            <a:r>
              <a:rPr lang="en-US" altLang="zh-CN" sz="1400" dirty="0"/>
              <a:t> </a:t>
            </a:r>
            <a:r>
              <a:rPr lang="en-US" altLang="zh-CN" sz="1400" dirty="0" smtClean="0"/>
              <a:t>Now </a:t>
            </a:r>
            <a:r>
              <a:rPr lang="en-US" altLang="zh-CN" sz="1400" dirty="0"/>
              <a:t>IMEI has been associated with MES system and E-Warranty Card </a:t>
            </a:r>
            <a:r>
              <a:rPr lang="en-US" altLang="zh-CN" sz="1400" dirty="0" smtClean="0"/>
              <a:t>system. You can’t enter the IMEI into the </a:t>
            </a:r>
            <a:r>
              <a:rPr lang="en-US" altLang="zh-CN" sz="1400" dirty="0"/>
              <a:t>system if the IMEI can’t </a:t>
            </a:r>
            <a:r>
              <a:rPr lang="en-US" altLang="zh-CN" sz="1400" dirty="0" smtClean="0"/>
              <a:t>get valid information in MES or E-Warranty Card system.</a:t>
            </a:r>
            <a:r>
              <a:rPr lang="zh-CN" altLang="en-US" sz="1400" dirty="0"/>
              <a:t> ③</a:t>
            </a:r>
            <a:r>
              <a:rPr lang="en-US" altLang="zh-CN" sz="1400" dirty="0"/>
              <a:t> If the IMEI has multiple history records, the system will automatically pop up the records, the you can select the </a:t>
            </a:r>
            <a:r>
              <a:rPr lang="en-US" altLang="zh-CN" sz="1400" dirty="0" smtClean="0"/>
              <a:t>information.</a:t>
            </a:r>
          </a:p>
          <a:p>
            <a:pPr marL="342900" indent="-342900">
              <a:buFontTx/>
              <a:buAutoNum type="arabicPeriod"/>
            </a:pPr>
            <a:r>
              <a:rPr lang="en-US" altLang="zh-CN" sz="1400" dirty="0" smtClean="0"/>
              <a:t>Whether provide IMEI: The receptionist can click this button in the status of ‘Not start’ when the IMEI can’t be obtained. After click, the color of the button change green to gray. When the order was assigned to the technician, the color of the button turns green, and should be filled by the technician. The technician should click this button if  </a:t>
            </a:r>
            <a:r>
              <a:rPr lang="en-US" altLang="zh-CN" sz="1400" dirty="0"/>
              <a:t>can’t get the </a:t>
            </a:r>
            <a:r>
              <a:rPr lang="en-US" altLang="zh-CN" sz="1400" dirty="0" smtClean="0"/>
              <a:t>IMEI.</a:t>
            </a:r>
            <a:endParaRPr lang="en-US" altLang="zh-CN" sz="1400" dirty="0"/>
          </a:p>
        </p:txBody>
      </p:sp>
      <p:pic>
        <p:nvPicPr>
          <p:cNvPr id="7" name="图片 6"/>
          <p:cNvPicPr>
            <a:picLocks noChangeAspect="1"/>
          </p:cNvPicPr>
          <p:nvPr/>
        </p:nvPicPr>
        <p:blipFill>
          <a:blip r:embed="rId3"/>
          <a:stretch>
            <a:fillRect/>
          </a:stretch>
        </p:blipFill>
        <p:spPr>
          <a:xfrm>
            <a:off x="2016000" y="1438772"/>
            <a:ext cx="9174914" cy="1854802"/>
          </a:xfrm>
          <a:prstGeom prst="rect">
            <a:avLst/>
          </a:prstGeom>
        </p:spPr>
      </p:pic>
      <p:sp>
        <p:nvSpPr>
          <p:cNvPr id="23" name="矩形 22"/>
          <p:cNvSpPr/>
          <p:nvPr/>
        </p:nvSpPr>
        <p:spPr>
          <a:xfrm>
            <a:off x="2016000" y="1545256"/>
            <a:ext cx="1205372" cy="2868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5073892" y="1545256"/>
            <a:ext cx="440575" cy="2868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7" name="矩形 26"/>
          <p:cNvSpPr/>
          <p:nvPr/>
        </p:nvSpPr>
        <p:spPr>
          <a:xfrm>
            <a:off x="2016000" y="1852421"/>
            <a:ext cx="440575" cy="2868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8" name="矩形 27"/>
          <p:cNvSpPr/>
          <p:nvPr/>
        </p:nvSpPr>
        <p:spPr>
          <a:xfrm>
            <a:off x="5112420" y="2390589"/>
            <a:ext cx="440575" cy="2868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9" name="矩形 28"/>
          <p:cNvSpPr/>
          <p:nvPr/>
        </p:nvSpPr>
        <p:spPr>
          <a:xfrm>
            <a:off x="8208840" y="2375084"/>
            <a:ext cx="440575" cy="2868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08885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939446" cy="954107"/>
          </a:xfrm>
          <a:prstGeom prst="rect">
            <a:avLst/>
          </a:prstGeom>
          <a:noFill/>
        </p:spPr>
        <p:txBody>
          <a:bodyPr wrap="none" rtlCol="0">
            <a:spAutoFit/>
          </a:bodyPr>
          <a:lstStyle/>
          <a:p>
            <a:r>
              <a:rPr lang="en-US" altLang="zh-CN" sz="2800" b="1" dirty="0">
                <a:solidFill>
                  <a:srgbClr val="00925F"/>
                </a:solidFill>
                <a:cs typeface="+mn-ea"/>
                <a:sym typeface="+mn-lt"/>
              </a:rPr>
              <a:t>Receptionist—Device Information</a:t>
            </a:r>
          </a:p>
          <a:p>
            <a:endParaRPr lang="en-US" altLang="zh-CN" sz="2800" b="1" dirty="0">
              <a:solidFill>
                <a:srgbClr val="00925F"/>
              </a:solidFill>
              <a:cs typeface="+mn-ea"/>
              <a:sym typeface="+mn-lt"/>
            </a:endParaRPr>
          </a:p>
        </p:txBody>
      </p:sp>
      <p:sp>
        <p:nvSpPr>
          <p:cNvPr id="11" name="文本框 10"/>
          <p:cNvSpPr txBox="1"/>
          <p:nvPr/>
        </p:nvSpPr>
        <p:spPr>
          <a:xfrm>
            <a:off x="2110906" y="3923588"/>
            <a:ext cx="9439910" cy="1815882"/>
          </a:xfrm>
          <a:prstGeom prst="rect">
            <a:avLst/>
          </a:prstGeom>
          <a:noFill/>
        </p:spPr>
        <p:txBody>
          <a:bodyPr wrap="square" rtlCol="0">
            <a:spAutoFit/>
          </a:bodyPr>
          <a:lstStyle/>
          <a:p>
            <a:endParaRPr lang="en-US" altLang="zh-CN" sz="1400" dirty="0" smtClean="0">
              <a:solidFill>
                <a:srgbClr val="00B050"/>
              </a:solidFill>
              <a:latin typeface="+mn-ea"/>
            </a:endParaRPr>
          </a:p>
          <a:p>
            <a:pPr marL="342900" indent="-342900">
              <a:buAutoNum type="arabicPeriod"/>
            </a:pPr>
            <a:r>
              <a:rPr lang="en-US" altLang="zh-CN" sz="1400" dirty="0" smtClean="0"/>
              <a:t>Purchase Date: The </a:t>
            </a:r>
            <a:r>
              <a:rPr lang="en-US" altLang="zh-CN" sz="1400" dirty="0"/>
              <a:t>system defaults to the </a:t>
            </a:r>
            <a:r>
              <a:rPr lang="en-US" altLang="zh-CN" sz="1400" dirty="0" smtClean="0"/>
              <a:t>registration date as </a:t>
            </a:r>
            <a:r>
              <a:rPr lang="en-US" altLang="zh-CN" sz="1400" dirty="0"/>
              <a:t>the purchase date, which can be </a:t>
            </a:r>
            <a:r>
              <a:rPr lang="en-US" altLang="zh-CN" sz="1400" dirty="0" smtClean="0"/>
              <a:t>modified . Fill </a:t>
            </a:r>
            <a:r>
              <a:rPr lang="en-US" altLang="zh-CN" sz="1400" dirty="0"/>
              <a:t>in the following priority order </a:t>
            </a:r>
            <a:r>
              <a:rPr lang="zh-CN" altLang="en-US" sz="1400" dirty="0" smtClean="0"/>
              <a:t>：</a:t>
            </a:r>
            <a:r>
              <a:rPr lang="en-US" altLang="zh-CN" sz="1400" dirty="0" smtClean="0"/>
              <a:t>date of </a:t>
            </a:r>
            <a:r>
              <a:rPr lang="en-US" altLang="zh-CN" sz="1400" dirty="0"/>
              <a:t>valid proof of purchase (invoice or warranty card) </a:t>
            </a:r>
            <a:r>
              <a:rPr lang="zh-CN" altLang="en-US" sz="1400" dirty="0" smtClean="0"/>
              <a:t>＞</a:t>
            </a:r>
            <a:r>
              <a:rPr lang="en-US" altLang="zh-CN" sz="1400" dirty="0" smtClean="0"/>
              <a:t>If the customer can’t provide the invoice/warranty card , it should be E-warranty card registration date</a:t>
            </a:r>
            <a:r>
              <a:rPr lang="zh-CN" altLang="en-US" sz="1400" dirty="0" smtClean="0"/>
              <a:t>＞</a:t>
            </a:r>
            <a:r>
              <a:rPr lang="en-US" altLang="zh-CN" sz="1400" dirty="0"/>
              <a:t> </a:t>
            </a:r>
            <a:r>
              <a:rPr lang="en-US" altLang="zh-CN" sz="1400" dirty="0" smtClean="0"/>
              <a:t>If both the invoice date and registration date can’t obtain, then it should be Date of manufacture plus 90 days as the purchase date.</a:t>
            </a:r>
          </a:p>
          <a:p>
            <a:pPr marL="342900" indent="-342900">
              <a:buFontTx/>
              <a:buAutoNum type="arabicPeriod"/>
            </a:pPr>
            <a:r>
              <a:rPr lang="en-US" altLang="zh-CN" sz="1400" dirty="0"/>
              <a:t>Purchase </a:t>
            </a:r>
            <a:r>
              <a:rPr lang="en-US" altLang="zh-CN" sz="1400" dirty="0" smtClean="0"/>
              <a:t>Invoice No. </a:t>
            </a:r>
            <a:r>
              <a:rPr lang="en-US" altLang="zh-CN" sz="1400" dirty="0"/>
              <a:t>: Fill in according to </a:t>
            </a:r>
            <a:r>
              <a:rPr lang="en-US" altLang="zh-CN" sz="1400" dirty="0" smtClean="0"/>
              <a:t>the purchase </a:t>
            </a:r>
            <a:r>
              <a:rPr lang="en-US" altLang="zh-CN" sz="1400" dirty="0"/>
              <a:t>invoice </a:t>
            </a:r>
            <a:r>
              <a:rPr lang="en-US" altLang="zh-CN" sz="1400" dirty="0" smtClean="0"/>
              <a:t>number. </a:t>
            </a:r>
          </a:p>
          <a:p>
            <a:pPr marL="342900" indent="-342900">
              <a:buFontTx/>
              <a:buAutoNum type="arabicPeriod"/>
            </a:pPr>
            <a:r>
              <a:rPr lang="en-US" altLang="zh-CN" sz="1400" dirty="0" smtClean="0"/>
              <a:t>Protective shell &amp; Protective film </a:t>
            </a:r>
            <a:r>
              <a:rPr lang="en-US" altLang="zh-CN" sz="1400" dirty="0"/>
              <a:t>are required to fill </a:t>
            </a:r>
            <a:r>
              <a:rPr lang="en-US" altLang="zh-CN" sz="1400" dirty="0" smtClean="0"/>
              <a:t>according </a:t>
            </a:r>
            <a:r>
              <a:rPr lang="en-US" altLang="zh-CN" sz="1400" dirty="0"/>
              <a:t>to the actual situation of the </a:t>
            </a:r>
            <a:r>
              <a:rPr lang="en-US" altLang="zh-CN" sz="1400" dirty="0" smtClean="0"/>
              <a:t>devices.</a:t>
            </a:r>
          </a:p>
          <a:p>
            <a:endParaRPr lang="en-US" altLang="zh-CN" sz="1400" dirty="0" smtClean="0"/>
          </a:p>
        </p:txBody>
      </p:sp>
      <p:sp>
        <p:nvSpPr>
          <p:cNvPr id="16" name="矩形 15"/>
          <p:cNvSpPr/>
          <p:nvPr/>
        </p:nvSpPr>
        <p:spPr>
          <a:xfrm>
            <a:off x="2032000" y="132349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3"/>
          <a:stretch>
            <a:fillRect/>
          </a:stretch>
        </p:blipFill>
        <p:spPr>
          <a:xfrm>
            <a:off x="2163572" y="1594816"/>
            <a:ext cx="9174914" cy="1854802"/>
          </a:xfrm>
          <a:prstGeom prst="rect">
            <a:avLst/>
          </a:prstGeom>
        </p:spPr>
      </p:pic>
      <p:sp>
        <p:nvSpPr>
          <p:cNvPr id="3" name="矩形 2"/>
          <p:cNvSpPr/>
          <p:nvPr/>
        </p:nvSpPr>
        <p:spPr>
          <a:xfrm>
            <a:off x="2163572" y="2837530"/>
            <a:ext cx="822909" cy="1661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9" name="矩形 28"/>
          <p:cNvSpPr/>
          <p:nvPr/>
        </p:nvSpPr>
        <p:spPr>
          <a:xfrm>
            <a:off x="5298057" y="2837530"/>
            <a:ext cx="641349" cy="1750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6" name="矩形 35"/>
          <p:cNvSpPr/>
          <p:nvPr/>
        </p:nvSpPr>
        <p:spPr>
          <a:xfrm>
            <a:off x="8378215" y="2034732"/>
            <a:ext cx="641349" cy="1750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7" name="矩形 36"/>
          <p:cNvSpPr/>
          <p:nvPr/>
        </p:nvSpPr>
        <p:spPr>
          <a:xfrm>
            <a:off x="8378215" y="2849088"/>
            <a:ext cx="641349" cy="1750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7"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8"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9"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40"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3"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4" name="Rectangle 5"/>
          <p:cNvSpPr/>
          <p:nvPr/>
        </p:nvSpPr>
        <p:spPr bwMode="auto">
          <a:xfrm>
            <a:off x="395115" y="267323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5"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712016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7702237" cy="954107"/>
          </a:xfrm>
          <a:prstGeom prst="rect">
            <a:avLst/>
          </a:prstGeom>
          <a:noFill/>
        </p:spPr>
        <p:txBody>
          <a:bodyPr wrap="none" rtlCol="0">
            <a:spAutoFit/>
          </a:bodyPr>
          <a:lstStyle/>
          <a:p>
            <a:r>
              <a:rPr lang="en-US" altLang="zh-CN" sz="2800" b="1" dirty="0" smtClean="0">
                <a:solidFill>
                  <a:srgbClr val="00925F"/>
                </a:solidFill>
                <a:cs typeface="+mn-ea"/>
                <a:sym typeface="+mn-lt"/>
              </a:rPr>
              <a:t>Receptionist—Warranty Service </a:t>
            </a:r>
            <a:r>
              <a:rPr lang="en-US" altLang="zh-CN" sz="2800" b="1" dirty="0">
                <a:solidFill>
                  <a:srgbClr val="00925F"/>
                </a:solidFill>
                <a:cs typeface="+mn-ea"/>
                <a:sym typeface="+mn-lt"/>
              </a:rPr>
              <a:t>Information</a:t>
            </a:r>
          </a:p>
          <a:p>
            <a:endParaRPr lang="en-US" altLang="zh-CN" sz="2800" b="1" dirty="0">
              <a:solidFill>
                <a:srgbClr val="00925F"/>
              </a:solidFill>
              <a:cs typeface="+mn-ea"/>
              <a:sym typeface="+mn-lt"/>
            </a:endParaRPr>
          </a:p>
        </p:txBody>
      </p:sp>
      <p:sp>
        <p:nvSpPr>
          <p:cNvPr id="11" name="文本框 10"/>
          <p:cNvSpPr txBox="1"/>
          <p:nvPr/>
        </p:nvSpPr>
        <p:spPr>
          <a:xfrm>
            <a:off x="2034830" y="3390719"/>
            <a:ext cx="9439910" cy="2893100"/>
          </a:xfrm>
          <a:prstGeom prst="rect">
            <a:avLst/>
          </a:prstGeom>
          <a:noFill/>
        </p:spPr>
        <p:txBody>
          <a:bodyPr wrap="square" rtlCol="0">
            <a:spAutoFit/>
          </a:bodyPr>
          <a:lstStyle/>
          <a:p>
            <a:r>
              <a:rPr lang="en-US" altLang="zh-CN" sz="1400" dirty="0" smtClean="0">
                <a:latin typeface="微软雅黑" panose="020B0503020204020204" pitchFamily="34" charset="-122"/>
                <a:ea typeface="微软雅黑" panose="020B0503020204020204" pitchFamily="34" charset="-122"/>
              </a:rPr>
              <a:t>Warranty Service Information: In effect , Used, </a:t>
            </a:r>
            <a:r>
              <a:rPr lang="en-US" altLang="zh-CN" sz="1400" dirty="0"/>
              <a:t>Expired </a:t>
            </a:r>
            <a:r>
              <a:rPr lang="en-US" altLang="zh-CN" sz="1400" dirty="0" smtClean="0"/>
              <a:t>.</a:t>
            </a:r>
          </a:p>
          <a:p>
            <a:pPr marL="342900" indent="-342900">
              <a:buAutoNum type="arabicPeriod"/>
            </a:pPr>
            <a:r>
              <a:rPr lang="en-US" altLang="zh-CN" sz="1400" dirty="0" smtClean="0">
                <a:latin typeface="微软雅黑" panose="020B0503020204020204" pitchFamily="34" charset="-122"/>
                <a:ea typeface="微软雅黑" panose="020B0503020204020204" pitchFamily="34" charset="-122"/>
              </a:rPr>
              <a:t>If </a:t>
            </a:r>
            <a:r>
              <a:rPr lang="en-US" altLang="zh-CN" sz="1400" dirty="0">
                <a:latin typeface="微软雅黑" panose="020B0503020204020204" pitchFamily="34" charset="-122"/>
                <a:ea typeface="微软雅黑" panose="020B0503020204020204" pitchFamily="34" charset="-122"/>
              </a:rPr>
              <a:t>the </a:t>
            </a:r>
            <a:r>
              <a:rPr lang="en-US" altLang="zh-CN" sz="1400" dirty="0" smtClean="0">
                <a:latin typeface="微软雅黑" panose="020B0503020204020204" pitchFamily="34" charset="-122"/>
                <a:ea typeface="微软雅黑" panose="020B0503020204020204" pitchFamily="34" charset="-122"/>
              </a:rPr>
              <a:t>customer </a:t>
            </a:r>
            <a:r>
              <a:rPr lang="en-US" altLang="zh-CN" sz="1400" dirty="0">
                <a:latin typeface="微软雅黑" panose="020B0503020204020204" pitchFamily="34" charset="-122"/>
                <a:ea typeface="微软雅黑" panose="020B0503020204020204" pitchFamily="34" charset="-122"/>
              </a:rPr>
              <a:t>has purchased the official S</a:t>
            </a:r>
            <a:r>
              <a:rPr lang="en-US" altLang="zh-CN" sz="1400" dirty="0" smtClean="0">
                <a:latin typeface="微软雅黑" panose="020B0503020204020204" pitchFamily="34" charset="-122"/>
                <a:ea typeface="微软雅黑" panose="020B0503020204020204" pitchFamily="34" charset="-122"/>
              </a:rPr>
              <a:t>creen Broken Warranty, Accidental Damage,</a:t>
            </a:r>
            <a:r>
              <a:rPr lang="en-US" altLang="zh-CN" sz="1400" dirty="0">
                <a:latin typeface="微软雅黑" panose="020B0503020204020204" pitchFamily="34" charset="-122"/>
                <a:ea typeface="微软雅黑" panose="020B0503020204020204" pitchFamily="34" charset="-122"/>
              </a:rPr>
              <a:t> Extend </a:t>
            </a:r>
            <a:r>
              <a:rPr lang="en-US" altLang="zh-CN" sz="1400" dirty="0" smtClean="0">
                <a:latin typeface="微软雅黑" panose="020B0503020204020204" pitchFamily="34" charset="-122"/>
                <a:ea typeface="微软雅黑" panose="020B0503020204020204" pitchFamily="34" charset="-122"/>
              </a:rPr>
              <a:t>Warranty, the warranty service information will </a:t>
            </a:r>
            <a:r>
              <a:rPr lang="en-US" altLang="zh-CN" sz="1400" dirty="0">
                <a:latin typeface="微软雅黑" panose="020B0503020204020204" pitchFamily="34" charset="-122"/>
                <a:ea typeface="微软雅黑" panose="020B0503020204020204" pitchFamily="34" charset="-122"/>
              </a:rPr>
              <a:t>automatically pop </a:t>
            </a:r>
            <a:r>
              <a:rPr lang="en-US" altLang="zh-CN" sz="1400" dirty="0" smtClean="0">
                <a:latin typeface="微软雅黑" panose="020B0503020204020204" pitchFamily="34" charset="-122"/>
                <a:ea typeface="微软雅黑" panose="020B0503020204020204" pitchFamily="34" charset="-122"/>
              </a:rPr>
              <a:t>up in the system after </a:t>
            </a:r>
            <a:r>
              <a:rPr lang="en-US" altLang="zh-CN" sz="1400" dirty="0" err="1" smtClean="0">
                <a:latin typeface="微软雅黑" panose="020B0503020204020204" pitchFamily="34" charset="-122"/>
                <a:ea typeface="微软雅黑" panose="020B0503020204020204" pitchFamily="34" charset="-122"/>
              </a:rPr>
              <a:t>inputing</a:t>
            </a:r>
            <a:r>
              <a:rPr lang="en-US" altLang="zh-CN" sz="1400" dirty="0" smtClean="0">
                <a:latin typeface="微软雅黑" panose="020B0503020204020204" pitchFamily="34" charset="-122"/>
                <a:ea typeface="微软雅黑" panose="020B0503020204020204" pitchFamily="34" charset="-122"/>
              </a:rPr>
              <a:t> the IMEI. </a:t>
            </a:r>
            <a:r>
              <a:rPr lang="en-US" altLang="zh-CN" sz="1400" dirty="0">
                <a:latin typeface="微软雅黑" panose="020B0503020204020204" pitchFamily="34" charset="-122"/>
                <a:ea typeface="微软雅黑" panose="020B0503020204020204" pitchFamily="34" charset="-122"/>
              </a:rPr>
              <a:t>T</a:t>
            </a:r>
            <a:r>
              <a:rPr lang="en-US" altLang="zh-CN" sz="1400" dirty="0" smtClean="0">
                <a:latin typeface="微软雅黑" panose="020B0503020204020204" pitchFamily="34" charset="-122"/>
                <a:ea typeface="微软雅黑" panose="020B0503020204020204" pitchFamily="34" charset="-122"/>
              </a:rPr>
              <a:t>he </a:t>
            </a:r>
            <a:r>
              <a:rPr lang="en-US" altLang="zh-CN" sz="1400" dirty="0">
                <a:latin typeface="微软雅黑" panose="020B0503020204020204" pitchFamily="34" charset="-122"/>
                <a:ea typeface="微软雅黑" panose="020B0503020204020204" pitchFamily="34" charset="-122"/>
              </a:rPr>
              <a:t>content of the </a:t>
            </a:r>
            <a:r>
              <a:rPr lang="en-US" altLang="zh-CN" sz="1400" dirty="0" smtClean="0">
                <a:latin typeface="微软雅黑" panose="020B0503020204020204" pitchFamily="34" charset="-122"/>
                <a:ea typeface="微软雅黑" panose="020B0503020204020204" pitchFamily="34" charset="-122"/>
              </a:rPr>
              <a:t>warranty </a:t>
            </a:r>
            <a:r>
              <a:rPr lang="en-US" altLang="zh-CN" sz="1400" dirty="0">
                <a:latin typeface="微软雅黑" panose="020B0503020204020204" pitchFamily="34" charset="-122"/>
                <a:ea typeface="微软雅黑" panose="020B0503020204020204" pitchFamily="34" charset="-122"/>
              </a:rPr>
              <a:t>service a</a:t>
            </a:r>
            <a:r>
              <a:rPr lang="en-US" altLang="zh-CN" sz="1400" dirty="0" smtClean="0">
                <a:latin typeface="微软雅黑" panose="020B0503020204020204" pitchFamily="34" charset="-122"/>
                <a:ea typeface="微软雅黑" panose="020B0503020204020204" pitchFamily="34" charset="-122"/>
              </a:rPr>
              <a:t>ssociated with the IMEI </a:t>
            </a:r>
            <a:r>
              <a:rPr lang="en-US" altLang="zh-CN" sz="1400" dirty="0">
                <a:latin typeface="微软雅黑" panose="020B0503020204020204" pitchFamily="34" charset="-122"/>
                <a:ea typeface="微软雅黑" panose="020B0503020204020204" pitchFamily="34" charset="-122"/>
              </a:rPr>
              <a:t>will also be displayed. </a:t>
            </a:r>
          </a:p>
          <a:p>
            <a:pPr marL="342900" indent="-342900">
              <a:buAutoNum type="arabicPeriod"/>
            </a:pPr>
            <a:r>
              <a:rPr lang="en-US" altLang="zh-CN" sz="1400" dirty="0" smtClean="0">
                <a:latin typeface="微软雅黑" panose="020B0503020204020204" pitchFamily="34" charset="-122"/>
                <a:ea typeface="微软雅黑" panose="020B0503020204020204" pitchFamily="34" charset="-122"/>
              </a:rPr>
              <a:t> If the device meets the conditions </a:t>
            </a:r>
            <a:r>
              <a:rPr lang="en-US" altLang="zh-CN" sz="1400" dirty="0">
                <a:latin typeface="微软雅黑" panose="020B0503020204020204" pitchFamily="34" charset="-122"/>
                <a:ea typeface="微软雅黑" panose="020B0503020204020204" pitchFamily="34" charset="-122"/>
              </a:rPr>
              <a:t>of warranty service </a:t>
            </a:r>
            <a:r>
              <a:rPr lang="en-US" altLang="zh-CN" sz="1400" dirty="0" smtClean="0">
                <a:latin typeface="微软雅黑" panose="020B0503020204020204" pitchFamily="34" charset="-122"/>
                <a:ea typeface="微软雅黑" panose="020B0503020204020204" pitchFamily="34" charset="-122"/>
              </a:rPr>
              <a:t> and the customer agrees to use it, then click the button bellow the  ‘operation’. When the repair order is completed , the status turns into ‘Used’, and the used date will be generated.</a:t>
            </a:r>
          </a:p>
          <a:p>
            <a:r>
              <a:rPr lang="en-US" altLang="zh-CN" sz="1400" dirty="0">
                <a:latin typeface="微软雅黑" panose="020B0503020204020204" pitchFamily="34" charset="-122"/>
                <a:ea typeface="微软雅黑" panose="020B0503020204020204" pitchFamily="34" charset="-122"/>
              </a:rPr>
              <a:t>3. </a:t>
            </a:r>
            <a:r>
              <a:rPr lang="en-US" altLang="zh-CN" sz="1400" dirty="0" smtClean="0">
                <a:latin typeface="微软雅黑" panose="020B0503020204020204" pitchFamily="34" charset="-122"/>
                <a:ea typeface="微软雅黑" panose="020B0503020204020204" pitchFamily="34" charset="-122"/>
              </a:rPr>
              <a:t>   The </a:t>
            </a:r>
            <a:r>
              <a:rPr lang="en-US" altLang="zh-CN" sz="1400" dirty="0">
                <a:latin typeface="微软雅黑" panose="020B0503020204020204" pitchFamily="34" charset="-122"/>
                <a:ea typeface="微软雅黑" panose="020B0503020204020204" pitchFamily="34" charset="-122"/>
              </a:rPr>
              <a:t>fault </a:t>
            </a:r>
            <a:r>
              <a:rPr lang="en-US" altLang="zh-CN" sz="1400" dirty="0" smtClean="0">
                <a:latin typeface="微软雅黑" panose="020B0503020204020204" pitchFamily="34" charset="-122"/>
                <a:ea typeface="微软雅黑" panose="020B0503020204020204" pitchFamily="34" charset="-122"/>
              </a:rPr>
              <a:t>information </a:t>
            </a:r>
            <a:r>
              <a:rPr lang="en-US" altLang="zh-CN" sz="1400" dirty="0">
                <a:latin typeface="微软雅黑" panose="020B0503020204020204" pitchFamily="34" charset="-122"/>
                <a:ea typeface="微软雅黑" panose="020B0503020204020204" pitchFamily="34" charset="-122"/>
              </a:rPr>
              <a:t>is </a:t>
            </a:r>
            <a:r>
              <a:rPr lang="en-US" altLang="zh-CN" sz="1400" dirty="0" smtClean="0">
                <a:latin typeface="微软雅黑" panose="020B0503020204020204" pitchFamily="34" charset="-122"/>
                <a:ea typeface="微软雅黑" panose="020B0503020204020204" pitchFamily="34" charset="-122"/>
              </a:rPr>
              <a:t>inputted </a:t>
            </a:r>
            <a:r>
              <a:rPr lang="en-US" altLang="zh-CN" sz="1400" dirty="0">
                <a:latin typeface="微软雅黑" panose="020B0503020204020204" pitchFamily="34" charset="-122"/>
                <a:ea typeface="微软雅黑" panose="020B0503020204020204" pitchFamily="34" charset="-122"/>
              </a:rPr>
              <a:t>according to the actual information, and the repair type of the </a:t>
            </a:r>
            <a:r>
              <a:rPr lang="en-US" altLang="zh-CN" sz="1400" dirty="0" smtClean="0">
                <a:latin typeface="微软雅黑" panose="020B0503020204020204" pitchFamily="34" charset="-122"/>
                <a:ea typeface="微软雅黑" panose="020B0503020204020204" pitchFamily="34" charset="-122"/>
              </a:rPr>
              <a:t>material replaced </a:t>
            </a:r>
            <a:r>
              <a:rPr lang="en-US" altLang="zh-CN" sz="1400" dirty="0">
                <a:latin typeface="微软雅黑" panose="020B0503020204020204" pitchFamily="34" charset="-122"/>
                <a:ea typeface="微软雅黑" panose="020B0503020204020204" pitchFamily="34" charset="-122"/>
              </a:rPr>
              <a:t>by the official </a:t>
            </a:r>
            <a:r>
              <a:rPr lang="en-US" altLang="zh-CN" sz="1400" dirty="0" smtClean="0">
                <a:latin typeface="微软雅黑" panose="020B0503020204020204" pitchFamily="34" charset="-122"/>
                <a:ea typeface="微软雅黑" panose="020B0503020204020204" pitchFamily="34" charset="-122"/>
              </a:rPr>
              <a:t>warranty </a:t>
            </a:r>
            <a:r>
              <a:rPr lang="en-US" altLang="zh-CN" sz="1400" dirty="0">
                <a:latin typeface="微软雅黑" panose="020B0503020204020204" pitchFamily="34" charset="-122"/>
                <a:ea typeface="微软雅黑" panose="020B0503020204020204" pitchFamily="34" charset="-122"/>
              </a:rPr>
              <a:t>service is </a:t>
            </a:r>
            <a:r>
              <a:rPr lang="en-US" altLang="zh-CN" sz="1400" dirty="0" smtClean="0">
                <a:latin typeface="微软雅黑" panose="020B0503020204020204" pitchFamily="34" charset="-122"/>
                <a:ea typeface="微软雅黑" panose="020B0503020204020204" pitchFamily="34" charset="-122"/>
              </a:rPr>
              <a:t>IW;</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4</a:t>
            </a:r>
            <a:r>
              <a:rPr lang="en-US" altLang="zh-CN" sz="1400" dirty="0" smtClean="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Protection provider: If you purchase official </a:t>
            </a:r>
            <a:r>
              <a:rPr lang="en-US" altLang="zh-CN" sz="1400" dirty="0" smtClean="0">
                <a:latin typeface="微软雅黑" panose="020B0503020204020204" pitchFamily="34" charset="-122"/>
                <a:ea typeface="微软雅黑" panose="020B0503020204020204" pitchFamily="34" charset="-122"/>
              </a:rPr>
              <a:t>warranty </a:t>
            </a:r>
            <a:r>
              <a:rPr lang="en-US" altLang="zh-CN" sz="1400" dirty="0">
                <a:latin typeface="微软雅黑" panose="020B0503020204020204" pitchFamily="34" charset="-122"/>
                <a:ea typeface="微软雅黑" panose="020B0503020204020204" pitchFamily="34" charset="-122"/>
              </a:rPr>
              <a:t>services, it will be displayed as "internal insurance";</a:t>
            </a:r>
          </a:p>
          <a:p>
            <a:r>
              <a:rPr lang="en-US" altLang="zh-CN" sz="1400" dirty="0">
                <a:latin typeface="微软雅黑" panose="020B0503020204020204" pitchFamily="34" charset="-122"/>
                <a:ea typeface="微软雅黑" panose="020B0503020204020204" pitchFamily="34" charset="-122"/>
              </a:rPr>
              <a:t>5</a:t>
            </a:r>
            <a:r>
              <a:rPr lang="en-US" altLang="zh-CN" sz="1400" dirty="0" smtClean="0">
                <a:latin typeface="微软雅黑" panose="020B0503020204020204" pitchFamily="34" charset="-122"/>
                <a:ea typeface="微软雅黑" panose="020B0503020204020204" pitchFamily="34" charset="-122"/>
              </a:rPr>
              <a:t>.    </a:t>
            </a:r>
            <a:r>
              <a:rPr lang="en-US" altLang="zh-CN" sz="1400" dirty="0">
                <a:latin typeface="微软雅黑" panose="020B0503020204020204" pitchFamily="34" charset="-122"/>
                <a:ea typeface="微软雅黑" panose="020B0503020204020204" pitchFamily="34" charset="-122"/>
              </a:rPr>
              <a:t>If the </a:t>
            </a:r>
            <a:r>
              <a:rPr lang="en-US" altLang="zh-CN" sz="1400" dirty="0" smtClean="0">
                <a:latin typeface="微软雅黑" panose="020B0503020204020204" pitchFamily="34" charset="-122"/>
                <a:ea typeface="微软雅黑" panose="020B0503020204020204" pitchFamily="34" charset="-122"/>
              </a:rPr>
              <a:t>order </a:t>
            </a:r>
            <a:r>
              <a:rPr lang="en-US" altLang="zh-CN" sz="1400" dirty="0">
                <a:latin typeface="微软雅黑" panose="020B0503020204020204" pitchFamily="34" charset="-122"/>
                <a:ea typeface="微软雅黑" panose="020B0503020204020204" pitchFamily="34" charset="-122"/>
              </a:rPr>
              <a:t>is completed and you </a:t>
            </a:r>
            <a:r>
              <a:rPr lang="en-US" altLang="zh-CN" sz="1400" dirty="0" smtClean="0">
                <a:latin typeface="微软雅黑" panose="020B0503020204020204" pitchFamily="34" charset="-122"/>
                <a:ea typeface="微软雅黑" panose="020B0503020204020204" pitchFamily="34" charset="-122"/>
              </a:rPr>
              <a:t>forget </a:t>
            </a:r>
            <a:r>
              <a:rPr lang="en-US" altLang="zh-CN" sz="1400" dirty="0">
                <a:latin typeface="微软雅黑" panose="020B0503020204020204" pitchFamily="34" charset="-122"/>
                <a:ea typeface="微软雅黑" panose="020B0503020204020204" pitchFamily="34" charset="-122"/>
              </a:rPr>
              <a:t>to select the </a:t>
            </a:r>
            <a:r>
              <a:rPr lang="en-US" altLang="zh-CN" sz="1400" dirty="0" smtClean="0">
                <a:latin typeface="微软雅黑" panose="020B0503020204020204" pitchFamily="34" charset="-122"/>
                <a:ea typeface="微软雅黑" panose="020B0503020204020204" pitchFamily="34" charset="-122"/>
              </a:rPr>
              <a:t>warranty </a:t>
            </a:r>
            <a:r>
              <a:rPr lang="en-US" altLang="zh-CN" sz="1400" dirty="0">
                <a:latin typeface="微软雅黑" panose="020B0503020204020204" pitchFamily="34" charset="-122"/>
                <a:ea typeface="微软雅黑" panose="020B0503020204020204" pitchFamily="34" charset="-122"/>
              </a:rPr>
              <a:t>service, you need to initiate an application for changing the order; when the </a:t>
            </a:r>
            <a:r>
              <a:rPr lang="en-US" altLang="zh-CN" sz="1400" dirty="0" smtClean="0">
                <a:latin typeface="微软雅黑" panose="020B0503020204020204" pitchFamily="34" charset="-122"/>
                <a:ea typeface="微软雅黑" panose="020B0503020204020204" pitchFamily="34" charset="-122"/>
              </a:rPr>
              <a:t>warranty </a:t>
            </a:r>
            <a:r>
              <a:rPr lang="en-US" altLang="zh-CN" sz="1400" dirty="0">
                <a:latin typeface="微软雅黑" panose="020B0503020204020204" pitchFamily="34" charset="-122"/>
                <a:ea typeface="微软雅黑" panose="020B0503020204020204" pitchFamily="34" charset="-122"/>
              </a:rPr>
              <a:t>service is used by mistake, you need to provide the IMEI </a:t>
            </a:r>
            <a:r>
              <a:rPr lang="en-US" altLang="zh-CN" sz="1400" dirty="0" smtClean="0">
                <a:latin typeface="微软雅黑" panose="020B0503020204020204" pitchFamily="34" charset="-122"/>
                <a:ea typeface="微软雅黑" panose="020B0503020204020204" pitchFamily="34" charset="-122"/>
              </a:rPr>
              <a:t>and order </a:t>
            </a:r>
            <a:r>
              <a:rPr lang="en-US" altLang="zh-CN" sz="1400" dirty="0">
                <a:latin typeface="微软雅黑" panose="020B0503020204020204" pitchFamily="34" charset="-122"/>
                <a:ea typeface="微软雅黑" panose="020B0503020204020204" pitchFamily="34" charset="-122"/>
              </a:rPr>
              <a:t>number to the </a:t>
            </a:r>
            <a:r>
              <a:rPr lang="en-US" altLang="zh-CN" sz="1400" dirty="0" smtClean="0">
                <a:latin typeface="微软雅黑" panose="020B0503020204020204" pitchFamily="34" charset="-122"/>
                <a:ea typeface="微软雅黑" panose="020B0503020204020204" pitchFamily="34" charset="-122"/>
              </a:rPr>
              <a:t>HQ.</a:t>
            </a:r>
            <a:endParaRPr lang="en-US" altLang="zh-CN" sz="1400" dirty="0" smtClean="0">
              <a:solidFill>
                <a:srgbClr val="FF0000"/>
              </a:solidFill>
              <a:latin typeface="+mn-ea"/>
            </a:endParaRPr>
          </a:p>
        </p:txBody>
      </p:sp>
      <p:sp>
        <p:nvSpPr>
          <p:cNvPr id="16" name="矩形 15"/>
          <p:cNvSpPr/>
          <p:nvPr/>
        </p:nvSpPr>
        <p:spPr>
          <a:xfrm>
            <a:off x="2032000" y="132349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9" name="Content Placeholder 4"/>
          <p:cNvSpPr txBox="1"/>
          <p:nvPr/>
        </p:nvSpPr>
        <p:spPr>
          <a:xfrm>
            <a:off x="584316" y="270858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总代申请物料价格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0" name="Content Placeholder 4"/>
          <p:cNvSpPr txBox="1"/>
          <p:nvPr/>
        </p:nvSpPr>
        <p:spPr>
          <a:xfrm>
            <a:off x="584316" y="3598105"/>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1"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2" name="Rectangle 5"/>
          <p:cNvSpPr/>
          <p:nvPr/>
        </p:nvSpPr>
        <p:spPr bwMode="auto">
          <a:xfrm>
            <a:off x="397943" y="1434877"/>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200"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维修工单新建</a:t>
            </a:r>
            <a:endParaRPr lang="en-US" sz="12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3" name="Rectangle 5"/>
          <p:cNvSpPr/>
          <p:nvPr/>
        </p:nvSpPr>
        <p:spPr bwMode="auto">
          <a:xfrm>
            <a:off x="397943" y="2034732"/>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200"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查询条件</a:t>
            </a:r>
            <a:endParaRPr lang="en-US" altLang="zh-CN" sz="12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5" name="Rectangle 5"/>
          <p:cNvSpPr/>
          <p:nvPr/>
        </p:nvSpPr>
        <p:spPr bwMode="auto">
          <a:xfrm>
            <a:off x="397947" y="3290438"/>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200"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维修中</a:t>
            </a:r>
            <a:endParaRPr lang="en-US" altLang="zh-CN" sz="12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0" name="Rectangle 5"/>
          <p:cNvSpPr/>
          <p:nvPr/>
        </p:nvSpPr>
        <p:spPr bwMode="auto">
          <a:xfrm>
            <a:off x="397948" y="3904816"/>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已维修</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1" name="Rectangle 5"/>
          <p:cNvSpPr/>
          <p:nvPr/>
        </p:nvSpPr>
        <p:spPr bwMode="auto">
          <a:xfrm>
            <a:off x="397949" y="4526351"/>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100"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已取机</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2" name="Rectangle 5"/>
          <p:cNvSpPr/>
          <p:nvPr/>
        </p:nvSpPr>
        <p:spPr bwMode="auto">
          <a:xfrm>
            <a:off x="412282" y="5145999"/>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100"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改单审核中</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3" name="Rectangle 5"/>
          <p:cNvSpPr/>
          <p:nvPr/>
        </p:nvSpPr>
        <p:spPr bwMode="auto">
          <a:xfrm>
            <a:off x="417661" y="2662778"/>
            <a:ext cx="1011761"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4" name="Content Placeholder 4"/>
          <p:cNvSpPr txBox="1"/>
          <p:nvPr/>
        </p:nvSpPr>
        <p:spPr>
          <a:xfrm>
            <a:off x="435501" y="2837530"/>
            <a:ext cx="936644" cy="166199"/>
          </a:xfrm>
          <a:prstGeom prst="rect">
            <a:avLst/>
          </a:prstGeom>
          <a:solidFill>
            <a:srgbClr val="00925F"/>
          </a:solid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200" dirty="0" smtClean="0">
                <a:solidFill>
                  <a:prstClr val="white"/>
                </a:solidFill>
                <a:latin typeface="微软雅黑" panose="020B0503020204020204" pitchFamily="34" charset="-122"/>
                <a:ea typeface="微软雅黑" panose="020B0503020204020204" pitchFamily="34" charset="-122"/>
              </a:rPr>
              <a:t>未开始</a:t>
            </a:r>
            <a:endParaRPr lang="en-US" altLang="zh-CN" sz="1200" dirty="0">
              <a:solidFill>
                <a:prstClr val="white"/>
              </a:solidFill>
              <a:latin typeface="微软雅黑" panose="020B0503020204020204" pitchFamily="34" charset="-122"/>
              <a:ea typeface="微软雅黑" panose="020B0503020204020204" pitchFamily="34" charset="-122"/>
            </a:endParaRPr>
          </a:p>
        </p:txBody>
      </p:sp>
      <p:sp>
        <p:nvSpPr>
          <p:cNvPr id="35" name="Rectangle 5"/>
          <p:cNvSpPr/>
          <p:nvPr/>
        </p:nvSpPr>
        <p:spPr bwMode="auto">
          <a:xfrm>
            <a:off x="412283" y="5764530"/>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100" dirty="0" smtClean="0">
                <a:solidFill>
                  <a:prstClr val="white"/>
                </a:solidFill>
                <a:latin typeface="微软雅黑" panose="020B0503020204020204" pitchFamily="34" charset="-122"/>
                <a:ea typeface="微软雅黑" panose="020B0503020204020204" pitchFamily="34" charset="-122"/>
                <a:cs typeface="Segoe UI" panose="020B0502040204020203" pitchFamily="34" charset="0"/>
              </a:rPr>
              <a:t>改单中</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471" y="1575465"/>
            <a:ext cx="9110444" cy="1652531"/>
          </a:xfrm>
          <a:prstGeom prst="rect">
            <a:avLst/>
          </a:prstGeom>
        </p:spPr>
      </p:pic>
      <p:sp>
        <p:nvSpPr>
          <p:cNvPr id="6" name="矩形 5"/>
          <p:cNvSpPr/>
          <p:nvPr/>
        </p:nvSpPr>
        <p:spPr>
          <a:xfrm>
            <a:off x="8331511" y="1936443"/>
            <a:ext cx="503339" cy="2530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8" name="矩形 27"/>
          <p:cNvSpPr/>
          <p:nvPr/>
        </p:nvSpPr>
        <p:spPr>
          <a:xfrm>
            <a:off x="9340674" y="1936443"/>
            <a:ext cx="503339" cy="2530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9" name="矩形 28"/>
          <p:cNvSpPr/>
          <p:nvPr/>
        </p:nvSpPr>
        <p:spPr>
          <a:xfrm>
            <a:off x="10363045" y="2429630"/>
            <a:ext cx="503339" cy="25308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7"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6"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7"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8"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9"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2" name="Rectangle 5"/>
          <p:cNvSpPr/>
          <p:nvPr/>
        </p:nvSpPr>
        <p:spPr bwMode="auto">
          <a:xfrm>
            <a:off x="395115" y="267323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3"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Tree>
    <p:extLst>
      <p:ext uri="{BB962C8B-B14F-4D97-AF65-F5344CB8AC3E}">
        <p14:creationId xmlns:p14="http://schemas.microsoft.com/office/powerpoint/2010/main" val="2959537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638082" cy="523220"/>
          </a:xfrm>
          <a:prstGeom prst="rect">
            <a:avLst/>
          </a:prstGeom>
          <a:noFill/>
        </p:spPr>
        <p:txBody>
          <a:bodyPr wrap="none" rtlCol="0">
            <a:spAutoFit/>
          </a:bodyPr>
          <a:lstStyle/>
          <a:p>
            <a:r>
              <a:rPr lang="en-US" altLang="zh-CN" sz="2800" b="1" dirty="0">
                <a:solidFill>
                  <a:srgbClr val="00925F"/>
                </a:solidFill>
                <a:cs typeface="+mn-ea"/>
                <a:sym typeface="+mn-lt"/>
              </a:rPr>
              <a:t>Receptionist—Fault 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5115" y="267323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898167" y="4860000"/>
            <a:ext cx="9526677" cy="737235"/>
          </a:xfrm>
          <a:prstGeom prst="rect">
            <a:avLst/>
          </a:prstGeom>
        </p:spPr>
        <p:txBody>
          <a:bodyPr wrap="square">
            <a:spAutoFit/>
          </a:bodyPr>
          <a:lstStyle/>
          <a:p>
            <a:r>
              <a:rPr lang="en-US" altLang="zh-CN" sz="1400" dirty="0"/>
              <a:t>1. </a:t>
            </a:r>
            <a:r>
              <a:rPr lang="en-US" altLang="zh-CN" sz="1400" dirty="0" smtClean="0"/>
              <a:t>Phone appearance: The </a:t>
            </a:r>
            <a:r>
              <a:rPr lang="en-US" altLang="zh-CN" sz="1400" dirty="0"/>
              <a:t>appearance of the machine and the description of the user's fault can be selected or input according to the information obtained by the receptionist;</a:t>
            </a:r>
          </a:p>
          <a:p>
            <a:r>
              <a:rPr lang="en-US" altLang="zh-CN" sz="1400" dirty="0"/>
              <a:t>2. </a:t>
            </a:r>
            <a:r>
              <a:rPr lang="en-US" altLang="zh-CN" sz="1400" dirty="0" smtClean="0"/>
              <a:t>Customer Fault Description</a:t>
            </a:r>
            <a:r>
              <a:rPr lang="en-US" altLang="zh-CN" sz="1400" dirty="0"/>
              <a:t>: You need to fill in </a:t>
            </a:r>
            <a:r>
              <a:rPr lang="en-US" altLang="zh-CN" sz="1400" dirty="0" smtClean="0"/>
              <a:t>the </a:t>
            </a:r>
            <a:r>
              <a:rPr lang="en-US" altLang="zh-CN" sz="1400" dirty="0"/>
              <a:t>fault information described by the </a:t>
            </a:r>
            <a:r>
              <a:rPr lang="en-US" altLang="zh-CN" sz="1400" dirty="0" smtClean="0"/>
              <a:t>customer.</a:t>
            </a:r>
            <a:endParaRPr lang="zh-CN" altLang="en-US" sz="1400" dirty="0"/>
          </a:p>
        </p:txBody>
      </p:sp>
      <p:pic>
        <p:nvPicPr>
          <p:cNvPr id="7" name="图片 6"/>
          <p:cNvPicPr>
            <a:picLocks noChangeAspect="1"/>
          </p:cNvPicPr>
          <p:nvPr/>
        </p:nvPicPr>
        <p:blipFill>
          <a:blip r:embed="rId3"/>
          <a:stretch>
            <a:fillRect/>
          </a:stretch>
        </p:blipFill>
        <p:spPr>
          <a:xfrm>
            <a:off x="1965200" y="1327184"/>
            <a:ext cx="9432744" cy="1376526"/>
          </a:xfrm>
          <a:prstGeom prst="rect">
            <a:avLst/>
          </a:prstGeom>
        </p:spPr>
      </p:pic>
    </p:spTree>
    <p:extLst>
      <p:ext uri="{BB962C8B-B14F-4D97-AF65-F5344CB8AC3E}">
        <p14:creationId xmlns:p14="http://schemas.microsoft.com/office/powerpoint/2010/main" val="325805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9831538" cy="523220"/>
          </a:xfrm>
          <a:prstGeom prst="rect">
            <a:avLst/>
          </a:prstGeom>
          <a:noFill/>
        </p:spPr>
        <p:txBody>
          <a:bodyPr wrap="none" rtlCol="0">
            <a:spAutoFit/>
          </a:bodyPr>
          <a:lstStyle/>
          <a:p>
            <a:r>
              <a:rPr lang="en-US" altLang="zh-CN" sz="2800" b="1" dirty="0">
                <a:solidFill>
                  <a:srgbClr val="00925F"/>
                </a:solidFill>
                <a:cs typeface="+mn-ea"/>
                <a:sym typeface="+mn-lt"/>
              </a:rPr>
              <a:t>Receptionist—Dealer Information\ Salesman </a:t>
            </a:r>
            <a:r>
              <a:rPr lang="en-US" altLang="zh-CN" sz="2800" b="1" dirty="0" smtClean="0">
                <a:solidFill>
                  <a:srgbClr val="00925F"/>
                </a:solidFill>
                <a:cs typeface="+mn-ea"/>
                <a:sym typeface="+mn-lt"/>
              </a:rPr>
              <a:t>information</a:t>
            </a:r>
            <a:endParaRPr lang="en-US" altLang="zh-CN" sz="2800" b="1" dirty="0">
              <a:solidFill>
                <a:srgbClr val="00925F"/>
              </a:solidFill>
              <a:cs typeface="+mn-ea"/>
              <a:sym typeface="+mn-lt"/>
            </a:endParaRPr>
          </a:p>
        </p:txBody>
      </p:sp>
      <p:sp>
        <p:nvSpPr>
          <p:cNvPr id="14" name="矩形 13"/>
          <p:cNvSpPr/>
          <p:nvPr/>
        </p:nvSpPr>
        <p:spPr>
          <a:xfrm>
            <a:off x="1898167" y="1141118"/>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5115" y="267323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898167" y="4860000"/>
            <a:ext cx="9526677" cy="953135"/>
          </a:xfrm>
          <a:prstGeom prst="rect">
            <a:avLst/>
          </a:prstGeom>
        </p:spPr>
        <p:txBody>
          <a:bodyPr wrap="square">
            <a:spAutoFit/>
          </a:bodyPr>
          <a:lstStyle/>
          <a:p>
            <a:r>
              <a:rPr lang="en-US" altLang="zh-CN" sz="1400" dirty="0"/>
              <a:t>1. When the </a:t>
            </a:r>
            <a:r>
              <a:rPr lang="en-US" altLang="zh-CN" sz="1400" dirty="0" smtClean="0"/>
              <a:t>submission category </a:t>
            </a:r>
            <a:r>
              <a:rPr lang="en-US" altLang="zh-CN" sz="1400" dirty="0"/>
              <a:t>is dealer, the dealer information will pop up, the dealer name and phone number are </a:t>
            </a:r>
            <a:r>
              <a:rPr lang="en-US" altLang="zh-CN" sz="1400" dirty="0" smtClean="0"/>
              <a:t>required. </a:t>
            </a:r>
            <a:r>
              <a:rPr lang="en-US" altLang="zh-CN" sz="1400" dirty="0"/>
              <a:t>If the dealer file has been recorded in this area, you can search and select;</a:t>
            </a:r>
          </a:p>
          <a:p>
            <a:r>
              <a:rPr lang="en-US" altLang="zh-CN" sz="1400" dirty="0"/>
              <a:t>2. When the submission category </a:t>
            </a:r>
            <a:r>
              <a:rPr lang="en-US" altLang="zh-CN" sz="1400" dirty="0" smtClean="0"/>
              <a:t>is </a:t>
            </a:r>
            <a:r>
              <a:rPr lang="en-US" altLang="zh-CN" sz="1400" dirty="0"/>
              <a:t>salesman, the </a:t>
            </a:r>
            <a:r>
              <a:rPr lang="en-US" altLang="zh-CN" sz="1400" dirty="0" smtClean="0"/>
              <a:t>salesman </a:t>
            </a:r>
            <a:r>
              <a:rPr lang="en-US" altLang="zh-CN" sz="1400" dirty="0"/>
              <a:t>information will pop up, and the </a:t>
            </a:r>
            <a:r>
              <a:rPr lang="en-US" altLang="zh-CN" sz="1400" dirty="0" smtClean="0"/>
              <a:t>salesman </a:t>
            </a:r>
            <a:r>
              <a:rPr lang="en-US" altLang="zh-CN" sz="1400" dirty="0"/>
              <a:t>name and </a:t>
            </a:r>
            <a:r>
              <a:rPr lang="en-US" altLang="zh-CN" sz="1400" dirty="0" smtClean="0"/>
              <a:t>salesman </a:t>
            </a:r>
            <a:r>
              <a:rPr lang="en-US" altLang="zh-CN" sz="1400" dirty="0"/>
              <a:t>contact information </a:t>
            </a:r>
            <a:r>
              <a:rPr lang="en-US" altLang="zh-CN" sz="1400" dirty="0" smtClean="0"/>
              <a:t>are required</a:t>
            </a:r>
            <a:r>
              <a:rPr lang="en-US" altLang="zh-CN" sz="1400" dirty="0"/>
              <a:t>;</a:t>
            </a:r>
            <a:endParaRPr lang="zh-CN" altLang="en-US" sz="1400" dirty="0"/>
          </a:p>
        </p:txBody>
      </p:sp>
      <p:pic>
        <p:nvPicPr>
          <p:cNvPr id="2" name="图片 1"/>
          <p:cNvPicPr>
            <a:picLocks noChangeAspect="1"/>
          </p:cNvPicPr>
          <p:nvPr/>
        </p:nvPicPr>
        <p:blipFill>
          <a:blip r:embed="rId3"/>
          <a:stretch>
            <a:fillRect/>
          </a:stretch>
        </p:blipFill>
        <p:spPr>
          <a:xfrm>
            <a:off x="2016000" y="1296704"/>
            <a:ext cx="9278494" cy="1376526"/>
          </a:xfrm>
          <a:prstGeom prst="rect">
            <a:avLst/>
          </a:prstGeom>
        </p:spPr>
      </p:pic>
      <p:pic>
        <p:nvPicPr>
          <p:cNvPr id="6" name="图片 5"/>
          <p:cNvPicPr>
            <a:picLocks noChangeAspect="1"/>
          </p:cNvPicPr>
          <p:nvPr/>
        </p:nvPicPr>
        <p:blipFill>
          <a:blip r:embed="rId4"/>
          <a:stretch>
            <a:fillRect/>
          </a:stretch>
        </p:blipFill>
        <p:spPr>
          <a:xfrm>
            <a:off x="2016000" y="2504913"/>
            <a:ext cx="9360922" cy="978516"/>
          </a:xfrm>
          <a:prstGeom prst="rect">
            <a:avLst/>
          </a:prstGeom>
        </p:spPr>
      </p:pic>
      <p:sp>
        <p:nvSpPr>
          <p:cNvPr id="7" name="矩形 6"/>
          <p:cNvSpPr/>
          <p:nvPr/>
        </p:nvSpPr>
        <p:spPr>
          <a:xfrm>
            <a:off x="1980593" y="1686187"/>
            <a:ext cx="636771" cy="2532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9" name="矩形 18"/>
          <p:cNvSpPr/>
          <p:nvPr/>
        </p:nvSpPr>
        <p:spPr>
          <a:xfrm>
            <a:off x="5153030" y="1731707"/>
            <a:ext cx="727653" cy="2532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2022537" y="3003047"/>
            <a:ext cx="703885" cy="2532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1" name="矩形 20"/>
          <p:cNvSpPr/>
          <p:nvPr/>
        </p:nvSpPr>
        <p:spPr>
          <a:xfrm>
            <a:off x="5176798" y="2994171"/>
            <a:ext cx="703885" cy="25326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62185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6974986" cy="523220"/>
          </a:xfrm>
          <a:prstGeom prst="rect">
            <a:avLst/>
          </a:prstGeom>
          <a:noFill/>
        </p:spPr>
        <p:txBody>
          <a:bodyPr wrap="none" rtlCol="0">
            <a:spAutoFit/>
          </a:bodyPr>
          <a:lstStyle/>
          <a:p>
            <a:r>
              <a:rPr lang="en-US" altLang="zh-CN" sz="2800" b="1" dirty="0">
                <a:solidFill>
                  <a:srgbClr val="00925F"/>
                </a:solidFill>
                <a:cs typeface="+mn-ea"/>
                <a:sym typeface="+mn-lt"/>
              </a:rPr>
              <a:t>Receptionist—Spare Phone 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5115" y="267323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856569" y="4162455"/>
            <a:ext cx="9526677" cy="2462213"/>
          </a:xfrm>
          <a:prstGeom prst="rect">
            <a:avLst/>
          </a:prstGeom>
        </p:spPr>
        <p:txBody>
          <a:bodyPr wrap="square">
            <a:spAutoFit/>
          </a:bodyPr>
          <a:lstStyle/>
          <a:p>
            <a:r>
              <a:rPr lang="en-US" altLang="zh-CN" sz="1400" dirty="0"/>
              <a:t>If the spare machine is provided to the customer, the spare phone information must be inputted, the “Spare phone need or not" button is enabled by default .</a:t>
            </a:r>
          </a:p>
          <a:p>
            <a:r>
              <a:rPr lang="en-US" altLang="zh-CN" sz="1400" dirty="0"/>
              <a:t>1. Spare phone IMEI: When the IMEI is entered, the model and color information will be automatically brought out;</a:t>
            </a:r>
          </a:p>
          <a:p>
            <a:r>
              <a:rPr lang="en-US" altLang="zh-CN" sz="1400" dirty="0"/>
              <a:t>2. Lend: Click the save button at the top right, the spare phone information will display, and then click the lend button, the spare phone status turns to ‘lend’ , and the  receive date will be automatically generated;</a:t>
            </a:r>
          </a:p>
          <a:p>
            <a:r>
              <a:rPr lang="en-US" altLang="zh-CN" sz="1400" dirty="0"/>
              <a:t>3. Returned: When the costumer comes to pick up the phone, the spare phone must be returned, then click the ‘retuned’ button and the return date will be automatically generated. The order can’t be completed until the spare phone returned</a:t>
            </a:r>
            <a:r>
              <a:rPr lang="en-US" altLang="zh-CN" sz="1400" dirty="0" smtClean="0"/>
              <a:t>.</a:t>
            </a:r>
          </a:p>
          <a:p>
            <a:r>
              <a:rPr lang="en-US" altLang="zh-CN" sz="1400" dirty="0">
                <a:solidFill>
                  <a:srgbClr val="FF0000"/>
                </a:solidFill>
                <a:latin typeface="+mn-ea"/>
              </a:rPr>
              <a:t>4.</a:t>
            </a:r>
            <a:r>
              <a:rPr lang="zh-CN" altLang="en-US" sz="1400" dirty="0">
                <a:solidFill>
                  <a:srgbClr val="FF0000"/>
                </a:solidFill>
                <a:latin typeface="+mn-ea"/>
              </a:rPr>
              <a:t>当备用机为已借出时，工单类型无法进行修改，若需要修改，可在已取机状态下将备用机归还后修改</a:t>
            </a:r>
            <a:r>
              <a:rPr lang="zh-CN" altLang="en-US" sz="1400" dirty="0" smtClean="0">
                <a:solidFill>
                  <a:srgbClr val="FF0000"/>
                </a:solidFill>
                <a:latin typeface="+mn-ea"/>
              </a:rPr>
              <a:t>。</a:t>
            </a:r>
            <a:r>
              <a:rPr lang="en-US" altLang="zh-CN" sz="1400" dirty="0">
                <a:solidFill>
                  <a:srgbClr val="FF0000"/>
                </a:solidFill>
                <a:latin typeface="+mn-ea"/>
              </a:rPr>
              <a:t>When the </a:t>
            </a:r>
            <a:r>
              <a:rPr lang="en-US" altLang="zh-CN" sz="1400" dirty="0" smtClean="0">
                <a:solidFill>
                  <a:srgbClr val="FF0000"/>
                </a:solidFill>
                <a:latin typeface="+mn-ea"/>
              </a:rPr>
              <a:t>spare phone is </a:t>
            </a:r>
            <a:r>
              <a:rPr lang="en-US" altLang="zh-CN" sz="1400" dirty="0">
                <a:solidFill>
                  <a:srgbClr val="FF0000"/>
                </a:solidFill>
                <a:latin typeface="+mn-ea"/>
              </a:rPr>
              <a:t>lent out, </a:t>
            </a:r>
            <a:r>
              <a:rPr lang="en-US" altLang="zh-CN" sz="1400" dirty="0" smtClean="0">
                <a:solidFill>
                  <a:srgbClr val="FF0000"/>
                </a:solidFill>
                <a:latin typeface="+mn-ea"/>
              </a:rPr>
              <a:t>the repair order </a:t>
            </a:r>
            <a:r>
              <a:rPr lang="en-US" altLang="zh-CN" sz="1400" dirty="0">
                <a:solidFill>
                  <a:srgbClr val="FF0000"/>
                </a:solidFill>
                <a:latin typeface="+mn-ea"/>
              </a:rPr>
              <a:t>type cannot be </a:t>
            </a:r>
            <a:r>
              <a:rPr lang="en-US" altLang="zh-CN" sz="1400" dirty="0" smtClean="0">
                <a:solidFill>
                  <a:srgbClr val="FF0000"/>
                </a:solidFill>
                <a:latin typeface="+mn-ea"/>
              </a:rPr>
              <a:t>modified. Only </a:t>
            </a:r>
            <a:r>
              <a:rPr lang="en-US" altLang="zh-CN" sz="1400" dirty="0">
                <a:solidFill>
                  <a:srgbClr val="FF0000"/>
                </a:solidFill>
                <a:latin typeface="+mn-ea"/>
              </a:rPr>
              <a:t>the </a:t>
            </a:r>
            <a:r>
              <a:rPr lang="en-US" altLang="zh-CN" sz="1400" dirty="0" smtClean="0">
                <a:solidFill>
                  <a:srgbClr val="FF0000"/>
                </a:solidFill>
                <a:latin typeface="+mn-ea"/>
              </a:rPr>
              <a:t>spare </a:t>
            </a:r>
            <a:r>
              <a:rPr lang="en-US" altLang="zh-CN" sz="1400" dirty="0">
                <a:solidFill>
                  <a:srgbClr val="FF0000"/>
                </a:solidFill>
                <a:latin typeface="+mn-ea"/>
              </a:rPr>
              <a:t>phone </a:t>
            </a:r>
            <a:r>
              <a:rPr lang="en-US" altLang="zh-CN" sz="1400" dirty="0" smtClean="0">
                <a:solidFill>
                  <a:srgbClr val="FF0000"/>
                </a:solidFill>
                <a:latin typeface="+mn-ea"/>
              </a:rPr>
              <a:t>is returned can the repair type modify.</a:t>
            </a:r>
            <a:endParaRPr lang="en-US" altLang="zh-CN" sz="1400" dirty="0">
              <a:latin typeface="+mn-ea"/>
            </a:endParaRPr>
          </a:p>
        </p:txBody>
      </p:sp>
      <p:pic>
        <p:nvPicPr>
          <p:cNvPr id="7" name="图片 6"/>
          <p:cNvPicPr>
            <a:picLocks noChangeAspect="1"/>
          </p:cNvPicPr>
          <p:nvPr/>
        </p:nvPicPr>
        <p:blipFill>
          <a:blip r:embed="rId3"/>
          <a:stretch>
            <a:fillRect/>
          </a:stretch>
        </p:blipFill>
        <p:spPr>
          <a:xfrm>
            <a:off x="1950504" y="1315863"/>
            <a:ext cx="9432744" cy="1451357"/>
          </a:xfrm>
          <a:prstGeom prst="rect">
            <a:avLst/>
          </a:prstGeom>
        </p:spPr>
      </p:pic>
      <p:sp>
        <p:nvSpPr>
          <p:cNvPr id="2" name="矩形 1"/>
          <p:cNvSpPr/>
          <p:nvPr/>
        </p:nvSpPr>
        <p:spPr>
          <a:xfrm>
            <a:off x="1974611" y="1572452"/>
            <a:ext cx="1155302" cy="4182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8" name="矩形 17"/>
          <p:cNvSpPr/>
          <p:nvPr/>
        </p:nvSpPr>
        <p:spPr>
          <a:xfrm>
            <a:off x="5134140" y="1619824"/>
            <a:ext cx="830510" cy="2259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stretch>
            <a:fillRect/>
          </a:stretch>
        </p:blipFill>
        <p:spPr>
          <a:xfrm>
            <a:off x="9483974" y="1267472"/>
            <a:ext cx="723810" cy="314286"/>
          </a:xfrm>
          <a:prstGeom prst="rect">
            <a:avLst/>
          </a:prstGeom>
        </p:spPr>
      </p:pic>
      <p:sp>
        <p:nvSpPr>
          <p:cNvPr id="8" name="矩形 7"/>
          <p:cNvSpPr/>
          <p:nvPr/>
        </p:nvSpPr>
        <p:spPr>
          <a:xfrm>
            <a:off x="9606949" y="1314741"/>
            <a:ext cx="511728" cy="2378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5"/>
          <a:stretch>
            <a:fillRect/>
          </a:stretch>
        </p:blipFill>
        <p:spPr>
          <a:xfrm>
            <a:off x="1979394" y="2593893"/>
            <a:ext cx="9281029" cy="1586902"/>
          </a:xfrm>
          <a:prstGeom prst="rect">
            <a:avLst/>
          </a:prstGeom>
        </p:spPr>
      </p:pic>
      <p:sp>
        <p:nvSpPr>
          <p:cNvPr id="22" name="矩形 21"/>
          <p:cNvSpPr/>
          <p:nvPr/>
        </p:nvSpPr>
        <p:spPr>
          <a:xfrm>
            <a:off x="10750840" y="2626774"/>
            <a:ext cx="470963" cy="1745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6"/>
          <a:stretch>
            <a:fillRect/>
          </a:stretch>
        </p:blipFill>
        <p:spPr>
          <a:xfrm>
            <a:off x="9943232" y="2564270"/>
            <a:ext cx="667089" cy="282532"/>
          </a:xfrm>
          <a:prstGeom prst="rect">
            <a:avLst/>
          </a:prstGeom>
        </p:spPr>
      </p:pic>
      <p:sp>
        <p:nvSpPr>
          <p:cNvPr id="26" name="矩形 25"/>
          <p:cNvSpPr/>
          <p:nvPr/>
        </p:nvSpPr>
        <p:spPr>
          <a:xfrm>
            <a:off x="9943232" y="2626525"/>
            <a:ext cx="649808" cy="2036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2282" y="511200"/>
            <a:ext cx="1544012" cy="523220"/>
          </a:xfrm>
          <a:prstGeom prst="rect">
            <a:avLst/>
          </a:prstGeom>
          <a:noFill/>
        </p:spPr>
        <p:txBody>
          <a:bodyPr wrap="none" rtlCol="0">
            <a:spAutoFit/>
          </a:bodyPr>
          <a:lstStyle/>
          <a:p>
            <a:r>
              <a:rPr lang="en-US" altLang="zh-CN" sz="2800" b="1" dirty="0" smtClean="0">
                <a:solidFill>
                  <a:srgbClr val="00925F"/>
                </a:solidFill>
                <a:latin typeface="+mj-lt"/>
                <a:ea typeface="+mj-ea"/>
                <a:cs typeface="+mn-ea"/>
                <a:sym typeface="+mn-lt"/>
              </a:rPr>
              <a:t>Content</a:t>
            </a:r>
            <a:endParaRPr lang="en-US" altLang="zh-CN" sz="2800" b="1" dirty="0">
              <a:solidFill>
                <a:srgbClr val="00925F"/>
              </a:solidFill>
              <a:latin typeface="+mj-lt"/>
              <a:ea typeface="+mj-ea"/>
              <a:cs typeface="+mn-ea"/>
              <a:sym typeface="+mn-lt"/>
            </a:endParaRPr>
          </a:p>
        </p:txBody>
      </p:sp>
      <p:sp>
        <p:nvSpPr>
          <p:cNvPr id="14" name="矩形 13"/>
          <p:cNvSpPr/>
          <p:nvPr/>
        </p:nvSpPr>
        <p:spPr>
          <a:xfrm>
            <a:off x="3245539" y="1517330"/>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cs typeface="+mn-ea"/>
              <a:sym typeface="+mn-lt"/>
            </a:endParaRPr>
          </a:p>
        </p:txBody>
      </p:sp>
      <p:sp>
        <p:nvSpPr>
          <p:cNvPr id="15" name="矩形 14"/>
          <p:cNvSpPr/>
          <p:nvPr/>
        </p:nvSpPr>
        <p:spPr>
          <a:xfrm>
            <a:off x="3245539" y="2338317"/>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 Order Input Operation</a:t>
            </a:r>
            <a:endParaRPr lang="zh-CN" altLang="en-US" sz="1600" dirty="0">
              <a:solidFill>
                <a:srgbClr val="FFFFFF"/>
              </a:solidFill>
              <a:cs typeface="+mn-ea"/>
              <a:sym typeface="+mn-lt"/>
            </a:endParaRPr>
          </a:p>
        </p:txBody>
      </p:sp>
      <p:sp>
        <p:nvSpPr>
          <p:cNvPr id="16" name="矩形 15"/>
          <p:cNvSpPr/>
          <p:nvPr/>
        </p:nvSpPr>
        <p:spPr>
          <a:xfrm>
            <a:off x="2516549" y="1517329"/>
            <a:ext cx="657676" cy="657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ln w="0"/>
                <a:solidFill>
                  <a:schemeClr val="tx1"/>
                </a:solidFill>
                <a:latin typeface="+mj-ea"/>
                <a:ea typeface="+mj-ea"/>
                <a:cs typeface="+mn-ea"/>
                <a:sym typeface="+mn-lt"/>
              </a:rPr>
              <a:t>1</a:t>
            </a:r>
            <a:endParaRPr lang="zh-CN" altLang="en-US" sz="2400" b="1" dirty="0">
              <a:ln w="0"/>
              <a:solidFill>
                <a:schemeClr val="tx1"/>
              </a:solidFill>
              <a:latin typeface="+mj-ea"/>
              <a:ea typeface="+mj-ea"/>
              <a:cs typeface="+mn-ea"/>
              <a:sym typeface="+mn-lt"/>
            </a:endParaRPr>
          </a:p>
        </p:txBody>
      </p:sp>
      <p:sp>
        <p:nvSpPr>
          <p:cNvPr id="17" name="矩形 16"/>
          <p:cNvSpPr/>
          <p:nvPr/>
        </p:nvSpPr>
        <p:spPr>
          <a:xfrm>
            <a:off x="2516549" y="2338317"/>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mj-ea"/>
                <a:ea typeface="+mj-ea"/>
                <a:sym typeface="+mn-lt"/>
              </a:rPr>
              <a:t>2</a:t>
            </a:r>
            <a:endParaRPr lang="zh-CN" altLang="en-US" sz="2400" b="1" dirty="0">
              <a:solidFill>
                <a:schemeClr val="tx1"/>
              </a:solidFill>
              <a:latin typeface="+mj-ea"/>
              <a:ea typeface="+mj-ea"/>
              <a:sym typeface="+mn-lt"/>
            </a:endParaRPr>
          </a:p>
        </p:txBody>
      </p:sp>
      <p:sp>
        <p:nvSpPr>
          <p:cNvPr id="18" name="文本框 17"/>
          <p:cNvSpPr txBox="1"/>
          <p:nvPr/>
        </p:nvSpPr>
        <p:spPr>
          <a:xfrm>
            <a:off x="3356778" y="1680641"/>
            <a:ext cx="6405415" cy="387798"/>
          </a:xfrm>
          <a:prstGeom prst="rect">
            <a:avLst/>
          </a:prstGeom>
          <a:noFill/>
        </p:spPr>
        <p:txBody>
          <a:bodyPr wrap="square" rtlCol="0">
            <a:spAutoFit/>
          </a:bodyPr>
          <a:lstStyle/>
          <a:p>
            <a:pPr>
              <a:lnSpc>
                <a:spcPct val="120000"/>
              </a:lnSpc>
            </a:pPr>
            <a:r>
              <a:rPr lang="en-US" altLang="zh-CN" sz="1600" b="1" dirty="0" smtClean="0">
                <a:latin typeface="微软雅黑" panose="020B0503020204020204" pitchFamily="34" charset="-122"/>
                <a:ea typeface="微软雅黑" panose="020B0503020204020204" pitchFamily="34" charset="-122"/>
              </a:rPr>
              <a:t>Repair Order Process Instruction </a:t>
            </a:r>
            <a:endParaRPr lang="en-US" altLang="zh-CN" sz="1600" b="1" dirty="0">
              <a:cs typeface="+mn-ea"/>
              <a:sym typeface="+mn-lt"/>
            </a:endParaRPr>
          </a:p>
        </p:txBody>
      </p:sp>
      <p:sp>
        <p:nvSpPr>
          <p:cNvPr id="19" name="矩形 18"/>
          <p:cNvSpPr/>
          <p:nvPr/>
        </p:nvSpPr>
        <p:spPr>
          <a:xfrm>
            <a:off x="3245538" y="3159304"/>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Repair Order </a:t>
            </a:r>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Change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0" name="矩形 19"/>
          <p:cNvSpPr/>
          <p:nvPr/>
        </p:nvSpPr>
        <p:spPr>
          <a:xfrm>
            <a:off x="2516549" y="3159304"/>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3</a:t>
            </a:r>
            <a:endParaRPr lang="zh-CN" altLang="en-US" sz="2400" b="1" dirty="0">
              <a:solidFill>
                <a:schemeClr val="tx1"/>
              </a:solidFill>
              <a:latin typeface="+mj-ea"/>
              <a:ea typeface="+mj-ea"/>
              <a:sym typeface="+mn-lt"/>
            </a:endParaRPr>
          </a:p>
        </p:txBody>
      </p:sp>
      <p:sp>
        <p:nvSpPr>
          <p:cNvPr id="21" name="矩形 20"/>
          <p:cNvSpPr/>
          <p:nvPr/>
        </p:nvSpPr>
        <p:spPr>
          <a:xfrm>
            <a:off x="3245538" y="3980291"/>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a:t>
            </a:r>
            <a:r>
              <a:rPr lang="en-US" altLang="zh-CN" sz="1600" b="1" kern="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Order</a:t>
            </a:r>
            <a:r>
              <a:rPr lang="en-US" altLang="zh-CN" sz="1600" b="1" kern="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Appeal</a:t>
            </a:r>
            <a:r>
              <a:rPr lang="en-US" altLang="zh-CN" sz="1600" b="1" kern="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22" name="矩形 21"/>
          <p:cNvSpPr/>
          <p:nvPr/>
        </p:nvSpPr>
        <p:spPr>
          <a:xfrm>
            <a:off x="2516549" y="3980291"/>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mj-ea"/>
                <a:ea typeface="+mj-ea"/>
                <a:sym typeface="+mn-lt"/>
              </a:rPr>
              <a:t>4</a:t>
            </a:r>
            <a:endParaRPr lang="zh-CN" altLang="en-US" sz="2400" b="1" dirty="0">
              <a:solidFill>
                <a:schemeClr val="tx1"/>
              </a:solidFill>
              <a:latin typeface="+mj-ea"/>
              <a:ea typeface="+mj-ea"/>
              <a:sym typeface="+mn-lt"/>
            </a:endParaRPr>
          </a:p>
        </p:txBody>
      </p:sp>
      <p:sp>
        <p:nvSpPr>
          <p:cNvPr id="13" name="矩形 12"/>
          <p:cNvSpPr/>
          <p:nvPr/>
        </p:nvSpPr>
        <p:spPr>
          <a:xfrm>
            <a:off x="3242667" y="4804069"/>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Special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Record</a:t>
            </a:r>
            <a:r>
              <a:rPr lang="zh-CN" altLang="en-US" sz="1600" dirty="0">
                <a:solidFill>
                  <a:srgbClr val="FFFFFF"/>
                </a:solidFill>
                <a:cs typeface="+mn-ea"/>
                <a:sym typeface="+mn-lt"/>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3" name="矩形 22"/>
          <p:cNvSpPr/>
          <p:nvPr/>
        </p:nvSpPr>
        <p:spPr>
          <a:xfrm>
            <a:off x="2513678" y="4804068"/>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mj-ea"/>
                <a:ea typeface="+mj-ea"/>
                <a:sym typeface="+mn-lt"/>
              </a:rPr>
              <a:t>5</a:t>
            </a:r>
            <a:endParaRPr lang="zh-CN" altLang="en-US" sz="2400" b="1" dirty="0">
              <a:solidFill>
                <a:schemeClr val="tx1"/>
              </a:solidFill>
              <a:latin typeface="+mj-ea"/>
              <a:ea typeface="+mj-ea"/>
              <a:sym typeface="+mn-lt"/>
            </a:endParaRPr>
          </a:p>
        </p:txBody>
      </p:sp>
    </p:spTree>
    <p:extLst>
      <p:ext uri="{BB962C8B-B14F-4D97-AF65-F5344CB8AC3E}">
        <p14:creationId xmlns:p14="http://schemas.microsoft.com/office/powerpoint/2010/main" val="4061521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3902030" cy="523220"/>
          </a:xfrm>
          <a:prstGeom prst="rect">
            <a:avLst/>
          </a:prstGeom>
          <a:noFill/>
        </p:spPr>
        <p:txBody>
          <a:bodyPr wrap="none" rtlCol="0">
            <a:spAutoFit/>
          </a:bodyPr>
          <a:lstStyle/>
          <a:p>
            <a:r>
              <a:rPr lang="en-US" altLang="zh-CN" sz="2800" b="1" dirty="0">
                <a:solidFill>
                  <a:srgbClr val="00925F"/>
                </a:solidFill>
                <a:cs typeface="+mn-ea"/>
                <a:sym typeface="+mn-lt"/>
              </a:rPr>
              <a:t>Receptionist—Assign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5115" y="267323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矩形 2"/>
          <p:cNvSpPr/>
          <p:nvPr/>
        </p:nvSpPr>
        <p:spPr>
          <a:xfrm>
            <a:off x="1974610" y="5142995"/>
            <a:ext cx="9646391" cy="1384995"/>
          </a:xfrm>
          <a:prstGeom prst="rect">
            <a:avLst/>
          </a:prstGeom>
        </p:spPr>
        <p:txBody>
          <a:bodyPr wrap="square">
            <a:spAutoFit/>
          </a:bodyPr>
          <a:lstStyle/>
          <a:p>
            <a:r>
              <a:rPr lang="en-US" altLang="zh-CN" sz="1400" dirty="0">
                <a:latin typeface="+mn-ea"/>
              </a:rPr>
              <a:t>After the </a:t>
            </a:r>
            <a:r>
              <a:rPr lang="en-US" altLang="zh-CN" sz="1400" dirty="0" smtClean="0">
                <a:latin typeface="+mn-ea"/>
              </a:rPr>
              <a:t>receptionist confirm the information</a:t>
            </a:r>
            <a:r>
              <a:rPr lang="zh-CN" altLang="en-US" sz="1400" dirty="0" smtClean="0">
                <a:latin typeface="+mn-ea"/>
              </a:rPr>
              <a:t>，</a:t>
            </a:r>
            <a:r>
              <a:rPr lang="en-US" altLang="zh-CN" sz="1400" dirty="0" smtClean="0">
                <a:latin typeface="+mn-ea"/>
              </a:rPr>
              <a:t>then click the ‘Print Handover Receipt ’button , print two </a:t>
            </a:r>
            <a:r>
              <a:rPr lang="en-US" altLang="zh-CN" sz="1400" dirty="0">
                <a:latin typeface="+mn-ea"/>
              </a:rPr>
              <a:t>copies </a:t>
            </a:r>
            <a:r>
              <a:rPr lang="en-US" altLang="zh-CN" sz="1400" dirty="0" smtClean="0">
                <a:latin typeface="+mn-ea"/>
              </a:rPr>
              <a:t>for signature . One is </a:t>
            </a:r>
            <a:r>
              <a:rPr lang="en-US" altLang="zh-CN" sz="1400" dirty="0">
                <a:latin typeface="+mn-ea"/>
              </a:rPr>
              <a:t>reserved for the </a:t>
            </a:r>
            <a:r>
              <a:rPr lang="en-US" altLang="zh-CN" sz="1400" dirty="0" smtClean="0">
                <a:latin typeface="+mn-ea"/>
              </a:rPr>
              <a:t>customer , </a:t>
            </a:r>
            <a:r>
              <a:rPr lang="en-US" altLang="zh-CN" sz="1400" dirty="0">
                <a:latin typeface="+mn-ea"/>
              </a:rPr>
              <a:t>another </a:t>
            </a:r>
            <a:r>
              <a:rPr lang="en-US" altLang="zh-CN" sz="1400" dirty="0" smtClean="0">
                <a:latin typeface="+mn-ea"/>
              </a:rPr>
              <a:t>is reserved for SC, and </a:t>
            </a:r>
            <a:r>
              <a:rPr lang="en-US" altLang="zh-CN" sz="1400" dirty="0">
                <a:latin typeface="+mn-ea"/>
              </a:rPr>
              <a:t>then </a:t>
            </a:r>
            <a:r>
              <a:rPr lang="en-US" altLang="zh-CN" sz="1400" dirty="0" smtClean="0">
                <a:latin typeface="+mn-ea"/>
              </a:rPr>
              <a:t>assign </a:t>
            </a:r>
            <a:r>
              <a:rPr lang="en-US" altLang="zh-CN" sz="1400" dirty="0">
                <a:latin typeface="+mn-ea"/>
              </a:rPr>
              <a:t>to the </a:t>
            </a:r>
            <a:r>
              <a:rPr lang="en-US" altLang="zh-CN" sz="1400" dirty="0" smtClean="0">
                <a:latin typeface="+mn-ea"/>
              </a:rPr>
              <a:t>technician.</a:t>
            </a:r>
          </a:p>
          <a:p>
            <a:r>
              <a:rPr lang="en-US" altLang="zh-CN" sz="1400" dirty="0" smtClean="0">
                <a:latin typeface="+mn-ea"/>
              </a:rPr>
              <a:t>1</a:t>
            </a:r>
            <a:r>
              <a:rPr lang="en-US" altLang="zh-CN" sz="1400" dirty="0">
                <a:latin typeface="+mn-ea"/>
              </a:rPr>
              <a:t>. </a:t>
            </a:r>
            <a:r>
              <a:rPr lang="en-US" altLang="zh-CN" sz="1400" dirty="0" smtClean="0">
                <a:latin typeface="+mn-ea"/>
              </a:rPr>
              <a:t>The </a:t>
            </a:r>
            <a:r>
              <a:rPr lang="en-US" altLang="zh-CN" sz="1400" dirty="0">
                <a:latin typeface="+mn-ea"/>
              </a:rPr>
              <a:t>receptionist </a:t>
            </a:r>
            <a:r>
              <a:rPr lang="en-US" altLang="zh-CN" sz="1400" dirty="0" smtClean="0">
                <a:latin typeface="+mn-ea"/>
              </a:rPr>
              <a:t>Click “assign”, select technician, </a:t>
            </a:r>
            <a:r>
              <a:rPr lang="en-US" altLang="zh-CN" sz="1400" dirty="0">
                <a:latin typeface="+mn-ea"/>
              </a:rPr>
              <a:t>click “Confirm”, the </a:t>
            </a:r>
            <a:r>
              <a:rPr lang="en-US" altLang="zh-CN" sz="1400" dirty="0" smtClean="0">
                <a:latin typeface="+mn-ea"/>
              </a:rPr>
              <a:t>order </a:t>
            </a:r>
            <a:r>
              <a:rPr lang="en-US" altLang="zh-CN" sz="1400" dirty="0">
                <a:latin typeface="+mn-ea"/>
              </a:rPr>
              <a:t>status changes to </a:t>
            </a:r>
            <a:r>
              <a:rPr lang="en-US" altLang="zh-CN" sz="1400" dirty="0" smtClean="0">
                <a:latin typeface="+mn-ea"/>
              </a:rPr>
              <a:t>“repairing”</a:t>
            </a:r>
          </a:p>
          <a:p>
            <a:r>
              <a:rPr lang="en-US" altLang="zh-CN" sz="1400" dirty="0" smtClean="0">
                <a:latin typeface="+mn-ea"/>
              </a:rPr>
              <a:t>2. The receptionist can complete the order if the repair type is Upgrade or Consultation.</a:t>
            </a:r>
          </a:p>
          <a:p>
            <a:endParaRPr lang="en-US" altLang="zh-CN" sz="1400" dirty="0">
              <a:latin typeface="+mn-ea"/>
            </a:endParaRPr>
          </a:p>
        </p:txBody>
      </p:sp>
      <p:pic>
        <p:nvPicPr>
          <p:cNvPr id="7" name="图片 6"/>
          <p:cNvPicPr>
            <a:picLocks noChangeAspect="1"/>
          </p:cNvPicPr>
          <p:nvPr/>
        </p:nvPicPr>
        <p:blipFill>
          <a:blip r:embed="rId3"/>
          <a:stretch>
            <a:fillRect/>
          </a:stretch>
        </p:blipFill>
        <p:spPr>
          <a:xfrm>
            <a:off x="2162171" y="1275296"/>
            <a:ext cx="9009409" cy="3525304"/>
          </a:xfrm>
          <a:prstGeom prst="rect">
            <a:avLst/>
          </a:prstGeom>
        </p:spPr>
      </p:pic>
      <p:sp>
        <p:nvSpPr>
          <p:cNvPr id="8" name="矩形 7"/>
          <p:cNvSpPr/>
          <p:nvPr/>
        </p:nvSpPr>
        <p:spPr>
          <a:xfrm>
            <a:off x="7222921" y="1568741"/>
            <a:ext cx="369116" cy="2181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4801225" y="2187741"/>
            <a:ext cx="3858936" cy="7717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590569"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echnician—Repair </a:t>
            </a:r>
            <a:r>
              <a:rPr lang="en-US" altLang="zh-CN" sz="2800" b="1" dirty="0">
                <a:solidFill>
                  <a:srgbClr val="00925F"/>
                </a:solidFill>
                <a:cs typeface="+mn-ea"/>
                <a:sym typeface="+mn-lt"/>
              </a:rPr>
              <a:t>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6" name="图片 5"/>
          <p:cNvPicPr>
            <a:picLocks noChangeAspect="1"/>
          </p:cNvPicPr>
          <p:nvPr/>
        </p:nvPicPr>
        <p:blipFill>
          <a:blip r:embed="rId3"/>
          <a:stretch>
            <a:fillRect/>
          </a:stretch>
        </p:blipFill>
        <p:spPr>
          <a:xfrm>
            <a:off x="2160000" y="1338500"/>
            <a:ext cx="9087120" cy="2768983"/>
          </a:xfrm>
          <a:prstGeom prst="rect">
            <a:avLst/>
          </a:prstGeom>
        </p:spPr>
      </p:pic>
      <p:sp>
        <p:nvSpPr>
          <p:cNvPr id="7" name="矩形 6"/>
          <p:cNvSpPr/>
          <p:nvPr/>
        </p:nvSpPr>
        <p:spPr>
          <a:xfrm>
            <a:off x="1903484" y="4860000"/>
            <a:ext cx="9538086" cy="521970"/>
          </a:xfrm>
          <a:prstGeom prst="rect">
            <a:avLst/>
          </a:prstGeom>
        </p:spPr>
        <p:txBody>
          <a:bodyPr wrap="square">
            <a:spAutoFit/>
          </a:bodyPr>
          <a:lstStyle/>
          <a:p>
            <a:r>
              <a:rPr lang="zh-CN" altLang="en-US" sz="1400" dirty="0"/>
              <a:t>Use the </a:t>
            </a:r>
            <a:r>
              <a:rPr lang="en-US" altLang="zh-CN" sz="1400" dirty="0" smtClean="0"/>
              <a:t>technician </a:t>
            </a:r>
            <a:r>
              <a:rPr lang="zh-CN" altLang="en-US" sz="1400" dirty="0" smtClean="0"/>
              <a:t>account </a:t>
            </a:r>
            <a:r>
              <a:rPr lang="zh-CN" altLang="en-US" sz="1400" dirty="0"/>
              <a:t>to enter the home page</a:t>
            </a:r>
          </a:p>
          <a:p>
            <a:r>
              <a:rPr lang="zh-CN" altLang="en-US" sz="1400" dirty="0"/>
              <a:t>In the </a:t>
            </a:r>
            <a:r>
              <a:rPr lang="en-US" altLang="zh-CN" sz="1400" dirty="0"/>
              <a:t>T</a:t>
            </a:r>
            <a:r>
              <a:rPr lang="zh-CN" altLang="en-US" sz="1400" dirty="0"/>
              <a:t>o-do </a:t>
            </a:r>
            <a:r>
              <a:rPr lang="en-US" altLang="zh-CN" sz="1400" dirty="0"/>
              <a:t>L</a:t>
            </a:r>
            <a:r>
              <a:rPr lang="zh-CN" altLang="en-US" sz="1400" dirty="0"/>
              <a:t>ist, you can view the </a:t>
            </a:r>
            <a:r>
              <a:rPr lang="en-US" altLang="zh-CN" sz="1400" dirty="0"/>
              <a:t>assigned</a:t>
            </a:r>
            <a:r>
              <a:rPr lang="zh-CN" altLang="en-US" sz="1400" dirty="0"/>
              <a:t> repair order, and click to fill in the relevant repair information.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590569" cy="523220"/>
          </a:xfrm>
          <a:prstGeom prst="rect">
            <a:avLst/>
          </a:prstGeom>
          <a:noFill/>
        </p:spPr>
        <p:txBody>
          <a:bodyPr wrap="none" rtlCol="0">
            <a:spAutoFit/>
          </a:bodyPr>
          <a:lstStyle/>
          <a:p>
            <a:r>
              <a:rPr lang="en-US" altLang="zh-CN" sz="2800" b="1" dirty="0">
                <a:solidFill>
                  <a:srgbClr val="00925F"/>
                </a:solidFill>
                <a:cs typeface="+mn-ea"/>
                <a:sym typeface="+mn-lt"/>
              </a:rPr>
              <a:t>Technician—Repair 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877846" y="4588494"/>
            <a:ext cx="9538086" cy="738664"/>
          </a:xfrm>
          <a:prstGeom prst="rect">
            <a:avLst/>
          </a:prstGeom>
        </p:spPr>
        <p:txBody>
          <a:bodyPr wrap="square">
            <a:spAutoFit/>
          </a:bodyPr>
          <a:lstStyle/>
          <a:p>
            <a:r>
              <a:rPr lang="en-US" altLang="zh-CN" sz="1400" dirty="0"/>
              <a:t>1. The old software version is the version number of the </a:t>
            </a:r>
            <a:r>
              <a:rPr lang="en-US" altLang="zh-CN" sz="1400" dirty="0" smtClean="0"/>
              <a:t>device before repair, </a:t>
            </a:r>
            <a:r>
              <a:rPr lang="en-US" altLang="zh-CN" sz="1400" dirty="0"/>
              <a:t>and the new software version is the version number of the </a:t>
            </a:r>
            <a:r>
              <a:rPr lang="en-US" altLang="zh-CN" sz="1400" dirty="0" smtClean="0"/>
              <a:t>device after </a:t>
            </a:r>
            <a:r>
              <a:rPr lang="en-US" altLang="zh-CN" sz="1400" dirty="0"/>
              <a:t>the </a:t>
            </a:r>
            <a:r>
              <a:rPr lang="en-US" altLang="zh-CN" sz="1400" dirty="0" smtClean="0"/>
              <a:t>repair . New </a:t>
            </a:r>
            <a:r>
              <a:rPr lang="en-US" altLang="zh-CN" sz="1400" dirty="0"/>
              <a:t>and old software versions must be </a:t>
            </a:r>
            <a:r>
              <a:rPr lang="en-US" altLang="zh-CN" sz="1400" dirty="0" smtClean="0"/>
              <a:t>inputted </a:t>
            </a:r>
            <a:r>
              <a:rPr lang="en-US" altLang="zh-CN" sz="1400" dirty="0"/>
              <a:t>with 6 digits;</a:t>
            </a:r>
          </a:p>
          <a:p>
            <a:r>
              <a:rPr lang="en-US" altLang="zh-CN" sz="1400" dirty="0"/>
              <a:t>2. </a:t>
            </a:r>
            <a:r>
              <a:rPr lang="en-US" altLang="zh-CN" sz="1400" dirty="0" smtClean="0"/>
              <a:t>Can fault be reoccurred : select </a:t>
            </a:r>
            <a:r>
              <a:rPr lang="en-US" altLang="zh-CN" sz="1400" dirty="0"/>
              <a:t>according to the actual repair </a:t>
            </a:r>
            <a:r>
              <a:rPr lang="en-US" altLang="zh-CN" sz="1400" dirty="0" smtClean="0"/>
              <a:t>situation.</a:t>
            </a:r>
            <a:endParaRPr lang="zh-CN" altLang="en-US" sz="1400" dirty="0">
              <a:solidFill>
                <a:srgbClr val="FF0000"/>
              </a:solidFill>
            </a:endParaRPr>
          </a:p>
        </p:txBody>
      </p:sp>
      <p:pic>
        <p:nvPicPr>
          <p:cNvPr id="3" name="图片 2"/>
          <p:cNvPicPr>
            <a:picLocks noChangeAspect="1"/>
          </p:cNvPicPr>
          <p:nvPr/>
        </p:nvPicPr>
        <p:blipFill>
          <a:blip r:embed="rId3"/>
          <a:stretch>
            <a:fillRect/>
          </a:stretch>
        </p:blipFill>
        <p:spPr>
          <a:xfrm>
            <a:off x="1968739" y="1486249"/>
            <a:ext cx="9472831" cy="2409825"/>
          </a:xfrm>
          <a:prstGeom prst="rect">
            <a:avLst/>
          </a:prstGeom>
        </p:spPr>
      </p:pic>
      <p:sp>
        <p:nvSpPr>
          <p:cNvPr id="21" name="矩形 20"/>
          <p:cNvSpPr/>
          <p:nvPr/>
        </p:nvSpPr>
        <p:spPr>
          <a:xfrm>
            <a:off x="1972168" y="2778200"/>
            <a:ext cx="838899" cy="2265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2" name="矩形 21"/>
          <p:cNvSpPr/>
          <p:nvPr/>
        </p:nvSpPr>
        <p:spPr>
          <a:xfrm>
            <a:off x="5127827" y="2778199"/>
            <a:ext cx="838899" cy="2265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3" name="矩形 22"/>
          <p:cNvSpPr/>
          <p:nvPr/>
        </p:nvSpPr>
        <p:spPr>
          <a:xfrm>
            <a:off x="8325194" y="2818700"/>
            <a:ext cx="911085" cy="4373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3832075"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echnician—Solution</a:t>
            </a:r>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2029771" y="5066497"/>
            <a:ext cx="9274209" cy="954107"/>
          </a:xfrm>
          <a:prstGeom prst="rect">
            <a:avLst/>
          </a:prstGeom>
        </p:spPr>
        <p:txBody>
          <a:bodyPr wrap="square">
            <a:spAutoFit/>
          </a:bodyPr>
          <a:lstStyle/>
          <a:p>
            <a:r>
              <a:rPr lang="en-US" altLang="zh-CN" sz="1400" dirty="0" smtClean="0"/>
              <a:t>1</a:t>
            </a:r>
            <a:r>
              <a:rPr lang="en-US" altLang="zh-CN" sz="1400" dirty="0"/>
              <a:t>. Solution: Select the corresponding solution according to the </a:t>
            </a:r>
            <a:r>
              <a:rPr lang="en-US" altLang="zh-CN" sz="1400" dirty="0" smtClean="0"/>
              <a:t>repair type. E.g. If </a:t>
            </a:r>
            <a:r>
              <a:rPr lang="en-US" altLang="zh-CN" sz="1400" dirty="0"/>
              <a:t>the repair </a:t>
            </a:r>
            <a:r>
              <a:rPr lang="en-US" altLang="zh-CN" sz="1400" dirty="0" smtClean="0"/>
              <a:t>type is IW, the solution can be clean, reassemble again, </a:t>
            </a:r>
            <a:r>
              <a:rPr lang="en-US" altLang="zh-CN" sz="1400" dirty="0"/>
              <a:t>battery activation;</a:t>
            </a:r>
          </a:p>
          <a:p>
            <a:r>
              <a:rPr lang="en-US" altLang="zh-CN" sz="1400" dirty="0"/>
              <a:t>2. Solution priority </a:t>
            </a:r>
            <a:r>
              <a:rPr lang="en-US" altLang="zh-CN" sz="1400" dirty="0" smtClean="0"/>
              <a:t>select </a:t>
            </a:r>
            <a:r>
              <a:rPr lang="en-US" altLang="zh-CN" sz="1400" dirty="0"/>
              <a:t>order: Replace </a:t>
            </a:r>
            <a:r>
              <a:rPr lang="en-US" altLang="zh-CN" sz="1400" dirty="0" smtClean="0"/>
              <a:t>the material</a:t>
            </a:r>
            <a:r>
              <a:rPr lang="en-US" altLang="zh-CN" sz="1400" dirty="0">
                <a:latin typeface="微软雅黑" panose="020B0503020204020204" pitchFamily="34" charset="-122"/>
                <a:ea typeface="微软雅黑" panose="020B0503020204020204" pitchFamily="34" charset="-122"/>
              </a:rPr>
              <a:t> —&gt;</a:t>
            </a:r>
            <a:r>
              <a:rPr lang="en-US" altLang="zh-CN" sz="1400" dirty="0" smtClean="0"/>
              <a:t>(</a:t>
            </a:r>
            <a:r>
              <a:rPr lang="en-US" altLang="zh-CN" sz="1400" dirty="0"/>
              <a:t>battery activation, reassemble again</a:t>
            </a:r>
            <a:r>
              <a:rPr lang="en-US" altLang="zh-CN" sz="1400" dirty="0" smtClean="0"/>
              <a:t>, clean) </a:t>
            </a:r>
            <a:r>
              <a:rPr lang="en-US" altLang="zh-CN" sz="1400" dirty="0">
                <a:latin typeface="微软雅黑" panose="020B0503020204020204" pitchFamily="34" charset="-122"/>
                <a:ea typeface="微软雅黑" panose="020B0503020204020204" pitchFamily="34" charset="-122"/>
              </a:rPr>
              <a:t>—&gt; </a:t>
            </a:r>
            <a:r>
              <a:rPr lang="en-US" altLang="zh-CN" sz="1400" dirty="0" smtClean="0"/>
              <a:t>upgrade </a:t>
            </a:r>
            <a:r>
              <a:rPr lang="en-US" altLang="zh-CN" sz="1400" dirty="0"/>
              <a:t>-&gt; </a:t>
            </a:r>
            <a:r>
              <a:rPr lang="en-US" altLang="zh-CN" sz="1400" dirty="0" smtClean="0"/>
              <a:t>consultation;</a:t>
            </a:r>
            <a:endParaRPr lang="en-US" altLang="zh-CN" sz="1400" dirty="0"/>
          </a:p>
        </p:txBody>
      </p:sp>
      <p:pic>
        <p:nvPicPr>
          <p:cNvPr id="8" name="图片 7"/>
          <p:cNvPicPr>
            <a:picLocks noChangeAspect="1"/>
          </p:cNvPicPr>
          <p:nvPr/>
        </p:nvPicPr>
        <p:blipFill>
          <a:blip r:embed="rId3"/>
          <a:stretch>
            <a:fillRect/>
          </a:stretch>
        </p:blipFill>
        <p:spPr>
          <a:xfrm>
            <a:off x="2147836" y="1296704"/>
            <a:ext cx="9038080" cy="2373641"/>
          </a:xfrm>
          <a:prstGeom prst="rect">
            <a:avLst/>
          </a:prstGeom>
        </p:spPr>
      </p:pic>
      <p:pic>
        <p:nvPicPr>
          <p:cNvPr id="6" name="图片 5"/>
          <p:cNvPicPr>
            <a:picLocks noChangeAspect="1"/>
          </p:cNvPicPr>
          <p:nvPr/>
        </p:nvPicPr>
        <p:blipFill>
          <a:blip r:embed="rId4"/>
          <a:stretch>
            <a:fillRect/>
          </a:stretch>
        </p:blipFill>
        <p:spPr>
          <a:xfrm>
            <a:off x="2147836" y="3599508"/>
            <a:ext cx="8288069" cy="1330184"/>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590569"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echnician—Repair </a:t>
            </a:r>
            <a:r>
              <a:rPr lang="en-US" altLang="zh-CN" sz="2800" b="1" dirty="0">
                <a:solidFill>
                  <a:srgbClr val="00925F"/>
                </a:solidFill>
                <a:cs typeface="+mn-ea"/>
                <a:sym typeface="+mn-lt"/>
              </a:rPr>
              <a:t>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74609" y="4112772"/>
            <a:ext cx="9531591" cy="2031325"/>
          </a:xfrm>
          <a:prstGeom prst="rect">
            <a:avLst/>
          </a:prstGeom>
        </p:spPr>
        <p:txBody>
          <a:bodyPr wrap="square">
            <a:spAutoFit/>
          </a:bodyPr>
          <a:lstStyle/>
          <a:p>
            <a:r>
              <a:rPr lang="en-US" altLang="zh-CN" sz="1400" dirty="0" smtClean="0"/>
              <a:t>Add auxiliary material : can </a:t>
            </a:r>
            <a:r>
              <a:rPr lang="en-US" altLang="zh-CN" sz="1400" dirty="0"/>
              <a:t>be selected and </a:t>
            </a:r>
            <a:r>
              <a:rPr lang="en-US" altLang="zh-CN" sz="1400" dirty="0" smtClean="0"/>
              <a:t>inputted separately without the fault information. (</a:t>
            </a:r>
            <a:r>
              <a:rPr lang="en-US" altLang="zh-CN" sz="1400" dirty="0"/>
              <a:t>you can also select the auxiliary materials if the fault </a:t>
            </a:r>
            <a:r>
              <a:rPr lang="en-US" altLang="zh-CN" sz="1400" dirty="0" smtClean="0"/>
              <a:t>information are recorded). </a:t>
            </a:r>
          </a:p>
          <a:p>
            <a:r>
              <a:rPr lang="en-US" altLang="zh-CN" sz="1400" dirty="0" smtClean="0"/>
              <a:t>Add spare Part : must </a:t>
            </a:r>
            <a:r>
              <a:rPr lang="en-US" altLang="zh-CN" sz="1400" dirty="0"/>
              <a:t>be recorded with the fault phenomenon and </a:t>
            </a:r>
            <a:r>
              <a:rPr lang="en-US" altLang="zh-CN" sz="1400" dirty="0" smtClean="0"/>
              <a:t>cause.</a:t>
            </a:r>
          </a:p>
          <a:p>
            <a:r>
              <a:rPr lang="en-US" altLang="zh-CN" sz="1400" dirty="0"/>
              <a:t>1. Add spare Part </a:t>
            </a:r>
            <a:r>
              <a:rPr lang="en-US" altLang="zh-CN" sz="1400" dirty="0" smtClean="0"/>
              <a:t>: </a:t>
            </a:r>
            <a:r>
              <a:rPr lang="en-US" altLang="zh-CN" sz="1400" dirty="0"/>
              <a:t>When replacing </a:t>
            </a:r>
            <a:r>
              <a:rPr lang="en-US" altLang="zh-CN" sz="1400" dirty="0" smtClean="0"/>
              <a:t>the spare part, </a:t>
            </a:r>
            <a:r>
              <a:rPr lang="en-US" altLang="zh-CN" sz="1400" dirty="0"/>
              <a:t>you need to click </a:t>
            </a:r>
            <a:r>
              <a:rPr lang="en-US" altLang="zh-CN" sz="1400" dirty="0" smtClean="0"/>
              <a:t>this button. Such </a:t>
            </a:r>
            <a:r>
              <a:rPr lang="en-US" altLang="zh-CN" sz="1400" dirty="0"/>
              <a:t>as </a:t>
            </a:r>
            <a:r>
              <a:rPr lang="en-US" altLang="zh-CN" sz="1400" dirty="0" smtClean="0"/>
              <a:t>replacing screens, motherboards and other accessories;</a:t>
            </a:r>
            <a:endParaRPr lang="en-US" altLang="zh-CN" sz="1400" dirty="0"/>
          </a:p>
          <a:p>
            <a:r>
              <a:rPr lang="en-US" altLang="zh-CN" sz="1400" dirty="0"/>
              <a:t>2. Add auxiliary material </a:t>
            </a:r>
            <a:r>
              <a:rPr lang="en-US" altLang="zh-CN" sz="1400" dirty="0" smtClean="0"/>
              <a:t>: </a:t>
            </a:r>
            <a:r>
              <a:rPr lang="en-US" altLang="zh-CN" sz="1400" dirty="0"/>
              <a:t>When replacing the auxiliary materials, you need to </a:t>
            </a:r>
            <a:r>
              <a:rPr lang="en-US" altLang="zh-CN" sz="1400" dirty="0" smtClean="0"/>
              <a:t>click </a:t>
            </a:r>
            <a:r>
              <a:rPr lang="en-US" altLang="zh-CN" sz="1400" dirty="0"/>
              <a:t>this </a:t>
            </a:r>
            <a:r>
              <a:rPr lang="en-US" altLang="zh-CN" sz="1400" dirty="0" smtClean="0"/>
              <a:t>button. </a:t>
            </a:r>
            <a:r>
              <a:rPr lang="en-US" altLang="zh-CN" sz="1400" dirty="0"/>
              <a:t>Such as </a:t>
            </a:r>
            <a:r>
              <a:rPr lang="en-US" altLang="zh-CN" sz="1400" dirty="0" smtClean="0"/>
              <a:t>fragile sticker and others.</a:t>
            </a:r>
            <a:endParaRPr lang="en-US" altLang="zh-CN" sz="1400" dirty="0"/>
          </a:p>
          <a:p>
            <a:r>
              <a:rPr lang="en-US" altLang="zh-CN" sz="1400" dirty="0"/>
              <a:t>3. Fault phenomenon, fault reason: According to the detection situation of the mobile phone, the </a:t>
            </a:r>
            <a:r>
              <a:rPr lang="en-US" altLang="zh-CN" sz="1400" dirty="0" smtClean="0"/>
              <a:t>technician combines </a:t>
            </a:r>
            <a:r>
              <a:rPr lang="en-US" altLang="zh-CN" sz="1400" dirty="0"/>
              <a:t>the </a:t>
            </a:r>
            <a:r>
              <a:rPr lang="en-US" altLang="zh-CN" sz="1400" dirty="0" smtClean="0"/>
              <a:t>customer </a:t>
            </a:r>
            <a:r>
              <a:rPr lang="en-US" altLang="zh-CN" sz="1400" dirty="0"/>
              <a:t>description and the remarks </a:t>
            </a:r>
            <a:r>
              <a:rPr lang="en-US" altLang="zh-CN" sz="1400" dirty="0" smtClean="0"/>
              <a:t>to </a:t>
            </a:r>
            <a:r>
              <a:rPr lang="en-US" altLang="zh-CN" sz="1400" dirty="0"/>
              <a:t>select the corresponding fault phenomenon and cause</a:t>
            </a:r>
            <a:r>
              <a:rPr lang="en-US" altLang="zh-CN" sz="1400" dirty="0" smtClean="0"/>
              <a:t>;</a:t>
            </a:r>
            <a:endParaRPr lang="en-US" altLang="zh-CN" sz="1400" dirty="0"/>
          </a:p>
        </p:txBody>
      </p:sp>
      <p:pic>
        <p:nvPicPr>
          <p:cNvPr id="25" name="图片 24"/>
          <p:cNvPicPr>
            <a:picLocks noChangeAspect="1"/>
          </p:cNvPicPr>
          <p:nvPr/>
        </p:nvPicPr>
        <p:blipFill>
          <a:blip r:embed="rId3"/>
          <a:stretch>
            <a:fillRect/>
          </a:stretch>
        </p:blipFill>
        <p:spPr>
          <a:xfrm>
            <a:off x="1974609" y="1296704"/>
            <a:ext cx="9387658" cy="2792696"/>
          </a:xfrm>
          <a:prstGeom prst="rect">
            <a:avLst/>
          </a:prstGeom>
        </p:spPr>
      </p:pic>
      <p:sp>
        <p:nvSpPr>
          <p:cNvPr id="26" name="矩形 25"/>
          <p:cNvSpPr/>
          <p:nvPr/>
        </p:nvSpPr>
        <p:spPr>
          <a:xfrm>
            <a:off x="8661401" y="1296704"/>
            <a:ext cx="863600"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7" name="矩形 26"/>
          <p:cNvSpPr/>
          <p:nvPr/>
        </p:nvSpPr>
        <p:spPr>
          <a:xfrm>
            <a:off x="9607427" y="1296704"/>
            <a:ext cx="1145240"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8" name="矩形 27"/>
          <p:cNvSpPr/>
          <p:nvPr/>
        </p:nvSpPr>
        <p:spPr>
          <a:xfrm>
            <a:off x="2711209" y="1729084"/>
            <a:ext cx="777058"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9" name="矩形 28"/>
          <p:cNvSpPr/>
          <p:nvPr/>
        </p:nvSpPr>
        <p:spPr>
          <a:xfrm>
            <a:off x="3710276" y="1688664"/>
            <a:ext cx="514591" cy="250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0" name="矩形 29"/>
          <p:cNvSpPr/>
          <p:nvPr/>
        </p:nvSpPr>
        <p:spPr>
          <a:xfrm>
            <a:off x="6258742" y="1688664"/>
            <a:ext cx="675458"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2" name="矩形 31"/>
          <p:cNvSpPr/>
          <p:nvPr/>
        </p:nvSpPr>
        <p:spPr>
          <a:xfrm>
            <a:off x="6258742" y="2394060"/>
            <a:ext cx="675458"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831020"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echnician—Material Information</a:t>
            </a:r>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2048096" y="4416583"/>
            <a:ext cx="9538086" cy="1169551"/>
          </a:xfrm>
          <a:prstGeom prst="rect">
            <a:avLst/>
          </a:prstGeom>
        </p:spPr>
        <p:txBody>
          <a:bodyPr wrap="square">
            <a:spAutoFit/>
          </a:bodyPr>
          <a:lstStyle/>
          <a:p>
            <a:r>
              <a:rPr lang="en-US" altLang="zh-CN" sz="1400" dirty="0" smtClean="0"/>
              <a:t>4</a:t>
            </a:r>
            <a:r>
              <a:rPr lang="en-US" altLang="zh-CN" sz="1400" dirty="0"/>
              <a:t>. System judgment: Handset </a:t>
            </a:r>
            <a:r>
              <a:rPr lang="en-US" altLang="zh-CN" sz="1400" dirty="0" smtClean="0"/>
              <a:t>IW,</a:t>
            </a:r>
            <a:r>
              <a:rPr lang="en-US" altLang="zh-CN" sz="1400" dirty="0"/>
              <a:t> Material IW </a:t>
            </a:r>
            <a:r>
              <a:rPr lang="en-US" altLang="zh-CN" sz="1400" dirty="0" smtClean="0"/>
              <a:t>,</a:t>
            </a:r>
            <a:r>
              <a:rPr lang="en-US" altLang="zh-CN" sz="1400" dirty="0"/>
              <a:t> OOW . The system will automatically </a:t>
            </a:r>
            <a:r>
              <a:rPr lang="en-US" altLang="zh-CN" sz="1400" dirty="0" smtClean="0"/>
              <a:t>judge </a:t>
            </a:r>
            <a:r>
              <a:rPr lang="en-US" altLang="zh-CN" sz="1400" dirty="0"/>
              <a:t>whether the material is </a:t>
            </a:r>
            <a:r>
              <a:rPr lang="en-US" altLang="zh-CN" sz="1400" dirty="0" smtClean="0"/>
              <a:t>in warranty </a:t>
            </a:r>
            <a:r>
              <a:rPr lang="en-US" altLang="zh-CN" sz="1400" dirty="0"/>
              <a:t>or out of warranty, and the </a:t>
            </a:r>
            <a:r>
              <a:rPr lang="en-US" altLang="zh-CN" sz="1400" dirty="0" smtClean="0"/>
              <a:t>technician can </a:t>
            </a:r>
            <a:r>
              <a:rPr lang="en-US" altLang="zh-CN" sz="1400" dirty="0"/>
              <a:t>refer to the “system </a:t>
            </a:r>
            <a:r>
              <a:rPr lang="en-US" altLang="zh-CN" sz="1400" dirty="0" smtClean="0"/>
              <a:t>judgment” </a:t>
            </a:r>
            <a:r>
              <a:rPr lang="en-US" altLang="zh-CN" sz="1400" dirty="0"/>
              <a:t>result</a:t>
            </a:r>
            <a:r>
              <a:rPr lang="en-US" altLang="zh-CN" sz="1400" dirty="0" smtClean="0"/>
              <a:t>.</a:t>
            </a:r>
          </a:p>
          <a:p>
            <a:r>
              <a:rPr lang="en-US" altLang="zh-CN" sz="1400" dirty="0" smtClean="0"/>
              <a:t>4.1 </a:t>
            </a:r>
            <a:r>
              <a:rPr lang="en-US" altLang="zh-CN" sz="1400" dirty="0"/>
              <a:t>Handset IW </a:t>
            </a:r>
            <a:r>
              <a:rPr lang="en-US" altLang="zh-CN" sz="1400" dirty="0" smtClean="0"/>
              <a:t>: The whole device is IW;</a:t>
            </a:r>
            <a:endParaRPr lang="en-US" altLang="zh-CN" sz="1400" dirty="0"/>
          </a:p>
          <a:p>
            <a:r>
              <a:rPr lang="en-US" altLang="zh-CN" sz="1400" dirty="0"/>
              <a:t>4.2 Material IW </a:t>
            </a:r>
            <a:r>
              <a:rPr lang="en-US" altLang="zh-CN" sz="1400" dirty="0" smtClean="0"/>
              <a:t>: </a:t>
            </a:r>
            <a:r>
              <a:rPr lang="en-US" altLang="zh-CN" sz="1400" dirty="0"/>
              <a:t>The material has a </a:t>
            </a:r>
            <a:r>
              <a:rPr lang="en-US" altLang="zh-CN" sz="1400" dirty="0" smtClean="0"/>
              <a:t>repair </a:t>
            </a:r>
            <a:r>
              <a:rPr lang="en-US" altLang="zh-CN" sz="1400" dirty="0"/>
              <a:t>record and does not exceed the material warranty period;</a:t>
            </a:r>
          </a:p>
          <a:p>
            <a:r>
              <a:rPr lang="en-US" altLang="zh-CN" sz="1400" dirty="0"/>
              <a:t>4.3 OOW </a:t>
            </a:r>
            <a:r>
              <a:rPr lang="en-US" altLang="zh-CN" sz="1400" dirty="0" smtClean="0"/>
              <a:t>: </a:t>
            </a:r>
            <a:r>
              <a:rPr lang="en-US" altLang="zh-CN" sz="1400" dirty="0"/>
              <a:t>This material </a:t>
            </a:r>
            <a:r>
              <a:rPr lang="en-US" altLang="zh-CN" sz="1400" dirty="0" smtClean="0"/>
              <a:t>is not out of warranty.</a:t>
            </a:r>
            <a:endParaRPr lang="zh-CN" altLang="en-US" sz="1400" dirty="0"/>
          </a:p>
        </p:txBody>
      </p:sp>
      <p:pic>
        <p:nvPicPr>
          <p:cNvPr id="2" name="图片 1"/>
          <p:cNvPicPr>
            <a:picLocks noChangeAspect="1"/>
          </p:cNvPicPr>
          <p:nvPr/>
        </p:nvPicPr>
        <p:blipFill>
          <a:blip r:embed="rId3"/>
          <a:stretch>
            <a:fillRect/>
          </a:stretch>
        </p:blipFill>
        <p:spPr>
          <a:xfrm>
            <a:off x="1974609" y="1296704"/>
            <a:ext cx="9387658" cy="2792696"/>
          </a:xfrm>
          <a:prstGeom prst="rect">
            <a:avLst/>
          </a:prstGeom>
        </p:spPr>
      </p:pic>
      <p:sp>
        <p:nvSpPr>
          <p:cNvPr id="8" name="矩形 7"/>
          <p:cNvSpPr/>
          <p:nvPr/>
        </p:nvSpPr>
        <p:spPr>
          <a:xfrm>
            <a:off x="8661401" y="1296704"/>
            <a:ext cx="863600"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9607427" y="1296704"/>
            <a:ext cx="1145240"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8" name="矩形 27"/>
          <p:cNvSpPr/>
          <p:nvPr/>
        </p:nvSpPr>
        <p:spPr>
          <a:xfrm>
            <a:off x="2711209" y="1729084"/>
            <a:ext cx="777058"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9" name="矩形 28"/>
          <p:cNvSpPr/>
          <p:nvPr/>
        </p:nvSpPr>
        <p:spPr>
          <a:xfrm>
            <a:off x="3710276" y="1688664"/>
            <a:ext cx="514591" cy="2507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0" name="矩形 29"/>
          <p:cNvSpPr/>
          <p:nvPr/>
        </p:nvSpPr>
        <p:spPr>
          <a:xfrm>
            <a:off x="6258742" y="1688664"/>
            <a:ext cx="675458"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2" name="矩形 31"/>
          <p:cNvSpPr/>
          <p:nvPr/>
        </p:nvSpPr>
        <p:spPr>
          <a:xfrm>
            <a:off x="6258742" y="2394060"/>
            <a:ext cx="675458" cy="210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44333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451108"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a:t>
            </a:r>
            <a:r>
              <a:rPr lang="en-US" altLang="zh-CN" sz="2800" b="1" dirty="0" smtClean="0">
                <a:solidFill>
                  <a:srgbClr val="00925F"/>
                </a:solidFill>
              </a:rPr>
              <a:t>Quality </a:t>
            </a:r>
            <a:r>
              <a:rPr lang="en-US" altLang="zh-CN" sz="2800" b="1" dirty="0">
                <a:solidFill>
                  <a:srgbClr val="00925F"/>
                </a:solidFill>
              </a:rPr>
              <a:t>Collection</a:t>
            </a:r>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03484" y="4500557"/>
            <a:ext cx="9538086" cy="1384995"/>
          </a:xfrm>
          <a:prstGeom prst="rect">
            <a:avLst/>
          </a:prstGeom>
        </p:spPr>
        <p:txBody>
          <a:bodyPr wrap="square">
            <a:spAutoFit/>
          </a:bodyPr>
          <a:lstStyle/>
          <a:p>
            <a:r>
              <a:rPr lang="en-US" altLang="zh-CN" sz="1200" dirty="0" smtClean="0">
                <a:latin typeface="+mn-ea"/>
                <a:sym typeface="+mn-ea"/>
              </a:rPr>
              <a:t>Quality </a:t>
            </a:r>
            <a:r>
              <a:rPr lang="en-US" altLang="zh-CN" sz="1200" dirty="0">
                <a:latin typeface="+mn-ea"/>
                <a:sym typeface="+mn-ea"/>
              </a:rPr>
              <a:t>collection: After the configuration conditions of quality collection are performed by the technical team of the head office, if the conditions are met, </a:t>
            </a:r>
            <a:r>
              <a:rPr lang="en-US" altLang="zh-CN" sz="1200" dirty="0" smtClean="0">
                <a:latin typeface="+mn-ea"/>
                <a:sym typeface="+mn-ea"/>
              </a:rPr>
              <a:t>input </a:t>
            </a:r>
            <a:r>
              <a:rPr lang="en-US" altLang="zh-CN" sz="1200" dirty="0">
                <a:latin typeface="+mn-ea"/>
                <a:sym typeface="+mn-ea"/>
              </a:rPr>
              <a:t>the corresponding </a:t>
            </a:r>
            <a:r>
              <a:rPr lang="en-US" altLang="zh-CN" sz="1200" dirty="0" smtClean="0">
                <a:latin typeface="+mn-ea"/>
                <a:sym typeface="+mn-ea"/>
              </a:rPr>
              <a:t>phone model, </a:t>
            </a:r>
            <a:r>
              <a:rPr lang="en-US" altLang="zh-CN" sz="1200" dirty="0">
                <a:latin typeface="+mn-ea"/>
                <a:sym typeface="+mn-ea"/>
              </a:rPr>
              <a:t>and the </a:t>
            </a:r>
            <a:r>
              <a:rPr lang="en-US" altLang="zh-CN" sz="1200" dirty="0" smtClean="0">
                <a:latin typeface="+mn-ea"/>
                <a:sym typeface="+mn-ea"/>
              </a:rPr>
              <a:t>technician fills </a:t>
            </a:r>
            <a:r>
              <a:rPr lang="en-US" altLang="zh-CN" sz="1200" dirty="0">
                <a:latin typeface="+mn-ea"/>
                <a:sym typeface="+mn-ea"/>
              </a:rPr>
              <a:t>in the </a:t>
            </a:r>
            <a:r>
              <a:rPr lang="en-US" altLang="zh-CN" sz="1200" dirty="0" smtClean="0">
                <a:latin typeface="+mn-ea"/>
                <a:sym typeface="+mn-ea"/>
              </a:rPr>
              <a:t>phenomenon </a:t>
            </a:r>
            <a:r>
              <a:rPr lang="en-US" altLang="zh-CN" sz="1200" dirty="0">
                <a:latin typeface="+mn-ea"/>
                <a:sym typeface="+mn-ea"/>
              </a:rPr>
              <a:t>and causes of </a:t>
            </a:r>
            <a:r>
              <a:rPr lang="en-US" altLang="zh-CN" sz="1200" dirty="0" smtClean="0">
                <a:latin typeface="+mn-ea"/>
                <a:sym typeface="+mn-ea"/>
              </a:rPr>
              <a:t>fault , </a:t>
            </a:r>
            <a:r>
              <a:rPr lang="en-US" altLang="zh-CN" sz="1200" dirty="0">
                <a:latin typeface="+mn-ea"/>
                <a:sym typeface="+mn-ea"/>
              </a:rPr>
              <a:t>then clicks "Save", "Apply for picking" and "Return". The "Quality Collection" interface will pop up;</a:t>
            </a:r>
          </a:p>
          <a:p>
            <a:r>
              <a:rPr lang="en-US" altLang="zh-CN" sz="1200" dirty="0" smtClean="0">
                <a:latin typeface="+mn-ea"/>
                <a:sym typeface="+mn-ea"/>
              </a:rPr>
              <a:t>Execute: </a:t>
            </a:r>
            <a:r>
              <a:rPr lang="en-US" altLang="zh-CN" sz="1200" dirty="0">
                <a:latin typeface="+mn-ea"/>
                <a:sym typeface="+mn-ea"/>
              </a:rPr>
              <a:t>when you click "execute", it will be converted into </a:t>
            </a:r>
            <a:r>
              <a:rPr lang="en-US" altLang="zh-CN" sz="1200" dirty="0" smtClean="0">
                <a:latin typeface="+mn-ea"/>
                <a:sym typeface="+mn-ea"/>
              </a:rPr>
              <a:t>an  inspection </a:t>
            </a:r>
            <a:r>
              <a:rPr lang="en-US" altLang="zh-CN" sz="1200" dirty="0">
                <a:latin typeface="+mn-ea"/>
                <a:sym typeface="+mn-ea"/>
              </a:rPr>
              <a:t>order </a:t>
            </a:r>
            <a:r>
              <a:rPr lang="en-US" altLang="zh-CN" sz="1200" dirty="0" smtClean="0">
                <a:latin typeface="+mn-ea"/>
                <a:sym typeface="+mn-ea"/>
              </a:rPr>
              <a:t>(replace phone </a:t>
            </a:r>
            <a:r>
              <a:rPr lang="en-US" altLang="zh-CN" sz="1200" dirty="0">
                <a:latin typeface="+mn-ea"/>
                <a:sym typeface="+mn-ea"/>
              </a:rPr>
              <a:t>type: scattered </a:t>
            </a:r>
            <a:r>
              <a:rPr lang="en-US" altLang="zh-CN" sz="1200" dirty="0" smtClean="0">
                <a:latin typeface="+mn-ea"/>
                <a:sym typeface="+mn-ea"/>
              </a:rPr>
              <a:t>qualit1y replacement</a:t>
            </a:r>
            <a:r>
              <a:rPr lang="en-US" altLang="zh-CN" sz="1200" dirty="0">
                <a:latin typeface="+mn-ea"/>
                <a:sym typeface="+mn-ea"/>
              </a:rPr>
              <a:t>);</a:t>
            </a:r>
          </a:p>
          <a:p>
            <a:r>
              <a:rPr lang="en-US" altLang="zh-CN" sz="1200" dirty="0" smtClean="0">
                <a:latin typeface="+mn-ea"/>
              </a:rPr>
              <a:t>Do </a:t>
            </a:r>
            <a:r>
              <a:rPr lang="en-US" altLang="zh-CN" sz="1200" dirty="0">
                <a:latin typeface="+mn-ea"/>
              </a:rPr>
              <a:t>not execute: When you click "Do not execute", the reason for not executing is a required </a:t>
            </a:r>
            <a:r>
              <a:rPr lang="en-US" altLang="zh-CN" sz="1200" dirty="0" smtClean="0">
                <a:latin typeface="+mn-ea"/>
              </a:rPr>
              <a:t>to fill. </a:t>
            </a:r>
            <a:r>
              <a:rPr lang="en-US" altLang="zh-CN" sz="1200" dirty="0">
                <a:latin typeface="+mn-ea"/>
              </a:rPr>
              <a:t>After completing the reason, the repair order </a:t>
            </a:r>
            <a:r>
              <a:rPr lang="en-US" altLang="zh-CN" sz="1200" dirty="0" smtClean="0">
                <a:latin typeface="+mn-ea"/>
              </a:rPr>
              <a:t>can be </a:t>
            </a:r>
            <a:r>
              <a:rPr lang="en-US" altLang="zh-CN" sz="1200" dirty="0">
                <a:latin typeface="+mn-ea"/>
              </a:rPr>
              <a:t>normally recorded.</a:t>
            </a:r>
            <a:endParaRPr lang="zh-CN" altLang="en-US" sz="1200" dirty="0">
              <a:latin typeface="+mn-ea"/>
            </a:endParaRPr>
          </a:p>
        </p:txBody>
      </p:sp>
      <p:pic>
        <p:nvPicPr>
          <p:cNvPr id="2" name="图片 1"/>
          <p:cNvPicPr>
            <a:picLocks noChangeAspect="1"/>
          </p:cNvPicPr>
          <p:nvPr/>
        </p:nvPicPr>
        <p:blipFill>
          <a:blip r:embed="rId3"/>
          <a:stretch>
            <a:fillRect/>
          </a:stretch>
        </p:blipFill>
        <p:spPr>
          <a:xfrm>
            <a:off x="1892182" y="1293915"/>
            <a:ext cx="9482954" cy="3112467"/>
          </a:xfrm>
          <a:prstGeom prst="rect">
            <a:avLst/>
          </a:prstGeom>
        </p:spPr>
      </p:pic>
      <p:pic>
        <p:nvPicPr>
          <p:cNvPr id="26" name="图片 25"/>
          <p:cNvPicPr>
            <a:picLocks noChangeAspect="1"/>
          </p:cNvPicPr>
          <p:nvPr/>
        </p:nvPicPr>
        <p:blipFill>
          <a:blip r:embed="rId4"/>
          <a:stretch>
            <a:fillRect/>
          </a:stretch>
        </p:blipFill>
        <p:spPr>
          <a:xfrm>
            <a:off x="6052039" y="1690690"/>
            <a:ext cx="4811034" cy="2445833"/>
          </a:xfrm>
          <a:prstGeom prst="rect">
            <a:avLst/>
          </a:prstGeom>
        </p:spPr>
      </p:pic>
      <p:sp>
        <p:nvSpPr>
          <p:cNvPr id="8" name="矩形 7"/>
          <p:cNvSpPr/>
          <p:nvPr/>
        </p:nvSpPr>
        <p:spPr>
          <a:xfrm>
            <a:off x="6126480" y="1764792"/>
            <a:ext cx="1024128" cy="1746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7" name="矩形 26"/>
          <p:cNvSpPr/>
          <p:nvPr/>
        </p:nvSpPr>
        <p:spPr>
          <a:xfrm>
            <a:off x="6205304" y="2418842"/>
            <a:ext cx="661840" cy="62611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8" name="矩形 27"/>
          <p:cNvSpPr/>
          <p:nvPr/>
        </p:nvSpPr>
        <p:spPr>
          <a:xfrm>
            <a:off x="9180576" y="3881852"/>
            <a:ext cx="630936" cy="1877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0" name="矩形 29"/>
          <p:cNvSpPr/>
          <p:nvPr/>
        </p:nvSpPr>
        <p:spPr>
          <a:xfrm>
            <a:off x="9889237" y="3893431"/>
            <a:ext cx="973835" cy="1761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354069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831020"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echnician—Material Information</a:t>
            </a:r>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32157" y="5229525"/>
            <a:ext cx="9509413" cy="954107"/>
          </a:xfrm>
          <a:prstGeom prst="rect">
            <a:avLst/>
          </a:prstGeom>
        </p:spPr>
        <p:txBody>
          <a:bodyPr wrap="square">
            <a:spAutoFit/>
          </a:bodyPr>
          <a:lstStyle/>
          <a:p>
            <a:r>
              <a:rPr lang="en-US" altLang="zh-CN" sz="1400" dirty="0" smtClean="0">
                <a:latin typeface="+mn-ea"/>
              </a:rPr>
              <a:t>1. Good material code </a:t>
            </a:r>
            <a:r>
              <a:rPr lang="en-US" altLang="zh-CN" sz="1400" dirty="0">
                <a:latin typeface="+mn-ea"/>
              </a:rPr>
              <a:t>needs to match the model and the </a:t>
            </a:r>
            <a:r>
              <a:rPr lang="en-US" altLang="zh-CN" sz="1400" dirty="0" smtClean="0">
                <a:latin typeface="+mn-ea"/>
              </a:rPr>
              <a:t>fault cause. </a:t>
            </a:r>
            <a:r>
              <a:rPr lang="en-US" altLang="zh-CN" sz="1400" dirty="0">
                <a:latin typeface="+mn-ea"/>
              </a:rPr>
              <a:t>Click the </a:t>
            </a:r>
            <a:r>
              <a:rPr lang="en-US" altLang="zh-CN" sz="1400" dirty="0" smtClean="0">
                <a:latin typeface="+mn-ea"/>
              </a:rPr>
              <a:t>icon </a:t>
            </a:r>
            <a:r>
              <a:rPr lang="en-US" altLang="zh-CN" sz="1400" dirty="0">
                <a:latin typeface="+mn-ea"/>
              </a:rPr>
              <a:t>to display the available material inventory </a:t>
            </a:r>
            <a:r>
              <a:rPr lang="en-US" altLang="zh-CN" sz="1400" dirty="0" smtClean="0">
                <a:latin typeface="+mn-ea"/>
              </a:rPr>
              <a:t>record and </a:t>
            </a:r>
            <a:r>
              <a:rPr lang="en-US" altLang="zh-CN" sz="1400" dirty="0">
                <a:latin typeface="+mn-ea"/>
              </a:rPr>
              <a:t>alternative </a:t>
            </a:r>
            <a:r>
              <a:rPr lang="en-US" altLang="zh-CN" sz="1400" dirty="0" smtClean="0">
                <a:latin typeface="+mn-ea"/>
              </a:rPr>
              <a:t>material then you can select;</a:t>
            </a:r>
            <a:endParaRPr lang="en-US" altLang="zh-CN" sz="1400" dirty="0">
              <a:latin typeface="+mn-ea"/>
            </a:endParaRPr>
          </a:p>
          <a:p>
            <a:r>
              <a:rPr lang="en-US" altLang="zh-CN" sz="1400" dirty="0">
                <a:latin typeface="+mn-ea"/>
              </a:rPr>
              <a:t>2. If the good material code is inconsistent with the bad material code, </a:t>
            </a:r>
            <a:r>
              <a:rPr lang="en-US" altLang="zh-CN" sz="1400" dirty="0" smtClean="0">
                <a:latin typeface="+mn-ea"/>
              </a:rPr>
              <a:t>the </a:t>
            </a:r>
            <a:r>
              <a:rPr lang="en-US" altLang="zh-CN" sz="1400" dirty="0">
                <a:latin typeface="+mn-ea"/>
              </a:rPr>
              <a:t>bad material code </a:t>
            </a:r>
            <a:r>
              <a:rPr lang="en-US" altLang="zh-CN" sz="1400" dirty="0" smtClean="0">
                <a:latin typeface="+mn-ea"/>
              </a:rPr>
              <a:t> can be modified.</a:t>
            </a:r>
            <a:endParaRPr lang="zh-CN" altLang="en-US" sz="1400" dirty="0">
              <a:solidFill>
                <a:srgbClr val="FF0000"/>
              </a:solidFill>
              <a:latin typeface="+mn-ea"/>
            </a:endParaRPr>
          </a:p>
        </p:txBody>
      </p:sp>
      <p:pic>
        <p:nvPicPr>
          <p:cNvPr id="3" name="图片 2"/>
          <p:cNvPicPr>
            <a:picLocks noChangeAspect="1"/>
          </p:cNvPicPr>
          <p:nvPr/>
        </p:nvPicPr>
        <p:blipFill>
          <a:blip r:embed="rId3"/>
          <a:stretch>
            <a:fillRect/>
          </a:stretch>
        </p:blipFill>
        <p:spPr>
          <a:xfrm>
            <a:off x="3741490" y="2031092"/>
            <a:ext cx="5024276" cy="3111903"/>
          </a:xfrm>
          <a:prstGeom prst="rect">
            <a:avLst/>
          </a:prstGeom>
        </p:spPr>
      </p:pic>
      <p:pic>
        <p:nvPicPr>
          <p:cNvPr id="6" name="图片 5"/>
          <p:cNvPicPr>
            <a:picLocks noChangeAspect="1"/>
          </p:cNvPicPr>
          <p:nvPr/>
        </p:nvPicPr>
        <p:blipFill>
          <a:blip r:embed="rId4"/>
          <a:stretch>
            <a:fillRect/>
          </a:stretch>
        </p:blipFill>
        <p:spPr>
          <a:xfrm>
            <a:off x="2013145" y="1204747"/>
            <a:ext cx="9347433" cy="1118109"/>
          </a:xfrm>
          <a:prstGeom prst="rect">
            <a:avLst/>
          </a:prstGeom>
        </p:spPr>
      </p:pic>
      <p:sp>
        <p:nvSpPr>
          <p:cNvPr id="8" name="矩形 7"/>
          <p:cNvSpPr/>
          <p:nvPr/>
        </p:nvSpPr>
        <p:spPr>
          <a:xfrm>
            <a:off x="6342077" y="1939447"/>
            <a:ext cx="125835" cy="19135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9" name="矩形 8"/>
          <p:cNvSpPr/>
          <p:nvPr/>
        </p:nvSpPr>
        <p:spPr>
          <a:xfrm>
            <a:off x="3766657" y="2573639"/>
            <a:ext cx="612396" cy="11752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1" name="矩形 20"/>
          <p:cNvSpPr/>
          <p:nvPr/>
        </p:nvSpPr>
        <p:spPr>
          <a:xfrm>
            <a:off x="7173986" y="2797551"/>
            <a:ext cx="468385" cy="1385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2" name="矩形 21"/>
          <p:cNvSpPr/>
          <p:nvPr/>
        </p:nvSpPr>
        <p:spPr>
          <a:xfrm>
            <a:off x="7940186" y="2797551"/>
            <a:ext cx="468385" cy="1385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3" name="矩形 22"/>
          <p:cNvSpPr/>
          <p:nvPr/>
        </p:nvSpPr>
        <p:spPr>
          <a:xfrm>
            <a:off x="3838662" y="3766220"/>
            <a:ext cx="607503" cy="13859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6080704" cy="523220"/>
          </a:xfrm>
          <a:prstGeom prst="rect">
            <a:avLst/>
          </a:prstGeom>
          <a:noFill/>
        </p:spPr>
        <p:txBody>
          <a:bodyPr wrap="none" rtlCol="0">
            <a:spAutoFit/>
          </a:bodyPr>
          <a:lstStyle/>
          <a:p>
            <a:r>
              <a:rPr lang="en-US" altLang="zh-CN" sz="2800" b="1" dirty="0">
                <a:solidFill>
                  <a:srgbClr val="FF0000"/>
                </a:solidFill>
                <a:cs typeface="+mn-ea"/>
                <a:sym typeface="+mn-lt"/>
              </a:rPr>
              <a:t>T</a:t>
            </a:r>
            <a:r>
              <a:rPr lang="en-US" altLang="zh-CN" sz="2800" b="1" dirty="0" smtClean="0">
                <a:solidFill>
                  <a:srgbClr val="FF0000"/>
                </a:solidFill>
                <a:cs typeface="+mn-ea"/>
                <a:sym typeface="+mn-lt"/>
              </a:rPr>
              <a:t>echnician—</a:t>
            </a:r>
            <a:r>
              <a:rPr lang="en-US" altLang="zh-CN" sz="2800" b="1" dirty="0" smtClean="0">
                <a:solidFill>
                  <a:srgbClr val="FF0000"/>
                </a:solidFill>
                <a:latin typeface="微软雅黑" panose="020B0503020204020204" pitchFamily="34" charset="-122"/>
                <a:ea typeface="微软雅黑" panose="020B0503020204020204" pitchFamily="34" charset="-122"/>
              </a:rPr>
              <a:t>Material </a:t>
            </a:r>
            <a:r>
              <a:rPr lang="en-US" altLang="zh-CN" sz="2800" b="1" dirty="0">
                <a:solidFill>
                  <a:srgbClr val="FF0000"/>
                </a:solidFill>
                <a:latin typeface="微软雅黑" panose="020B0503020204020204" pitchFamily="34" charset="-122"/>
                <a:ea typeface="微软雅黑" panose="020B0503020204020204" pitchFamily="34" charset="-122"/>
              </a:rPr>
              <a:t>Application</a:t>
            </a:r>
            <a:endParaRPr lang="en-US" altLang="zh-CN" sz="2800" b="1" dirty="0">
              <a:solidFill>
                <a:srgbClr val="FF0000"/>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74610" y="3927281"/>
            <a:ext cx="9509413" cy="2893100"/>
          </a:xfrm>
          <a:prstGeom prst="rect">
            <a:avLst/>
          </a:prstGeom>
        </p:spPr>
        <p:txBody>
          <a:bodyPr wrap="squar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申请领料：填写物料代码后，点击申请领料，进行物料领取</a:t>
            </a:r>
            <a:r>
              <a:rPr lang="zh-CN" altLang="en-US" sz="1400" dirty="0" smtClean="0">
                <a:solidFill>
                  <a:srgbClr val="FF0000"/>
                </a:solidFill>
                <a:latin typeface="微软雅黑" panose="020B0503020204020204" pitchFamily="34" charset="-122"/>
                <a:ea typeface="微软雅黑" panose="020B0503020204020204" pitchFamily="34" charset="-122"/>
              </a:rPr>
              <a:t>；</a:t>
            </a:r>
            <a:endParaRPr lang="en-US" altLang="zh-CN" sz="1400" dirty="0" smtClean="0">
              <a:solidFill>
                <a:srgbClr val="FF0000"/>
              </a:solidFill>
              <a:latin typeface="微软雅黑" panose="020B0503020204020204" pitchFamily="34" charset="-122"/>
              <a:ea typeface="微软雅黑" panose="020B0503020204020204" pitchFamily="34" charset="-122"/>
            </a:endParaRPr>
          </a:p>
          <a:p>
            <a:r>
              <a:rPr lang="en-US" altLang="zh-CN" sz="1400" dirty="0">
                <a:solidFill>
                  <a:srgbClr val="FF0000"/>
                </a:solidFill>
                <a:latin typeface="微软雅黑" panose="020B0503020204020204" pitchFamily="34" charset="-122"/>
                <a:ea typeface="微软雅黑" panose="020B0503020204020204" pitchFamily="34" charset="-122"/>
              </a:rPr>
              <a:t>Apply </a:t>
            </a:r>
            <a:r>
              <a:rPr lang="en-US" altLang="zh-CN" sz="1400" dirty="0" smtClean="0">
                <a:solidFill>
                  <a:srgbClr val="FF0000"/>
                </a:solidFill>
                <a:latin typeface="微软雅黑" panose="020B0503020204020204" pitchFamily="34" charset="-122"/>
                <a:ea typeface="微软雅黑" panose="020B0503020204020204" pitchFamily="34" charset="-122"/>
              </a:rPr>
              <a:t>Material: </a:t>
            </a:r>
            <a:r>
              <a:rPr lang="en-US" altLang="zh-CN" sz="1400" dirty="0">
                <a:solidFill>
                  <a:srgbClr val="FF0000"/>
                </a:solidFill>
                <a:latin typeface="微软雅黑" panose="020B0503020204020204" pitchFamily="34" charset="-122"/>
                <a:ea typeface="微软雅黑" panose="020B0503020204020204" pitchFamily="34" charset="-122"/>
              </a:rPr>
              <a:t>After filling in the material code, click Apply Material to pick up the material;</a:t>
            </a:r>
          </a:p>
          <a:p>
            <a:r>
              <a:rPr lang="zh-CN" altLang="en-US" sz="1400" dirty="0">
                <a:solidFill>
                  <a:srgbClr val="FF0000"/>
                </a:solidFill>
                <a:latin typeface="微软雅黑" panose="020B0503020204020204" pitchFamily="34" charset="-122"/>
                <a:ea typeface="微软雅黑" panose="020B0503020204020204" pitchFamily="34" charset="-122"/>
              </a:rPr>
              <a:t>撤回领料：点击申请领料后，若物料信息填写错误，可以点击撤回领料，重新进行修改</a:t>
            </a:r>
            <a:r>
              <a:rPr lang="zh-CN" altLang="en-US" sz="1400" dirty="0" smtClean="0">
                <a:solidFill>
                  <a:srgbClr val="FF0000"/>
                </a:solidFill>
                <a:latin typeface="微软雅黑" panose="020B0503020204020204" pitchFamily="34" charset="-122"/>
                <a:ea typeface="微软雅黑" panose="020B0503020204020204" pitchFamily="34" charset="-122"/>
              </a:rPr>
              <a:t>；</a:t>
            </a:r>
            <a:endParaRPr lang="en-US" altLang="zh-CN" sz="1400" dirty="0" smtClean="0">
              <a:solidFill>
                <a:srgbClr val="FF0000"/>
              </a:solidFill>
              <a:latin typeface="微软雅黑" panose="020B0503020204020204" pitchFamily="34" charset="-122"/>
              <a:ea typeface="微软雅黑" panose="020B0503020204020204" pitchFamily="34" charset="-122"/>
            </a:endParaRPr>
          </a:p>
          <a:p>
            <a:r>
              <a:rPr lang="en-US" altLang="zh-CN" sz="1400" dirty="0" smtClean="0">
                <a:solidFill>
                  <a:srgbClr val="FF0000"/>
                </a:solidFill>
                <a:latin typeface="微软雅黑" panose="020B0503020204020204" pitchFamily="34" charset="-122"/>
                <a:ea typeface="微软雅黑" panose="020B0503020204020204" pitchFamily="34" charset="-122"/>
              </a:rPr>
              <a:t>Cancel </a:t>
            </a:r>
            <a:r>
              <a:rPr lang="en-US" altLang="zh-CN" sz="1400" dirty="0">
                <a:solidFill>
                  <a:srgbClr val="FF0000"/>
                </a:solidFill>
                <a:latin typeface="微软雅黑" panose="020B0503020204020204" pitchFamily="34" charset="-122"/>
                <a:ea typeface="微软雅黑" panose="020B0503020204020204" pitchFamily="34" charset="-122"/>
              </a:rPr>
              <a:t>Material </a:t>
            </a:r>
            <a:r>
              <a:rPr lang="en-US" altLang="zh-CN" sz="1400" dirty="0" smtClean="0">
                <a:solidFill>
                  <a:srgbClr val="FF0000"/>
                </a:solidFill>
                <a:latin typeface="微软雅黑" panose="020B0503020204020204" pitchFamily="34" charset="-122"/>
                <a:ea typeface="微软雅黑" panose="020B0503020204020204" pitchFamily="34" charset="-122"/>
              </a:rPr>
              <a:t>Application: </a:t>
            </a:r>
            <a:r>
              <a:rPr lang="en-US" altLang="zh-CN" sz="1400" dirty="0">
                <a:solidFill>
                  <a:srgbClr val="FF0000"/>
                </a:solidFill>
                <a:latin typeface="微软雅黑" panose="020B0503020204020204" pitchFamily="34" charset="-122"/>
                <a:ea typeface="微软雅黑" panose="020B0503020204020204" pitchFamily="34" charset="-122"/>
              </a:rPr>
              <a:t>After clicking to Apply Material</a:t>
            </a:r>
            <a:r>
              <a:rPr lang="en-US" altLang="zh-CN" sz="1400" dirty="0" smtClean="0">
                <a:solidFill>
                  <a:srgbClr val="FF0000"/>
                </a:solidFill>
                <a:latin typeface="微软雅黑" panose="020B0503020204020204" pitchFamily="34" charset="-122"/>
                <a:ea typeface="微软雅黑" panose="020B0503020204020204" pitchFamily="34" charset="-122"/>
              </a:rPr>
              <a:t>, </a:t>
            </a:r>
            <a:r>
              <a:rPr lang="en-US" altLang="zh-CN" sz="1400" dirty="0">
                <a:solidFill>
                  <a:srgbClr val="FF0000"/>
                </a:solidFill>
                <a:latin typeface="微软雅黑" panose="020B0503020204020204" pitchFamily="34" charset="-122"/>
                <a:ea typeface="微软雅黑" panose="020B0503020204020204" pitchFamily="34" charset="-122"/>
              </a:rPr>
              <a:t>if the </a:t>
            </a:r>
            <a:r>
              <a:rPr lang="en-US" altLang="zh-CN" sz="1400" dirty="0" smtClean="0">
                <a:solidFill>
                  <a:srgbClr val="FF0000"/>
                </a:solidFill>
                <a:latin typeface="微软雅黑" panose="020B0503020204020204" pitchFamily="34" charset="-122"/>
                <a:ea typeface="微软雅黑" panose="020B0503020204020204" pitchFamily="34" charset="-122"/>
              </a:rPr>
              <a:t>material information </a:t>
            </a:r>
            <a:r>
              <a:rPr lang="en-US" altLang="zh-CN" sz="1400" dirty="0">
                <a:solidFill>
                  <a:srgbClr val="FF0000"/>
                </a:solidFill>
                <a:latin typeface="微软雅黑" panose="020B0503020204020204" pitchFamily="34" charset="-122"/>
                <a:ea typeface="微软雅黑" panose="020B0503020204020204" pitchFamily="34" charset="-122"/>
              </a:rPr>
              <a:t>is filled in incorrectly, you can click to </a:t>
            </a:r>
            <a:r>
              <a:rPr lang="en-US" altLang="zh-CN" sz="1400" dirty="0" smtClean="0">
                <a:solidFill>
                  <a:srgbClr val="FF0000"/>
                </a:solidFill>
                <a:latin typeface="微软雅黑" panose="020B0503020204020204" pitchFamily="34" charset="-122"/>
                <a:ea typeface="微软雅黑" panose="020B0503020204020204" pitchFamily="34" charset="-122"/>
              </a:rPr>
              <a:t>withdraw and </a:t>
            </a:r>
            <a:r>
              <a:rPr lang="en-US" altLang="zh-CN" sz="1400" dirty="0">
                <a:solidFill>
                  <a:srgbClr val="FF0000"/>
                </a:solidFill>
                <a:latin typeface="微软雅黑" panose="020B0503020204020204" pitchFamily="34" charset="-122"/>
                <a:ea typeface="微软雅黑" panose="020B0503020204020204" pitchFamily="34" charset="-122"/>
              </a:rPr>
              <a:t>modify it again;</a:t>
            </a:r>
          </a:p>
          <a:p>
            <a:r>
              <a:rPr lang="zh-CN" altLang="en-US" sz="1400" dirty="0">
                <a:solidFill>
                  <a:srgbClr val="FF0000"/>
                </a:solidFill>
                <a:latin typeface="微软雅黑" panose="020B0503020204020204" pitchFamily="34" charset="-122"/>
                <a:ea typeface="微软雅黑" panose="020B0503020204020204" pitchFamily="34" charset="-122"/>
              </a:rPr>
              <a:t>领料状态：当未点击申请领料按钮时，领料状态为未提交；点击申请领料按钮后，此时工单的领料状态为待发料；当备件管理员已发料后，此时领料状态已发料；若该物料的库存＜</a:t>
            </a:r>
            <a:r>
              <a:rPr lang="en-US" altLang="zh-CN" sz="1400" dirty="0">
                <a:solidFill>
                  <a:srgbClr val="FF0000"/>
                </a:solidFill>
                <a:latin typeface="微软雅黑" panose="020B0503020204020204" pitchFamily="34" charset="-122"/>
                <a:ea typeface="微软雅黑" panose="020B0503020204020204" pitchFamily="34" charset="-122"/>
              </a:rPr>
              <a:t>0</a:t>
            </a:r>
            <a:r>
              <a:rPr lang="zh-CN" altLang="en-US" sz="1400" dirty="0">
                <a:solidFill>
                  <a:srgbClr val="FF0000"/>
                </a:solidFill>
                <a:latin typeface="微软雅黑" panose="020B0503020204020204" pitchFamily="34" charset="-122"/>
                <a:ea typeface="微软雅黑" panose="020B0503020204020204" pitchFamily="34" charset="-122"/>
              </a:rPr>
              <a:t>，此时将生成缺料登记状态</a:t>
            </a:r>
            <a:r>
              <a:rPr lang="zh-CN" altLang="en-US" sz="1400" dirty="0" smtClean="0">
                <a:solidFill>
                  <a:srgbClr val="FF0000"/>
                </a:solidFill>
                <a:latin typeface="微软雅黑" panose="020B0503020204020204" pitchFamily="34" charset="-122"/>
                <a:ea typeface="微软雅黑" panose="020B0503020204020204" pitchFamily="34" charset="-122"/>
              </a:rPr>
              <a:t>。</a:t>
            </a:r>
            <a:endParaRPr lang="en-US" altLang="zh-CN" sz="1400" dirty="0" smtClean="0">
              <a:solidFill>
                <a:srgbClr val="FF0000"/>
              </a:solidFill>
              <a:latin typeface="微软雅黑" panose="020B0503020204020204" pitchFamily="34" charset="-122"/>
              <a:ea typeface="微软雅黑" panose="020B0503020204020204" pitchFamily="34" charset="-122"/>
            </a:endParaRPr>
          </a:p>
          <a:p>
            <a:r>
              <a:rPr lang="en-US" altLang="zh-CN" sz="1400" dirty="0" smtClean="0">
                <a:solidFill>
                  <a:srgbClr val="FF0000"/>
                </a:solidFill>
                <a:latin typeface="微软雅黑" panose="020B0503020204020204" pitchFamily="34" charset="-122"/>
                <a:ea typeface="微软雅黑" panose="020B0503020204020204" pitchFamily="34" charset="-122"/>
              </a:rPr>
              <a:t>Material Acquire Status</a:t>
            </a:r>
            <a:r>
              <a:rPr lang="en-US" altLang="zh-CN" sz="1400" dirty="0">
                <a:solidFill>
                  <a:srgbClr val="FF0000"/>
                </a:solidFill>
                <a:latin typeface="微软雅黑" panose="020B0503020204020204" pitchFamily="34" charset="-122"/>
                <a:ea typeface="微软雅黑" panose="020B0503020204020204" pitchFamily="34" charset="-122"/>
              </a:rPr>
              <a:t>: When you do not click the Apply </a:t>
            </a:r>
            <a:r>
              <a:rPr lang="en-US" altLang="zh-CN" sz="1400" dirty="0" smtClean="0">
                <a:solidFill>
                  <a:srgbClr val="FF0000"/>
                </a:solidFill>
                <a:latin typeface="微软雅黑" panose="020B0503020204020204" pitchFamily="34" charset="-122"/>
                <a:ea typeface="微软雅黑" panose="020B0503020204020204" pitchFamily="34" charset="-122"/>
              </a:rPr>
              <a:t>Material, </a:t>
            </a:r>
            <a:r>
              <a:rPr lang="en-US" altLang="zh-CN" sz="1400" dirty="0">
                <a:solidFill>
                  <a:srgbClr val="FF0000"/>
                </a:solidFill>
                <a:latin typeface="微软雅黑" panose="020B0503020204020204" pitchFamily="34" charset="-122"/>
                <a:ea typeface="微软雅黑" panose="020B0503020204020204" pitchFamily="34" charset="-122"/>
              </a:rPr>
              <a:t>the Material Acquire </a:t>
            </a:r>
            <a:r>
              <a:rPr lang="en-US" altLang="zh-CN" sz="1400" dirty="0" smtClean="0">
                <a:solidFill>
                  <a:srgbClr val="FF0000"/>
                </a:solidFill>
                <a:latin typeface="微软雅黑" panose="020B0503020204020204" pitchFamily="34" charset="-122"/>
                <a:ea typeface="微软雅黑" panose="020B0503020204020204" pitchFamily="34" charset="-122"/>
              </a:rPr>
              <a:t>Status is </a:t>
            </a:r>
            <a:r>
              <a:rPr lang="en-US" altLang="zh-CN" sz="1400" dirty="0">
                <a:solidFill>
                  <a:srgbClr val="FF0000"/>
                </a:solidFill>
                <a:latin typeface="+mn-ea"/>
              </a:rPr>
              <a:t>Not submit</a:t>
            </a:r>
            <a:r>
              <a:rPr lang="en-US" altLang="zh-CN" sz="1400" dirty="0" smtClean="0">
                <a:solidFill>
                  <a:srgbClr val="FF0000"/>
                </a:solidFill>
                <a:latin typeface="微软雅黑" panose="020B0503020204020204" pitchFamily="34" charset="-122"/>
                <a:ea typeface="微软雅黑" panose="020B0503020204020204" pitchFamily="34" charset="-122"/>
              </a:rPr>
              <a:t>; </a:t>
            </a:r>
            <a:r>
              <a:rPr lang="en-US" altLang="zh-CN" sz="1400" dirty="0">
                <a:solidFill>
                  <a:srgbClr val="FF0000"/>
                </a:solidFill>
                <a:latin typeface="微软雅黑" panose="020B0503020204020204" pitchFamily="34" charset="-122"/>
                <a:ea typeface="微软雅黑" panose="020B0503020204020204" pitchFamily="34" charset="-122"/>
              </a:rPr>
              <a:t>After you click the Apply Material, the </a:t>
            </a:r>
            <a:r>
              <a:rPr lang="en-US" altLang="zh-CN" sz="1400" dirty="0" smtClean="0">
                <a:solidFill>
                  <a:srgbClr val="FF0000"/>
                </a:solidFill>
                <a:latin typeface="微软雅黑" panose="020B0503020204020204" pitchFamily="34" charset="-122"/>
                <a:ea typeface="微软雅黑" panose="020B0503020204020204" pitchFamily="34" charset="-122"/>
              </a:rPr>
              <a:t>status is </a:t>
            </a:r>
            <a:r>
              <a:rPr lang="en-US" altLang="zh-CN" sz="1400" dirty="0">
                <a:solidFill>
                  <a:srgbClr val="FF0000"/>
                </a:solidFill>
                <a:latin typeface="+mn-ea"/>
              </a:rPr>
              <a:t>Waiting to Send</a:t>
            </a:r>
            <a:r>
              <a:rPr lang="en-US" altLang="zh-CN" sz="1400" dirty="0" smtClean="0">
                <a:solidFill>
                  <a:srgbClr val="FF0000"/>
                </a:solidFill>
                <a:latin typeface="微软雅黑" panose="020B0503020204020204" pitchFamily="34" charset="-122"/>
                <a:ea typeface="微软雅黑" panose="020B0503020204020204" pitchFamily="34" charset="-122"/>
              </a:rPr>
              <a:t>; </a:t>
            </a:r>
            <a:r>
              <a:rPr lang="en-US" altLang="zh-CN" sz="1400" dirty="0">
                <a:solidFill>
                  <a:srgbClr val="FF0000"/>
                </a:solidFill>
                <a:latin typeface="微软雅黑" panose="020B0503020204020204" pitchFamily="34" charset="-122"/>
                <a:ea typeface="微软雅黑" panose="020B0503020204020204" pitchFamily="34" charset="-122"/>
              </a:rPr>
              <a:t>when the spare parts administrator has sent the material, </a:t>
            </a:r>
            <a:r>
              <a:rPr lang="en-US" altLang="zh-CN" sz="1400" dirty="0">
                <a:solidFill>
                  <a:srgbClr val="FF0000"/>
                </a:solidFill>
                <a:latin typeface="+mn-ea"/>
              </a:rPr>
              <a:t>Material Sent </a:t>
            </a:r>
            <a:r>
              <a:rPr lang="en-US" altLang="zh-CN" sz="1400" dirty="0" smtClean="0">
                <a:solidFill>
                  <a:srgbClr val="FF0000"/>
                </a:solidFill>
                <a:latin typeface="微软雅黑" panose="020B0503020204020204" pitchFamily="34" charset="-122"/>
                <a:ea typeface="微软雅黑" panose="020B0503020204020204" pitchFamily="34" charset="-122"/>
              </a:rPr>
              <a:t>has </a:t>
            </a:r>
            <a:r>
              <a:rPr lang="en-US" altLang="zh-CN" sz="1400" dirty="0">
                <a:solidFill>
                  <a:srgbClr val="FF0000"/>
                </a:solidFill>
                <a:latin typeface="微软雅黑" panose="020B0503020204020204" pitchFamily="34" charset="-122"/>
                <a:ea typeface="微软雅黑" panose="020B0503020204020204" pitchFamily="34" charset="-122"/>
              </a:rPr>
              <a:t>already been </a:t>
            </a:r>
            <a:r>
              <a:rPr lang="en-US" altLang="zh-CN" sz="1400" dirty="0" smtClean="0">
                <a:solidFill>
                  <a:srgbClr val="FF0000"/>
                </a:solidFill>
                <a:latin typeface="微软雅黑" panose="020B0503020204020204" pitchFamily="34" charset="-122"/>
                <a:ea typeface="微软雅黑" panose="020B0503020204020204" pitchFamily="34" charset="-122"/>
              </a:rPr>
              <a:t>generated </a:t>
            </a:r>
            <a:r>
              <a:rPr lang="en-US" altLang="zh-CN" sz="1400" dirty="0">
                <a:solidFill>
                  <a:srgbClr val="FF0000"/>
                </a:solidFill>
                <a:latin typeface="微软雅黑" panose="020B0503020204020204" pitchFamily="34" charset="-122"/>
                <a:ea typeface="微软雅黑" panose="020B0503020204020204" pitchFamily="34" charset="-122"/>
              </a:rPr>
              <a:t>at that time; if the stock of the item is &lt;0</a:t>
            </a:r>
            <a:r>
              <a:rPr lang="en-US" altLang="zh-CN" sz="1400" dirty="0" smtClean="0">
                <a:solidFill>
                  <a:srgbClr val="FF0000"/>
                </a:solidFill>
                <a:latin typeface="微软雅黑" panose="020B0503020204020204" pitchFamily="34" charset="-122"/>
                <a:ea typeface="微软雅黑" panose="020B0503020204020204" pitchFamily="34" charset="-122"/>
              </a:rPr>
              <a:t>, </a:t>
            </a:r>
            <a:r>
              <a:rPr lang="en-US" altLang="zh-CN" sz="1400" dirty="0">
                <a:solidFill>
                  <a:srgbClr val="FF0000"/>
                </a:solidFill>
                <a:latin typeface="+mn-ea"/>
              </a:rPr>
              <a:t>Material Shortage </a:t>
            </a:r>
            <a:r>
              <a:rPr lang="en-US" altLang="zh-CN" sz="1400" dirty="0" smtClean="0">
                <a:solidFill>
                  <a:srgbClr val="FF0000"/>
                </a:solidFill>
                <a:latin typeface="+mn-ea"/>
              </a:rPr>
              <a:t>Registration </a:t>
            </a:r>
            <a:r>
              <a:rPr lang="en-US" altLang="zh-CN" sz="1400" dirty="0" smtClean="0">
                <a:solidFill>
                  <a:srgbClr val="FF0000"/>
                </a:solidFill>
                <a:latin typeface="微软雅黑" panose="020B0503020204020204" pitchFamily="34" charset="-122"/>
                <a:ea typeface="微软雅黑" panose="020B0503020204020204" pitchFamily="34" charset="-122"/>
              </a:rPr>
              <a:t>status </a:t>
            </a:r>
            <a:r>
              <a:rPr lang="en-US" altLang="zh-CN" sz="1400" dirty="0">
                <a:solidFill>
                  <a:srgbClr val="FF0000"/>
                </a:solidFill>
                <a:latin typeface="微软雅黑" panose="020B0503020204020204" pitchFamily="34" charset="-122"/>
                <a:ea typeface="微软雅黑" panose="020B0503020204020204" pitchFamily="34" charset="-122"/>
              </a:rPr>
              <a:t>will be generated at this time</a:t>
            </a:r>
            <a:r>
              <a:rPr lang="en-US" altLang="zh-CN" sz="1400" dirty="0" smtClean="0">
                <a:solidFill>
                  <a:srgbClr val="FF0000"/>
                </a:solidFill>
                <a:latin typeface="微软雅黑" panose="020B0503020204020204" pitchFamily="34" charset="-122"/>
                <a:ea typeface="微软雅黑" panose="020B0503020204020204" pitchFamily="34" charset="-122"/>
              </a:rPr>
              <a:t>.</a:t>
            </a:r>
          </a:p>
          <a:p>
            <a:endParaRPr lang="en-US" altLang="zh-CN" sz="1400" dirty="0">
              <a:solidFill>
                <a:srgbClr val="FF0000"/>
              </a:solidFill>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 </a:t>
            </a:r>
            <a:endParaRPr lang="zh-CN" altLang="en-US" sz="14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a:stretch>
            <a:fillRect/>
          </a:stretch>
        </p:blipFill>
        <p:spPr>
          <a:xfrm>
            <a:off x="2053481" y="1296704"/>
            <a:ext cx="9226790" cy="295447"/>
          </a:xfrm>
          <a:prstGeom prst="rect">
            <a:avLst/>
          </a:prstGeom>
        </p:spPr>
      </p:pic>
      <p:pic>
        <p:nvPicPr>
          <p:cNvPr id="10" name="图片 9"/>
          <p:cNvPicPr>
            <a:picLocks noChangeAspect="1"/>
          </p:cNvPicPr>
          <p:nvPr/>
        </p:nvPicPr>
        <p:blipFill>
          <a:blip r:embed="rId5"/>
          <a:stretch>
            <a:fillRect/>
          </a:stretch>
        </p:blipFill>
        <p:spPr>
          <a:xfrm>
            <a:off x="2053481" y="1592150"/>
            <a:ext cx="9226790" cy="2395156"/>
          </a:xfrm>
          <a:prstGeom prst="rect">
            <a:avLst/>
          </a:prstGeom>
        </p:spPr>
      </p:pic>
      <p:sp>
        <p:nvSpPr>
          <p:cNvPr id="11" name="矩形 10"/>
          <p:cNvSpPr/>
          <p:nvPr/>
        </p:nvSpPr>
        <p:spPr>
          <a:xfrm>
            <a:off x="5672667" y="1296704"/>
            <a:ext cx="880533" cy="21036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7857067" y="1612377"/>
            <a:ext cx="1320800" cy="2079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63745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7817653" cy="523220"/>
          </a:xfrm>
          <a:prstGeom prst="rect">
            <a:avLst/>
          </a:prstGeom>
          <a:noFill/>
        </p:spPr>
        <p:txBody>
          <a:bodyPr wrap="none" rtlCol="0">
            <a:spAutoFit/>
          </a:bodyPr>
          <a:lstStyle/>
          <a:p>
            <a:r>
              <a:rPr lang="en-US" altLang="zh-CN" sz="2800" b="1" dirty="0" smtClean="0">
                <a:solidFill>
                  <a:srgbClr val="FF0000"/>
                </a:solidFill>
                <a:cs typeface="+mn-ea"/>
                <a:sym typeface="+mn-lt"/>
              </a:rPr>
              <a:t>SC </a:t>
            </a:r>
            <a:r>
              <a:rPr lang="en-US" altLang="zh-CN" sz="2800" b="1" dirty="0">
                <a:solidFill>
                  <a:srgbClr val="FF0000"/>
                </a:solidFill>
                <a:cs typeface="+mn-ea"/>
                <a:sym typeface="+mn-lt"/>
              </a:rPr>
              <a:t>Spare Parts </a:t>
            </a:r>
            <a:r>
              <a:rPr lang="en-US" altLang="zh-CN" sz="2800" b="1" dirty="0" smtClean="0">
                <a:solidFill>
                  <a:srgbClr val="FF0000"/>
                </a:solidFill>
                <a:cs typeface="+mn-ea"/>
                <a:sym typeface="+mn-lt"/>
              </a:rPr>
              <a:t>Admin—Delivery Information</a:t>
            </a:r>
            <a:endParaRPr lang="en-US" altLang="zh-CN" sz="2800" b="1" dirty="0">
              <a:solidFill>
                <a:srgbClr val="FF0000"/>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74610" y="4777134"/>
            <a:ext cx="9509413" cy="1600438"/>
          </a:xfrm>
          <a:prstGeom prst="rect">
            <a:avLst/>
          </a:prstGeom>
        </p:spPr>
        <p:txBody>
          <a:bodyPr wrap="square">
            <a:spAutoFit/>
          </a:bodyPr>
          <a:lstStyle/>
          <a:p>
            <a:r>
              <a:rPr lang="zh-CN" altLang="en-US" sz="1400" b="1" dirty="0">
                <a:solidFill>
                  <a:srgbClr val="FF0000"/>
                </a:solidFill>
                <a:latin typeface="+mn-ea"/>
              </a:rPr>
              <a:t>工程师点击申请领料后</a:t>
            </a:r>
            <a:endParaRPr lang="en-US" altLang="zh-CN" sz="1400" b="1" dirty="0">
              <a:solidFill>
                <a:srgbClr val="FF0000"/>
              </a:solidFill>
              <a:latin typeface="+mn-ea"/>
            </a:endParaRPr>
          </a:p>
          <a:p>
            <a:r>
              <a:rPr lang="zh-CN" altLang="en-US" sz="1400" dirty="0">
                <a:solidFill>
                  <a:srgbClr val="FF0000"/>
                </a:solidFill>
                <a:latin typeface="+mn-ea"/>
              </a:rPr>
              <a:t>备件管理员使用</a:t>
            </a:r>
            <a:r>
              <a:rPr lang="zh-CN" altLang="en-US" sz="1400" dirty="0">
                <a:solidFill>
                  <a:srgbClr val="FF0000"/>
                </a:solidFill>
              </a:rPr>
              <a:t>网点备件管理员账号</a:t>
            </a:r>
            <a:r>
              <a:rPr lang="zh-CN" altLang="en-US" sz="1400" dirty="0">
                <a:solidFill>
                  <a:srgbClr val="FF0000"/>
                </a:solidFill>
                <a:latin typeface="+mn-ea"/>
              </a:rPr>
              <a:t>进入首页，在待办事项中可查看申请领料的维修工单，</a:t>
            </a:r>
            <a:r>
              <a:rPr lang="zh-CN" altLang="en-US" sz="1400" dirty="0">
                <a:solidFill>
                  <a:srgbClr val="FF0000"/>
                </a:solidFill>
              </a:rPr>
              <a:t>可以直接点击进入工单领料界面</a:t>
            </a:r>
            <a:r>
              <a:rPr lang="zh-CN" altLang="en-US" sz="1400" dirty="0" smtClean="0">
                <a:solidFill>
                  <a:srgbClr val="FF0000"/>
                </a:solidFill>
                <a:latin typeface="+mn-ea"/>
              </a:rPr>
              <a:t>。</a:t>
            </a:r>
            <a:endParaRPr lang="en-US" altLang="zh-CN" sz="1400" dirty="0" smtClean="0">
              <a:solidFill>
                <a:srgbClr val="FF0000"/>
              </a:solidFill>
              <a:latin typeface="+mn-ea"/>
            </a:endParaRPr>
          </a:p>
          <a:p>
            <a:r>
              <a:rPr lang="en-US" altLang="zh-CN" sz="1400" b="1" dirty="0">
                <a:solidFill>
                  <a:srgbClr val="FF0000"/>
                </a:solidFill>
                <a:latin typeface="+mn-ea"/>
              </a:rPr>
              <a:t>After the </a:t>
            </a:r>
            <a:r>
              <a:rPr lang="en-US" altLang="zh-CN" sz="1400" b="1" dirty="0" smtClean="0">
                <a:solidFill>
                  <a:srgbClr val="FF0000"/>
                </a:solidFill>
                <a:latin typeface="+mn-ea"/>
              </a:rPr>
              <a:t>technician clicks </a:t>
            </a:r>
            <a:r>
              <a:rPr lang="en-US" altLang="zh-CN" sz="1400" b="1" dirty="0">
                <a:solidFill>
                  <a:srgbClr val="FF0000"/>
                </a:solidFill>
                <a:latin typeface="+mn-ea"/>
              </a:rPr>
              <a:t>to apply material</a:t>
            </a:r>
          </a:p>
          <a:p>
            <a:r>
              <a:rPr lang="en-US" altLang="zh-CN" sz="1400" dirty="0">
                <a:solidFill>
                  <a:srgbClr val="FF0000"/>
                </a:solidFill>
                <a:latin typeface="+mn-ea"/>
              </a:rPr>
              <a:t>The spare parts administrator uses the </a:t>
            </a:r>
            <a:r>
              <a:rPr lang="en-US" altLang="zh-CN" sz="1400" dirty="0" smtClean="0">
                <a:solidFill>
                  <a:srgbClr val="FF0000"/>
                </a:solidFill>
                <a:latin typeface="+mn-ea"/>
              </a:rPr>
              <a:t>account </a:t>
            </a:r>
            <a:r>
              <a:rPr lang="en-US" altLang="zh-CN" sz="1400" dirty="0">
                <a:solidFill>
                  <a:srgbClr val="FF0000"/>
                </a:solidFill>
                <a:latin typeface="+mn-ea"/>
              </a:rPr>
              <a:t>of the </a:t>
            </a:r>
            <a:r>
              <a:rPr lang="en-US" altLang="zh-CN" sz="1400" dirty="0" smtClean="0">
                <a:solidFill>
                  <a:srgbClr val="FF0000"/>
                </a:solidFill>
                <a:latin typeface="+mn-ea"/>
              </a:rPr>
              <a:t>SC </a:t>
            </a:r>
            <a:r>
              <a:rPr lang="en-US" altLang="zh-CN" sz="1400" dirty="0">
                <a:solidFill>
                  <a:srgbClr val="FF0000"/>
                </a:solidFill>
                <a:latin typeface="+mn-ea"/>
              </a:rPr>
              <a:t>to enter the home page. In the to-do list, you can view the </a:t>
            </a:r>
            <a:r>
              <a:rPr lang="en-US" altLang="zh-CN" sz="1400" dirty="0" smtClean="0">
                <a:solidFill>
                  <a:srgbClr val="FF0000"/>
                </a:solidFill>
                <a:latin typeface="+mn-ea"/>
              </a:rPr>
              <a:t>repair order </a:t>
            </a:r>
            <a:r>
              <a:rPr lang="en-US" altLang="zh-CN" sz="1400" dirty="0">
                <a:solidFill>
                  <a:srgbClr val="FF0000"/>
                </a:solidFill>
                <a:latin typeface="+mn-ea"/>
              </a:rPr>
              <a:t>for the application </a:t>
            </a:r>
            <a:r>
              <a:rPr lang="en-US" altLang="zh-CN" sz="1400" dirty="0" smtClean="0">
                <a:solidFill>
                  <a:srgbClr val="FF0000"/>
                </a:solidFill>
                <a:latin typeface="+mn-ea"/>
              </a:rPr>
              <a:t>of material. </a:t>
            </a:r>
            <a:r>
              <a:rPr lang="en-US" altLang="zh-CN" sz="1400" dirty="0">
                <a:solidFill>
                  <a:srgbClr val="FF0000"/>
                </a:solidFill>
                <a:latin typeface="+mn-ea"/>
              </a:rPr>
              <a:t>You can directly click to enter </a:t>
            </a:r>
            <a:r>
              <a:rPr lang="en-US" altLang="zh-CN" sz="1400" dirty="0" smtClean="0">
                <a:solidFill>
                  <a:srgbClr val="FF0000"/>
                </a:solidFill>
                <a:latin typeface="+mn-ea"/>
              </a:rPr>
              <a:t>the repair order </a:t>
            </a:r>
            <a:r>
              <a:rPr lang="en-US" altLang="zh-CN" sz="1400" dirty="0">
                <a:solidFill>
                  <a:srgbClr val="FF0000"/>
                </a:solidFill>
                <a:latin typeface="+mn-ea"/>
              </a:rPr>
              <a:t>picking interface.</a:t>
            </a:r>
          </a:p>
        </p:txBody>
      </p:sp>
      <p:pic>
        <p:nvPicPr>
          <p:cNvPr id="6" name="图片 5"/>
          <p:cNvPicPr>
            <a:picLocks noChangeAspect="1"/>
          </p:cNvPicPr>
          <p:nvPr/>
        </p:nvPicPr>
        <p:blipFill>
          <a:blip r:embed="rId4"/>
          <a:stretch>
            <a:fillRect/>
          </a:stretch>
        </p:blipFill>
        <p:spPr>
          <a:xfrm>
            <a:off x="1974610" y="1328996"/>
            <a:ext cx="9245078" cy="3441442"/>
          </a:xfrm>
          <a:prstGeom prst="rect">
            <a:avLst/>
          </a:prstGeom>
        </p:spPr>
      </p:pic>
    </p:spTree>
    <p:extLst>
      <p:ext uri="{BB962C8B-B14F-4D97-AF65-F5344CB8AC3E}">
        <p14:creationId xmlns:p14="http://schemas.microsoft.com/office/powerpoint/2010/main" val="2580021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957080" cy="561885"/>
          </a:xfrm>
          <a:prstGeom prst="rect">
            <a:avLst/>
          </a:prstGeom>
          <a:noFill/>
        </p:spPr>
        <p:txBody>
          <a:bodyPr wrap="none" rtlCol="0">
            <a:spAutoFit/>
          </a:bodyPr>
          <a:lstStyle/>
          <a:p>
            <a:pPr>
              <a:lnSpc>
                <a:spcPct val="120000"/>
              </a:lnSpc>
            </a:pPr>
            <a:r>
              <a:rPr lang="en-US" altLang="zh-CN" sz="2800" b="1" dirty="0">
                <a:solidFill>
                  <a:srgbClr val="00925F"/>
                </a:solidFill>
                <a:latin typeface="+mj-lt"/>
                <a:ea typeface="+mj-ea"/>
                <a:cs typeface="+mn-ea"/>
                <a:sym typeface="+mn-lt"/>
              </a:rPr>
              <a:t>Repair Order Process Instruction </a:t>
            </a:r>
          </a:p>
        </p:txBody>
      </p:sp>
      <p:pic>
        <p:nvPicPr>
          <p:cNvPr id="3" name="图片 2"/>
          <p:cNvPicPr>
            <a:picLocks noChangeAspect="1"/>
          </p:cNvPicPr>
          <p:nvPr/>
        </p:nvPicPr>
        <p:blipFill>
          <a:blip r:embed="rId2"/>
          <a:stretch>
            <a:fillRect/>
          </a:stretch>
        </p:blipFill>
        <p:spPr>
          <a:xfrm>
            <a:off x="0" y="1650302"/>
            <a:ext cx="12192000" cy="5398198"/>
          </a:xfrm>
          <a:prstGeom prst="rect">
            <a:avLst/>
          </a:prstGeom>
        </p:spPr>
      </p:pic>
    </p:spTree>
    <p:extLst>
      <p:ext uri="{BB962C8B-B14F-4D97-AF65-F5344CB8AC3E}">
        <p14:creationId xmlns:p14="http://schemas.microsoft.com/office/powerpoint/2010/main" val="23873951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7817653" cy="954107"/>
          </a:xfrm>
          <a:prstGeom prst="rect">
            <a:avLst/>
          </a:prstGeom>
          <a:noFill/>
        </p:spPr>
        <p:txBody>
          <a:bodyPr wrap="none" rtlCol="0">
            <a:spAutoFit/>
          </a:bodyPr>
          <a:lstStyle/>
          <a:p>
            <a:r>
              <a:rPr lang="en-US" altLang="zh-CN" sz="2800" b="1" dirty="0">
                <a:solidFill>
                  <a:srgbClr val="FF0000"/>
                </a:solidFill>
                <a:cs typeface="+mn-ea"/>
                <a:sym typeface="+mn-lt"/>
              </a:rPr>
              <a:t>SC Spare Parts Admin—Delivery Information</a:t>
            </a:r>
          </a:p>
          <a:p>
            <a:endParaRPr lang="en-US" altLang="zh-CN" sz="2800" b="1" dirty="0">
              <a:solidFill>
                <a:srgbClr val="FF0000"/>
              </a:solidFill>
              <a:cs typeface="+mn-ea"/>
              <a:sym typeface="+mn-lt"/>
            </a:endParaRPr>
          </a:p>
        </p:txBody>
      </p:sp>
      <p:sp>
        <p:nvSpPr>
          <p:cNvPr id="14" name="矩形 13"/>
          <p:cNvSpPr/>
          <p:nvPr/>
        </p:nvSpPr>
        <p:spPr>
          <a:xfrm>
            <a:off x="1934636" y="119304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20299" y="5146961"/>
            <a:ext cx="9509413" cy="523220"/>
          </a:xfrm>
          <a:prstGeom prst="rect">
            <a:avLst/>
          </a:prstGeom>
        </p:spPr>
        <p:txBody>
          <a:bodyPr wrap="square">
            <a:spAutoFit/>
          </a:bodyPr>
          <a:lstStyle/>
          <a:p>
            <a:r>
              <a:rPr lang="zh-CN" altLang="en-US" sz="1400" dirty="0">
                <a:solidFill>
                  <a:srgbClr val="FF0000"/>
                </a:solidFill>
                <a:latin typeface="+mn-ea"/>
              </a:rPr>
              <a:t>发料：网点备件管理员确认好料有库存时，可点击发料</a:t>
            </a:r>
            <a:r>
              <a:rPr lang="zh-CN" altLang="en-US" sz="1400" dirty="0" smtClean="0">
                <a:solidFill>
                  <a:srgbClr val="FF0000"/>
                </a:solidFill>
                <a:latin typeface="+mn-ea"/>
              </a:rPr>
              <a:t>按钮。</a:t>
            </a:r>
            <a:endParaRPr lang="en-US" altLang="zh-CN" sz="1400" dirty="0" smtClean="0">
              <a:solidFill>
                <a:srgbClr val="FF0000"/>
              </a:solidFill>
              <a:latin typeface="+mn-ea"/>
            </a:endParaRPr>
          </a:p>
          <a:p>
            <a:r>
              <a:rPr lang="en-US" altLang="zh-CN" sz="1400" dirty="0" smtClean="0">
                <a:solidFill>
                  <a:srgbClr val="FF0000"/>
                </a:solidFill>
                <a:latin typeface="+mn-ea"/>
              </a:rPr>
              <a:t>Delivery: </a:t>
            </a:r>
            <a:r>
              <a:rPr lang="en-US" altLang="zh-CN" sz="1400" dirty="0">
                <a:solidFill>
                  <a:srgbClr val="FF0000"/>
                </a:solidFill>
                <a:latin typeface="+mn-ea"/>
              </a:rPr>
              <a:t>When the spare parts </a:t>
            </a:r>
            <a:r>
              <a:rPr lang="en-US" altLang="zh-CN" sz="1400" dirty="0" smtClean="0">
                <a:solidFill>
                  <a:srgbClr val="FF0000"/>
                </a:solidFill>
                <a:latin typeface="+mn-ea"/>
              </a:rPr>
              <a:t>admin confirms </a:t>
            </a:r>
            <a:r>
              <a:rPr lang="en-US" altLang="zh-CN" sz="1400" dirty="0">
                <a:solidFill>
                  <a:srgbClr val="FF0000"/>
                </a:solidFill>
                <a:latin typeface="+mn-ea"/>
              </a:rPr>
              <a:t>that the material is in stock, he can click the </a:t>
            </a:r>
            <a:r>
              <a:rPr lang="en-US" altLang="zh-CN" sz="1400" dirty="0" smtClean="0">
                <a:solidFill>
                  <a:srgbClr val="FF0000"/>
                </a:solidFill>
                <a:latin typeface="+mn-ea"/>
              </a:rPr>
              <a:t>Delivery </a:t>
            </a:r>
            <a:r>
              <a:rPr lang="en-US" altLang="zh-CN" sz="1400" dirty="0">
                <a:solidFill>
                  <a:srgbClr val="FF0000"/>
                </a:solidFill>
                <a:latin typeface="+mn-ea"/>
              </a:rPr>
              <a:t>button.</a:t>
            </a:r>
          </a:p>
        </p:txBody>
      </p:sp>
      <p:pic>
        <p:nvPicPr>
          <p:cNvPr id="2" name="图片 1"/>
          <p:cNvPicPr>
            <a:picLocks noChangeAspect="1"/>
          </p:cNvPicPr>
          <p:nvPr/>
        </p:nvPicPr>
        <p:blipFill>
          <a:blip r:embed="rId4"/>
          <a:stretch>
            <a:fillRect/>
          </a:stretch>
        </p:blipFill>
        <p:spPr>
          <a:xfrm>
            <a:off x="1975849" y="1296704"/>
            <a:ext cx="9466960" cy="3642676"/>
          </a:xfrm>
          <a:prstGeom prst="rect">
            <a:avLst/>
          </a:prstGeom>
        </p:spPr>
      </p:pic>
      <p:sp>
        <p:nvSpPr>
          <p:cNvPr id="6" name="矩形 5"/>
          <p:cNvSpPr/>
          <p:nvPr/>
        </p:nvSpPr>
        <p:spPr>
          <a:xfrm>
            <a:off x="10323576" y="1296704"/>
            <a:ext cx="612648" cy="28520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47301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7817653" cy="954107"/>
          </a:xfrm>
          <a:prstGeom prst="rect">
            <a:avLst/>
          </a:prstGeom>
          <a:noFill/>
        </p:spPr>
        <p:txBody>
          <a:bodyPr wrap="none" rtlCol="0">
            <a:spAutoFit/>
          </a:bodyPr>
          <a:lstStyle/>
          <a:p>
            <a:r>
              <a:rPr lang="en-US" altLang="zh-CN" sz="2800" b="1" dirty="0">
                <a:solidFill>
                  <a:srgbClr val="00925F"/>
                </a:solidFill>
                <a:cs typeface="+mn-ea"/>
                <a:sym typeface="+mn-lt"/>
              </a:rPr>
              <a:t>SC Spare Parts Admin—Delivery Information</a:t>
            </a:r>
          </a:p>
          <a:p>
            <a:endParaRPr lang="en-US" altLang="zh-CN" sz="2800" b="1" dirty="0">
              <a:solidFill>
                <a:srgbClr val="00925F"/>
              </a:solidFill>
              <a:cs typeface="+mn-ea"/>
              <a:sym typeface="+mn-lt"/>
            </a:endParaRPr>
          </a:p>
        </p:txBody>
      </p:sp>
      <p:sp>
        <p:nvSpPr>
          <p:cNvPr id="14" name="矩形 13"/>
          <p:cNvSpPr/>
          <p:nvPr/>
        </p:nvSpPr>
        <p:spPr>
          <a:xfrm>
            <a:off x="1934636" y="119304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34636" y="4888962"/>
            <a:ext cx="9509413" cy="954107"/>
          </a:xfrm>
          <a:prstGeom prst="rect">
            <a:avLst/>
          </a:prstGeom>
        </p:spPr>
        <p:txBody>
          <a:bodyPr wrap="square">
            <a:spAutoFit/>
          </a:bodyPr>
          <a:lstStyle/>
          <a:p>
            <a:r>
              <a:rPr lang="en-US" altLang="zh-CN" sz="1400" dirty="0" smtClean="0">
                <a:latin typeface="微软雅黑" panose="020B0503020204020204" pitchFamily="34" charset="-122"/>
                <a:ea typeface="微软雅黑" panose="020B0503020204020204" pitchFamily="34" charset="-122"/>
              </a:rPr>
              <a:t>Shortage material</a:t>
            </a:r>
            <a:r>
              <a:rPr lang="en-US" altLang="zh-CN" sz="1400" dirty="0">
                <a:latin typeface="微软雅黑" panose="020B0503020204020204" pitchFamily="34" charset="-122"/>
                <a:ea typeface="微软雅黑" panose="020B0503020204020204" pitchFamily="34" charset="-122"/>
              </a:rPr>
              <a:t>: If the stock of good material is less than 0, click the </a:t>
            </a:r>
            <a:r>
              <a:rPr lang="en-US" altLang="zh-CN" sz="1400" dirty="0" smtClean="0">
                <a:latin typeface="微软雅黑" panose="020B0503020204020204" pitchFamily="34" charset="-122"/>
                <a:ea typeface="微软雅黑" panose="020B0503020204020204" pitchFamily="34" charset="-122"/>
              </a:rPr>
              <a:t>shortage material </a:t>
            </a:r>
            <a:r>
              <a:rPr lang="en-US" altLang="zh-CN" sz="1400" dirty="0">
                <a:latin typeface="微软雅黑" panose="020B0503020204020204" pitchFamily="34" charset="-122"/>
                <a:ea typeface="微软雅黑" panose="020B0503020204020204" pitchFamily="34" charset="-122"/>
              </a:rPr>
              <a:t>button </a:t>
            </a:r>
            <a:r>
              <a:rPr lang="en-US" altLang="zh-CN" sz="1400" dirty="0" smtClean="0">
                <a:latin typeface="微软雅黑" panose="020B0503020204020204" pitchFamily="34" charset="-122"/>
                <a:ea typeface="微软雅黑" panose="020B0503020204020204" pitchFamily="34" charset="-122"/>
              </a:rPr>
              <a:t>and </a:t>
            </a:r>
            <a:r>
              <a:rPr lang="en-US" altLang="zh-CN" sz="1400" dirty="0">
                <a:latin typeface="微软雅黑" panose="020B0503020204020204" pitchFamily="34" charset="-122"/>
                <a:ea typeface="微软雅黑" panose="020B0503020204020204" pitchFamily="34" charset="-122"/>
              </a:rPr>
              <a:t>pop up the </a:t>
            </a:r>
            <a:r>
              <a:rPr lang="en-US" altLang="zh-CN" sz="1400" dirty="0" smtClean="0">
                <a:latin typeface="微软雅黑" panose="020B0503020204020204" pitchFamily="34" charset="-122"/>
                <a:ea typeface="微软雅黑" panose="020B0503020204020204" pitchFamily="34" charset="-122"/>
              </a:rPr>
              <a:t>prompt </a:t>
            </a:r>
            <a:r>
              <a:rPr lang="en-US" altLang="zh-CN" sz="1400" dirty="0">
                <a:latin typeface="微软雅黑" panose="020B0503020204020204" pitchFamily="34" charset="-122"/>
                <a:ea typeface="微软雅黑" panose="020B0503020204020204" pitchFamily="34" charset="-122"/>
              </a:rPr>
              <a:t>box. After clicking </a:t>
            </a:r>
            <a:r>
              <a:rPr lang="en-US" altLang="zh-CN" sz="1400" dirty="0" smtClean="0">
                <a:latin typeface="微软雅黑" panose="020B0503020204020204" pitchFamily="34" charset="-122"/>
                <a:ea typeface="微软雅黑" panose="020B0503020204020204" pitchFamily="34" charset="-122"/>
              </a:rPr>
              <a:t>confirm, </a:t>
            </a:r>
            <a:r>
              <a:rPr lang="en-US" altLang="zh-CN" sz="1400" dirty="0">
                <a:latin typeface="微软雅黑" panose="020B0503020204020204" pitchFamily="34" charset="-122"/>
                <a:ea typeface="微软雅黑" panose="020B0503020204020204" pitchFamily="34" charset="-122"/>
              </a:rPr>
              <a:t>the </a:t>
            </a:r>
            <a:r>
              <a:rPr lang="en-US" altLang="zh-CN" sz="1400" dirty="0" smtClean="0">
                <a:latin typeface="微软雅黑" panose="020B0503020204020204" pitchFamily="34" charset="-122"/>
                <a:ea typeface="微软雅黑" panose="020B0503020204020204" pitchFamily="34" charset="-122"/>
              </a:rPr>
              <a:t>shortage material </a:t>
            </a:r>
            <a:r>
              <a:rPr lang="en-US" altLang="zh-CN" sz="1400" dirty="0">
                <a:latin typeface="微软雅黑" panose="020B0503020204020204" pitchFamily="34" charset="-122"/>
                <a:ea typeface="微软雅黑" panose="020B0503020204020204" pitchFamily="34" charset="-122"/>
              </a:rPr>
              <a:t>registration will be generated;</a:t>
            </a:r>
          </a:p>
          <a:p>
            <a:r>
              <a:rPr lang="en-US" altLang="zh-CN" sz="1400" dirty="0" smtClean="0">
                <a:latin typeface="微软雅黑" panose="020B0503020204020204" pitchFamily="34" charset="-122"/>
                <a:ea typeface="微软雅黑" panose="020B0503020204020204" pitchFamily="34" charset="-122"/>
              </a:rPr>
              <a:t>Reject : When </a:t>
            </a:r>
            <a:r>
              <a:rPr lang="en-US" altLang="zh-CN" sz="1400" dirty="0">
                <a:latin typeface="微软雅黑" panose="020B0503020204020204" pitchFamily="34" charset="-122"/>
                <a:ea typeface="微软雅黑" panose="020B0503020204020204" pitchFamily="34" charset="-122"/>
              </a:rPr>
              <a:t>the picking status is </a:t>
            </a:r>
            <a:r>
              <a:rPr lang="en-US" altLang="zh-CN" sz="1400" dirty="0" smtClean="0">
                <a:latin typeface="微软雅黑" panose="020B0503020204020204" pitchFamily="34" charset="-122"/>
                <a:ea typeface="微软雅黑" panose="020B0503020204020204" pitchFamily="34" charset="-122"/>
              </a:rPr>
              <a:t>waiting to send, </a:t>
            </a:r>
            <a:r>
              <a:rPr lang="en-US" altLang="zh-CN" sz="1400" dirty="0">
                <a:latin typeface="微软雅黑" panose="020B0503020204020204" pitchFamily="34" charset="-122"/>
                <a:ea typeface="微软雅黑" panose="020B0503020204020204" pitchFamily="34" charset="-122"/>
              </a:rPr>
              <a:t>if the </a:t>
            </a:r>
            <a:r>
              <a:rPr lang="en-US" altLang="zh-CN" sz="1400" dirty="0" smtClean="0">
                <a:latin typeface="微软雅黑" panose="020B0503020204020204" pitchFamily="34" charset="-122"/>
                <a:ea typeface="微软雅黑" panose="020B0503020204020204" pitchFamily="34" charset="-122"/>
              </a:rPr>
              <a:t>material application </a:t>
            </a:r>
            <a:r>
              <a:rPr lang="en-US" altLang="zh-CN" sz="1400" dirty="0">
                <a:latin typeface="微软雅黑" panose="020B0503020204020204" pitchFamily="34" charset="-122"/>
                <a:ea typeface="微软雅黑" panose="020B0503020204020204" pitchFamily="34" charset="-122"/>
              </a:rPr>
              <a:t>information is wrong, it can be </a:t>
            </a:r>
            <a:r>
              <a:rPr lang="en-US" altLang="zh-CN" sz="1400" dirty="0" smtClean="0">
                <a:latin typeface="微软雅黑" panose="020B0503020204020204" pitchFamily="34" charset="-122"/>
                <a:ea typeface="微软雅黑" panose="020B0503020204020204" pitchFamily="34" charset="-122"/>
              </a:rPr>
              <a:t>rejected. </a:t>
            </a:r>
            <a:r>
              <a:rPr lang="en-US" altLang="zh-CN" sz="1400" dirty="0">
                <a:latin typeface="微软雅黑" panose="020B0503020204020204" pitchFamily="34" charset="-122"/>
                <a:ea typeface="微软雅黑" panose="020B0503020204020204" pitchFamily="34" charset="-122"/>
              </a:rPr>
              <a:t>After </a:t>
            </a:r>
            <a:r>
              <a:rPr lang="en-US" altLang="zh-CN" sz="1400" dirty="0" smtClean="0">
                <a:latin typeface="微软雅黑" panose="020B0503020204020204" pitchFamily="34" charset="-122"/>
                <a:ea typeface="微软雅黑" panose="020B0503020204020204" pitchFamily="34" charset="-122"/>
              </a:rPr>
              <a:t>that, </a:t>
            </a:r>
            <a:r>
              <a:rPr lang="en-US" altLang="zh-CN" sz="1400" dirty="0">
                <a:latin typeface="微软雅黑" panose="020B0503020204020204" pitchFamily="34" charset="-122"/>
                <a:ea typeface="微软雅黑" panose="020B0503020204020204" pitchFamily="34" charset="-122"/>
              </a:rPr>
              <a:t>the </a:t>
            </a:r>
            <a:r>
              <a:rPr lang="en-US" altLang="zh-CN" sz="1400" dirty="0" smtClean="0">
                <a:latin typeface="微软雅黑" panose="020B0503020204020204" pitchFamily="34" charset="-122"/>
                <a:ea typeface="微软雅黑" panose="020B0503020204020204" pitchFamily="34" charset="-122"/>
              </a:rPr>
              <a:t>technician can </a:t>
            </a:r>
            <a:r>
              <a:rPr lang="en-US" altLang="zh-CN" sz="1400" dirty="0">
                <a:latin typeface="微软雅黑" panose="020B0503020204020204" pitchFamily="34" charset="-122"/>
                <a:ea typeface="微软雅黑" panose="020B0503020204020204" pitchFamily="34" charset="-122"/>
              </a:rPr>
              <a:t>modify the information.</a:t>
            </a:r>
            <a:endParaRPr lang="zh-CN" altLang="en-US"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2046604" y="1344489"/>
            <a:ext cx="9325449" cy="2916936"/>
          </a:xfrm>
          <a:prstGeom prst="rect">
            <a:avLst/>
          </a:prstGeom>
        </p:spPr>
      </p:pic>
      <p:sp>
        <p:nvSpPr>
          <p:cNvPr id="8" name="矩形 7"/>
          <p:cNvSpPr/>
          <p:nvPr/>
        </p:nvSpPr>
        <p:spPr>
          <a:xfrm>
            <a:off x="2204228" y="3805634"/>
            <a:ext cx="1115568" cy="3383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3360292" y="3799555"/>
            <a:ext cx="624970" cy="2969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5"/>
          <a:stretch>
            <a:fillRect/>
          </a:stretch>
        </p:blipFill>
        <p:spPr>
          <a:xfrm>
            <a:off x="4104516" y="3381296"/>
            <a:ext cx="3469982" cy="1187074"/>
          </a:xfrm>
          <a:prstGeom prst="rect">
            <a:avLst/>
          </a:prstGeom>
        </p:spPr>
      </p:pic>
      <p:pic>
        <p:nvPicPr>
          <p:cNvPr id="10" name="图片 9"/>
          <p:cNvPicPr>
            <a:picLocks noChangeAspect="1"/>
          </p:cNvPicPr>
          <p:nvPr/>
        </p:nvPicPr>
        <p:blipFill>
          <a:blip r:embed="rId6"/>
          <a:stretch>
            <a:fillRect/>
          </a:stretch>
        </p:blipFill>
        <p:spPr>
          <a:xfrm>
            <a:off x="7686466" y="3388592"/>
            <a:ext cx="3407446" cy="1150530"/>
          </a:xfrm>
          <a:prstGeom prst="rect">
            <a:avLst/>
          </a:prstGeom>
        </p:spPr>
      </p:pic>
    </p:spTree>
    <p:extLst>
      <p:ext uri="{BB962C8B-B14F-4D97-AF65-F5344CB8AC3E}">
        <p14:creationId xmlns:p14="http://schemas.microsoft.com/office/powerpoint/2010/main" val="25934896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7817653" cy="954107"/>
          </a:xfrm>
          <a:prstGeom prst="rect">
            <a:avLst/>
          </a:prstGeom>
          <a:noFill/>
        </p:spPr>
        <p:txBody>
          <a:bodyPr wrap="none" rtlCol="0">
            <a:spAutoFit/>
          </a:bodyPr>
          <a:lstStyle/>
          <a:p>
            <a:r>
              <a:rPr lang="en-US" altLang="zh-CN" sz="2800" b="1" dirty="0">
                <a:solidFill>
                  <a:srgbClr val="00925F"/>
                </a:solidFill>
                <a:cs typeface="+mn-ea"/>
                <a:sym typeface="+mn-lt"/>
              </a:rPr>
              <a:t>SC Spare Parts Admin—Delivery Information</a:t>
            </a:r>
          </a:p>
          <a:p>
            <a:endParaRPr lang="en-US" altLang="zh-CN" sz="2800" b="1" dirty="0">
              <a:solidFill>
                <a:srgbClr val="00925F"/>
              </a:solidFill>
              <a:cs typeface="+mn-ea"/>
              <a:sym typeface="+mn-lt"/>
            </a:endParaRPr>
          </a:p>
        </p:txBody>
      </p:sp>
      <p:sp>
        <p:nvSpPr>
          <p:cNvPr id="14" name="矩形 13"/>
          <p:cNvSpPr/>
          <p:nvPr/>
        </p:nvSpPr>
        <p:spPr>
          <a:xfrm>
            <a:off x="1934636" y="119304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74610" y="4791433"/>
            <a:ext cx="9509413" cy="2246769"/>
          </a:xfrm>
          <a:prstGeom prst="rect">
            <a:avLst/>
          </a:prstGeom>
        </p:spPr>
        <p:txBody>
          <a:bodyPr wrap="square">
            <a:spAutoFit/>
          </a:bodyPr>
          <a:lstStyle/>
          <a:p>
            <a:r>
              <a:rPr lang="en-US" altLang="zh-CN" sz="1400" b="1" dirty="0" smtClean="0">
                <a:latin typeface="宋体" panose="02010600030101010101" pitchFamily="2" charset="-122"/>
                <a:ea typeface="宋体" panose="02010600030101010101" pitchFamily="2" charset="-122"/>
              </a:rPr>
              <a:t>Delivery: </a:t>
            </a:r>
            <a:r>
              <a:rPr lang="en-US" altLang="zh-CN" sz="1400" b="1" dirty="0">
                <a:latin typeface="宋体" panose="02010600030101010101" pitchFamily="2" charset="-122"/>
                <a:ea typeface="宋体" panose="02010600030101010101" pitchFamily="2" charset="-122"/>
              </a:rPr>
              <a:t>If the application information is correct, </a:t>
            </a:r>
            <a:r>
              <a:rPr lang="en-US" altLang="zh-CN" sz="1400" b="1" dirty="0" smtClean="0">
                <a:latin typeface="宋体" panose="02010600030101010101" pitchFamily="2" charset="-122"/>
                <a:ea typeface="宋体" panose="02010600030101010101" pitchFamily="2" charset="-122"/>
              </a:rPr>
              <a:t>click </a:t>
            </a:r>
            <a:r>
              <a:rPr lang="en-US" altLang="zh-CN" sz="1400" b="1" dirty="0">
                <a:latin typeface="宋体" panose="02010600030101010101" pitchFamily="2" charset="-122"/>
                <a:ea typeface="宋体" panose="02010600030101010101" pitchFamily="2" charset="-122"/>
              </a:rPr>
              <a:t>the </a:t>
            </a:r>
            <a:r>
              <a:rPr lang="en-US" altLang="zh-CN" sz="1400" b="1" dirty="0" smtClean="0">
                <a:latin typeface="宋体" panose="02010600030101010101" pitchFamily="2" charset="-122"/>
                <a:ea typeface="宋体" panose="02010600030101010101" pitchFamily="2" charset="-122"/>
              </a:rPr>
              <a:t>Delivery button </a:t>
            </a:r>
            <a:r>
              <a:rPr lang="en-US" altLang="zh-CN" sz="1400" b="1" dirty="0">
                <a:latin typeface="宋体" panose="02010600030101010101" pitchFamily="2" charset="-122"/>
                <a:ea typeface="宋体" panose="02010600030101010101" pitchFamily="2" charset="-122"/>
              </a:rPr>
              <a:t>at this time, and the system will pop up an interface to fill in the relevant information of the accessories. If there is a QR code control (bar code control) for the good material, the spare parts administrator needs to fill in the QR code (SN code) for the material; </a:t>
            </a:r>
            <a:endParaRPr lang="en-US" altLang="zh-CN" sz="1400" b="1" dirty="0" smtClean="0">
              <a:latin typeface="宋体" panose="02010600030101010101" pitchFamily="2" charset="-122"/>
              <a:ea typeface="宋体" panose="02010600030101010101" pitchFamily="2" charset="-122"/>
            </a:endParaRPr>
          </a:p>
          <a:p>
            <a:r>
              <a:rPr lang="en-US" altLang="zh-CN" sz="1400" b="1" dirty="0" smtClean="0">
                <a:latin typeface="宋体" panose="02010600030101010101" pitchFamily="2" charset="-122"/>
                <a:ea typeface="宋体" panose="02010600030101010101" pitchFamily="2" charset="-122"/>
              </a:rPr>
              <a:t>Replace: </a:t>
            </a:r>
            <a:r>
              <a:rPr lang="en-US" altLang="zh-CN" sz="1400" b="1" dirty="0">
                <a:latin typeface="宋体" panose="02010600030101010101" pitchFamily="2" charset="-122"/>
                <a:ea typeface="宋体" panose="02010600030101010101" pitchFamily="2" charset="-122"/>
              </a:rPr>
              <a:t>If the original material </a:t>
            </a:r>
            <a:r>
              <a:rPr lang="en-US" altLang="zh-CN" sz="1400" b="1" dirty="0" smtClean="0">
                <a:latin typeface="宋体" panose="02010600030101010101" pitchFamily="2" charset="-122"/>
                <a:ea typeface="宋体" panose="02010600030101010101" pitchFamily="2" charset="-122"/>
              </a:rPr>
              <a:t>is out of stock, </a:t>
            </a:r>
            <a:r>
              <a:rPr lang="en-US" altLang="zh-CN" sz="1400" b="1" dirty="0">
                <a:latin typeface="宋体" panose="02010600030101010101" pitchFamily="2" charset="-122"/>
                <a:ea typeface="宋体" panose="02010600030101010101" pitchFamily="2" charset="-122"/>
              </a:rPr>
              <a:t>when there is a replacement material, click the replacement button. After selecting the replacement material, the replacement is successful. At this time, the good material code is updated to the replacement material code.</a:t>
            </a:r>
          </a:p>
          <a:p>
            <a:r>
              <a:rPr lang="en-US" altLang="zh-CN" sz="1400" b="1" dirty="0" smtClean="0">
                <a:latin typeface="宋体" panose="02010600030101010101" pitchFamily="2" charset="-122"/>
                <a:ea typeface="宋体" panose="02010600030101010101" pitchFamily="2" charset="-122"/>
              </a:rPr>
              <a:t>Good Material: </a:t>
            </a:r>
            <a:r>
              <a:rPr lang="en-US" altLang="zh-CN" sz="1400" b="1" dirty="0">
                <a:latin typeface="宋体" panose="02010600030101010101" pitchFamily="2" charset="-122"/>
                <a:ea typeface="宋体" panose="02010600030101010101" pitchFamily="2" charset="-122"/>
              </a:rPr>
              <a:t>If the good material is the main board, the special case of good material cannot be clicked; if the good material is not the main board and the QR code cannot be obtained, click "Special case of good material" to select.</a:t>
            </a:r>
            <a:endParaRPr lang="zh-CN" altLang="en-US" sz="1400" b="1" dirty="0">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4"/>
          <a:stretch>
            <a:fillRect/>
          </a:stretch>
        </p:blipFill>
        <p:spPr>
          <a:xfrm>
            <a:off x="2031399" y="1250984"/>
            <a:ext cx="9170001" cy="3045511"/>
          </a:xfrm>
          <a:prstGeom prst="rect">
            <a:avLst/>
          </a:prstGeom>
        </p:spPr>
      </p:pic>
      <p:sp>
        <p:nvSpPr>
          <p:cNvPr id="11" name="矩形 10"/>
          <p:cNvSpPr/>
          <p:nvPr/>
        </p:nvSpPr>
        <p:spPr>
          <a:xfrm>
            <a:off x="2194560" y="3762978"/>
            <a:ext cx="676656" cy="3426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5"/>
          <a:stretch>
            <a:fillRect/>
          </a:stretch>
        </p:blipFill>
        <p:spPr>
          <a:xfrm>
            <a:off x="3579876" y="3822090"/>
            <a:ext cx="525780" cy="227699"/>
          </a:xfrm>
          <a:prstGeom prst="rect">
            <a:avLst/>
          </a:prstGeom>
        </p:spPr>
      </p:pic>
      <p:sp>
        <p:nvSpPr>
          <p:cNvPr id="37" name="矩形 36"/>
          <p:cNvSpPr/>
          <p:nvPr/>
        </p:nvSpPr>
        <p:spPr>
          <a:xfrm>
            <a:off x="3542157" y="3787700"/>
            <a:ext cx="601218" cy="3115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6"/>
          <a:stretch>
            <a:fillRect/>
          </a:stretch>
        </p:blipFill>
        <p:spPr>
          <a:xfrm>
            <a:off x="8922076" y="3623379"/>
            <a:ext cx="1312195" cy="1064439"/>
          </a:xfrm>
          <a:prstGeom prst="rect">
            <a:avLst/>
          </a:prstGeom>
        </p:spPr>
      </p:pic>
      <p:sp>
        <p:nvSpPr>
          <p:cNvPr id="44" name="矩形 43"/>
          <p:cNvSpPr/>
          <p:nvPr/>
        </p:nvSpPr>
        <p:spPr>
          <a:xfrm>
            <a:off x="8914090" y="3297989"/>
            <a:ext cx="769406" cy="22177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7"/>
          <a:stretch>
            <a:fillRect/>
          </a:stretch>
        </p:blipFill>
        <p:spPr>
          <a:xfrm>
            <a:off x="4196280" y="1939447"/>
            <a:ext cx="4702128" cy="2748372"/>
          </a:xfrm>
          <a:prstGeom prst="rect">
            <a:avLst/>
          </a:prstGeom>
        </p:spPr>
      </p:pic>
      <p:sp>
        <p:nvSpPr>
          <p:cNvPr id="45" name="矩形 44"/>
          <p:cNvSpPr/>
          <p:nvPr/>
        </p:nvSpPr>
        <p:spPr>
          <a:xfrm>
            <a:off x="7955660" y="2462220"/>
            <a:ext cx="740283" cy="3115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47" name="矩形 46"/>
          <p:cNvSpPr/>
          <p:nvPr/>
        </p:nvSpPr>
        <p:spPr>
          <a:xfrm>
            <a:off x="4252341" y="1948871"/>
            <a:ext cx="502539" cy="2456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48" name="矩形 47"/>
          <p:cNvSpPr/>
          <p:nvPr/>
        </p:nvSpPr>
        <p:spPr>
          <a:xfrm>
            <a:off x="6135624" y="2462220"/>
            <a:ext cx="832104" cy="31151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534068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9693166" cy="523220"/>
          </a:xfrm>
          <a:prstGeom prst="rect">
            <a:avLst/>
          </a:prstGeom>
          <a:noFill/>
        </p:spPr>
        <p:txBody>
          <a:bodyPr wrap="none" rtlCol="0">
            <a:spAutoFit/>
          </a:bodyPr>
          <a:lstStyle/>
          <a:p>
            <a:r>
              <a:rPr lang="en-US" altLang="zh-CN" sz="2800" b="1" dirty="0">
                <a:solidFill>
                  <a:srgbClr val="00925F"/>
                </a:solidFill>
                <a:cs typeface="+mn-ea"/>
                <a:sym typeface="+mn-lt"/>
              </a:rPr>
              <a:t>SC Spare </a:t>
            </a:r>
            <a:r>
              <a:rPr lang="en-US" altLang="zh-CN" sz="2800" b="1" dirty="0" smtClean="0">
                <a:solidFill>
                  <a:srgbClr val="00925F"/>
                </a:solidFill>
                <a:cs typeface="+mn-ea"/>
                <a:sym typeface="+mn-lt"/>
              </a:rPr>
              <a:t>Parts Admin—Inquiry </a:t>
            </a:r>
            <a:r>
              <a:rPr lang="en-US" altLang="zh-CN" sz="2800" b="1" dirty="0">
                <a:solidFill>
                  <a:srgbClr val="00925F"/>
                </a:solidFill>
                <a:cs typeface="+mn-ea"/>
                <a:sym typeface="+mn-lt"/>
              </a:rPr>
              <a:t>for Delivery Information</a:t>
            </a:r>
          </a:p>
        </p:txBody>
      </p:sp>
      <p:sp>
        <p:nvSpPr>
          <p:cNvPr id="14" name="矩形 13"/>
          <p:cNvSpPr/>
          <p:nvPr/>
        </p:nvSpPr>
        <p:spPr>
          <a:xfrm>
            <a:off x="1934636" y="119304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34636" y="4264411"/>
            <a:ext cx="9509413" cy="1200329"/>
          </a:xfrm>
          <a:prstGeom prst="rect">
            <a:avLst/>
          </a:prstGeom>
        </p:spPr>
        <p:txBody>
          <a:bodyPr wrap="square">
            <a:spAutoFit/>
          </a:bodyPr>
          <a:lstStyle/>
          <a:p>
            <a:r>
              <a:rPr lang="en-US" altLang="zh-CN" sz="1200" dirty="0" smtClean="0">
                <a:latin typeface="+mn-ea"/>
              </a:rPr>
              <a:t>Delivery </a:t>
            </a:r>
            <a:r>
              <a:rPr lang="en-US" altLang="zh-CN" sz="1200" dirty="0">
                <a:latin typeface="+mn-ea"/>
              </a:rPr>
              <a:t>I</a:t>
            </a:r>
            <a:r>
              <a:rPr lang="en-US" altLang="zh-CN" sz="1200" dirty="0" smtClean="0">
                <a:latin typeface="+mn-ea"/>
              </a:rPr>
              <a:t>nformation </a:t>
            </a:r>
            <a:r>
              <a:rPr lang="en-US" altLang="zh-CN" sz="1200" dirty="0">
                <a:latin typeface="+mn-ea"/>
              </a:rPr>
              <a:t>I</a:t>
            </a:r>
            <a:r>
              <a:rPr lang="en-US" altLang="zh-CN" sz="1200" dirty="0" smtClean="0">
                <a:latin typeface="+mn-ea"/>
              </a:rPr>
              <a:t>nquiry</a:t>
            </a:r>
            <a:endParaRPr lang="en-US" altLang="zh-CN" sz="1200" dirty="0">
              <a:latin typeface="+mn-ea"/>
            </a:endParaRPr>
          </a:p>
          <a:p>
            <a:r>
              <a:rPr lang="en-US" altLang="zh-CN" sz="1200" dirty="0">
                <a:latin typeface="+mn-ea"/>
              </a:rPr>
              <a:t>Repair order No: If you need to check the repair order </a:t>
            </a:r>
            <a:r>
              <a:rPr lang="en-US" altLang="zh-CN" sz="1200" dirty="0" smtClean="0">
                <a:latin typeface="+mn-ea"/>
              </a:rPr>
              <a:t>material acquire </a:t>
            </a:r>
            <a:r>
              <a:rPr lang="en-US" altLang="zh-CN" sz="1200" dirty="0">
                <a:latin typeface="+mn-ea"/>
              </a:rPr>
              <a:t>status separately, you can </a:t>
            </a:r>
            <a:r>
              <a:rPr lang="en-US" altLang="zh-CN" sz="1200" dirty="0" smtClean="0">
                <a:latin typeface="+mn-ea"/>
              </a:rPr>
              <a:t>input </a:t>
            </a:r>
            <a:r>
              <a:rPr lang="en-US" altLang="zh-CN" sz="1200" dirty="0">
                <a:latin typeface="+mn-ea"/>
              </a:rPr>
              <a:t>the repair order number to </a:t>
            </a:r>
            <a:r>
              <a:rPr lang="en-US" altLang="zh-CN" sz="1200" dirty="0" smtClean="0">
                <a:latin typeface="+mn-ea"/>
              </a:rPr>
              <a:t>search;</a:t>
            </a:r>
            <a:endParaRPr lang="en-US" altLang="zh-CN" sz="1200" dirty="0">
              <a:latin typeface="+mn-ea"/>
            </a:endParaRPr>
          </a:p>
          <a:p>
            <a:r>
              <a:rPr lang="en-US" altLang="zh-CN" sz="1200" dirty="0">
                <a:latin typeface="+mn-ea"/>
              </a:rPr>
              <a:t>Material Acquire Status: F</a:t>
            </a:r>
            <a:r>
              <a:rPr lang="en-US" altLang="zh-CN" sz="1200" dirty="0" smtClean="0">
                <a:latin typeface="+mn-ea"/>
              </a:rPr>
              <a:t>our status</a:t>
            </a:r>
            <a:r>
              <a:rPr lang="en-US" altLang="zh-CN" sz="1200" dirty="0">
                <a:latin typeface="+mn-ea"/>
              </a:rPr>
              <a:t>: Not submit, </a:t>
            </a:r>
            <a:r>
              <a:rPr lang="en-US" altLang="zh-CN" sz="1200" dirty="0" smtClean="0">
                <a:latin typeface="+mn-ea"/>
              </a:rPr>
              <a:t>Waiting </a:t>
            </a:r>
            <a:r>
              <a:rPr lang="en-US" altLang="zh-CN" sz="1200" dirty="0">
                <a:latin typeface="+mn-ea"/>
              </a:rPr>
              <a:t>to </a:t>
            </a:r>
            <a:r>
              <a:rPr lang="en-US" altLang="zh-CN" sz="1200" dirty="0" smtClean="0">
                <a:latin typeface="+mn-ea"/>
              </a:rPr>
              <a:t>Send</a:t>
            </a:r>
            <a:r>
              <a:rPr lang="en-US" altLang="zh-CN" sz="1200" dirty="0">
                <a:latin typeface="+mn-ea"/>
              </a:rPr>
              <a:t>, Material Sent, and Material Shortage Registration</a:t>
            </a:r>
          </a:p>
          <a:p>
            <a:r>
              <a:rPr lang="en-US" altLang="zh-CN" sz="1200" dirty="0">
                <a:latin typeface="+mn-ea"/>
              </a:rPr>
              <a:t>                The system displays </a:t>
            </a:r>
            <a:r>
              <a:rPr lang="en-US" altLang="zh-CN" sz="1200" dirty="0" smtClean="0">
                <a:latin typeface="+mn-ea"/>
              </a:rPr>
              <a:t>the repair orders  waiting to send </a:t>
            </a:r>
            <a:r>
              <a:rPr lang="en-US" altLang="zh-CN" sz="1200" dirty="0">
                <a:latin typeface="+mn-ea"/>
              </a:rPr>
              <a:t>by default. </a:t>
            </a:r>
            <a:r>
              <a:rPr lang="en-US" altLang="zh-CN" sz="1200" dirty="0" smtClean="0">
                <a:latin typeface="+mn-ea"/>
              </a:rPr>
              <a:t>The </a:t>
            </a:r>
            <a:r>
              <a:rPr lang="en-US" altLang="zh-CN" sz="1200" dirty="0">
                <a:latin typeface="+mn-ea"/>
              </a:rPr>
              <a:t>spare parts administrator can click the </a:t>
            </a:r>
            <a:r>
              <a:rPr lang="en-US" altLang="zh-CN" sz="1200" dirty="0" smtClean="0">
                <a:latin typeface="+mn-ea"/>
              </a:rPr>
              <a:t>not submit</a:t>
            </a:r>
            <a:r>
              <a:rPr lang="en-US" altLang="zh-CN" sz="1200" dirty="0">
                <a:latin typeface="+mn-ea"/>
              </a:rPr>
              <a:t>, </a:t>
            </a:r>
            <a:r>
              <a:rPr lang="en-US" altLang="zh-CN" sz="1200" dirty="0" smtClean="0">
                <a:latin typeface="+mn-ea"/>
              </a:rPr>
              <a:t>material sent</a:t>
            </a:r>
            <a:r>
              <a:rPr lang="en-US" altLang="zh-CN" sz="1200" dirty="0">
                <a:latin typeface="+mn-ea"/>
              </a:rPr>
              <a:t>, and </a:t>
            </a:r>
            <a:r>
              <a:rPr lang="en-US" altLang="zh-CN" sz="1200" dirty="0" smtClean="0">
                <a:latin typeface="+mn-ea"/>
              </a:rPr>
              <a:t>material shortage </a:t>
            </a:r>
            <a:r>
              <a:rPr lang="en-US" altLang="zh-CN" sz="1200" dirty="0">
                <a:latin typeface="+mn-ea"/>
              </a:rPr>
              <a:t>r</a:t>
            </a:r>
            <a:r>
              <a:rPr lang="en-US" altLang="zh-CN" sz="1200" dirty="0" smtClean="0">
                <a:latin typeface="+mn-ea"/>
              </a:rPr>
              <a:t>egistration </a:t>
            </a:r>
            <a:r>
              <a:rPr lang="en-US" altLang="zh-CN" sz="1200" dirty="0">
                <a:latin typeface="+mn-ea"/>
              </a:rPr>
              <a:t>options to query.</a:t>
            </a:r>
          </a:p>
        </p:txBody>
      </p:sp>
      <p:pic>
        <p:nvPicPr>
          <p:cNvPr id="2" name="图片 1"/>
          <p:cNvPicPr>
            <a:picLocks noChangeAspect="1"/>
          </p:cNvPicPr>
          <p:nvPr/>
        </p:nvPicPr>
        <p:blipFill>
          <a:blip r:embed="rId4"/>
          <a:stretch>
            <a:fillRect/>
          </a:stretch>
        </p:blipFill>
        <p:spPr>
          <a:xfrm>
            <a:off x="2019107" y="1292082"/>
            <a:ext cx="9380444" cy="2798160"/>
          </a:xfrm>
          <a:prstGeom prst="rect">
            <a:avLst/>
          </a:prstGeom>
        </p:spPr>
      </p:pic>
      <p:sp>
        <p:nvSpPr>
          <p:cNvPr id="3" name="矩形 2"/>
          <p:cNvSpPr/>
          <p:nvPr/>
        </p:nvSpPr>
        <p:spPr>
          <a:xfrm>
            <a:off x="6190488" y="2573639"/>
            <a:ext cx="1399032" cy="9751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8" name="矩形 27"/>
          <p:cNvSpPr/>
          <p:nvPr/>
        </p:nvSpPr>
        <p:spPr>
          <a:xfrm>
            <a:off x="8446008" y="2050791"/>
            <a:ext cx="743712" cy="17120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9" name="矩形 28"/>
          <p:cNvSpPr/>
          <p:nvPr/>
        </p:nvSpPr>
        <p:spPr>
          <a:xfrm>
            <a:off x="5251704" y="2322856"/>
            <a:ext cx="743712" cy="3683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00149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6848350" cy="523220"/>
          </a:xfrm>
          <a:prstGeom prst="rect">
            <a:avLst/>
          </a:prstGeom>
          <a:noFill/>
        </p:spPr>
        <p:txBody>
          <a:bodyPr wrap="none" rtlCol="0">
            <a:spAutoFit/>
          </a:bodyPr>
          <a:lstStyle/>
          <a:p>
            <a:r>
              <a:rPr lang="en-US" altLang="zh-CN" sz="2800" b="1" dirty="0" smtClean="0">
                <a:solidFill>
                  <a:srgbClr val="00925F"/>
                </a:solidFill>
                <a:cs typeface="+mn-ea"/>
                <a:sym typeface="+mn-lt"/>
              </a:rPr>
              <a:t>Technician—View Material Acquire Info</a:t>
            </a:r>
            <a:endParaRPr lang="en-US" altLang="zh-CN" sz="2800" b="1" dirty="0">
              <a:solidFill>
                <a:srgbClr val="00925F"/>
              </a:solidFill>
              <a:cs typeface="+mn-ea"/>
              <a:sym typeface="+mn-lt"/>
            </a:endParaRPr>
          </a:p>
        </p:txBody>
      </p:sp>
      <p:sp>
        <p:nvSpPr>
          <p:cNvPr id="14" name="矩形 13"/>
          <p:cNvSpPr/>
          <p:nvPr/>
        </p:nvSpPr>
        <p:spPr>
          <a:xfrm>
            <a:off x="1934636" y="119304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2002517" y="4777134"/>
            <a:ext cx="9509413" cy="738664"/>
          </a:xfrm>
          <a:prstGeom prst="rect">
            <a:avLst/>
          </a:prstGeom>
        </p:spPr>
        <p:txBody>
          <a:bodyPr wrap="square">
            <a:spAutoFit/>
          </a:bodyPr>
          <a:lstStyle/>
          <a:p>
            <a:r>
              <a:rPr lang="en-US" altLang="zh-CN" sz="1400" dirty="0" smtClean="0"/>
              <a:t>Log </a:t>
            </a:r>
            <a:r>
              <a:rPr lang="en-US" altLang="zh-CN" sz="1400" dirty="0"/>
              <a:t>in to the receptionist / </a:t>
            </a:r>
            <a:r>
              <a:rPr lang="en-US" altLang="zh-CN" sz="1400" dirty="0" smtClean="0"/>
              <a:t>technician account</a:t>
            </a:r>
            <a:endParaRPr lang="en-US" altLang="zh-CN" sz="1400" dirty="0"/>
          </a:p>
          <a:p>
            <a:r>
              <a:rPr lang="en-US" altLang="zh-CN" sz="1400" dirty="0" smtClean="0"/>
              <a:t>Material Acquire Info: The </a:t>
            </a:r>
            <a:r>
              <a:rPr lang="en-US" altLang="zh-CN" sz="1400" dirty="0"/>
              <a:t>receptionist / </a:t>
            </a:r>
            <a:r>
              <a:rPr lang="en-US" altLang="zh-CN" sz="1400" dirty="0" smtClean="0"/>
              <a:t>technician of </a:t>
            </a:r>
            <a:r>
              <a:rPr lang="en-US" altLang="zh-CN" sz="1400" dirty="0"/>
              <a:t>the </a:t>
            </a:r>
            <a:r>
              <a:rPr lang="en-US" altLang="zh-CN" sz="1400" dirty="0" smtClean="0"/>
              <a:t>SC can </a:t>
            </a:r>
            <a:r>
              <a:rPr lang="en-US" altLang="zh-CN" sz="1400" dirty="0"/>
              <a:t>click the </a:t>
            </a:r>
            <a:r>
              <a:rPr lang="en-US" altLang="zh-CN" sz="1400" dirty="0" smtClean="0"/>
              <a:t>material acquire </a:t>
            </a:r>
            <a:r>
              <a:rPr lang="en-US" altLang="zh-CN" sz="1400" dirty="0"/>
              <a:t>information in the </a:t>
            </a:r>
            <a:r>
              <a:rPr lang="en-US" altLang="zh-CN" sz="1400" dirty="0" smtClean="0"/>
              <a:t>repair order </a:t>
            </a:r>
            <a:r>
              <a:rPr lang="en-US" altLang="zh-CN" sz="1400" dirty="0"/>
              <a:t>to view the </a:t>
            </a:r>
            <a:r>
              <a:rPr lang="en-US" altLang="zh-CN" sz="1400" dirty="0" smtClean="0"/>
              <a:t>status </a:t>
            </a:r>
            <a:r>
              <a:rPr lang="en-US" altLang="zh-CN" sz="1400" dirty="0"/>
              <a:t>and other information</a:t>
            </a:r>
            <a:r>
              <a:rPr lang="en-US" altLang="zh-CN" sz="1200" dirty="0"/>
              <a:t>.</a:t>
            </a:r>
            <a:endParaRPr lang="zh-CN" altLang="en-US" sz="1200" dirty="0"/>
          </a:p>
        </p:txBody>
      </p:sp>
      <p:pic>
        <p:nvPicPr>
          <p:cNvPr id="6" name="图片 5"/>
          <p:cNvPicPr>
            <a:picLocks noChangeAspect="1"/>
          </p:cNvPicPr>
          <p:nvPr/>
        </p:nvPicPr>
        <p:blipFill>
          <a:blip r:embed="rId4"/>
          <a:stretch>
            <a:fillRect/>
          </a:stretch>
        </p:blipFill>
        <p:spPr>
          <a:xfrm>
            <a:off x="2098200" y="1296704"/>
            <a:ext cx="9313512" cy="2341657"/>
          </a:xfrm>
          <a:prstGeom prst="rect">
            <a:avLst/>
          </a:prstGeom>
        </p:spPr>
      </p:pic>
      <p:sp>
        <p:nvSpPr>
          <p:cNvPr id="8" name="矩形 7"/>
          <p:cNvSpPr/>
          <p:nvPr/>
        </p:nvSpPr>
        <p:spPr>
          <a:xfrm>
            <a:off x="3803904" y="1437881"/>
            <a:ext cx="841248" cy="1806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85041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831020" cy="523220"/>
          </a:xfrm>
          <a:prstGeom prst="rect">
            <a:avLst/>
          </a:prstGeom>
          <a:noFill/>
        </p:spPr>
        <p:txBody>
          <a:bodyPr wrap="none" rtlCol="0">
            <a:spAutoFit/>
          </a:bodyPr>
          <a:lstStyle/>
          <a:p>
            <a:r>
              <a:rPr lang="en-US" altLang="zh-CN" sz="2800" b="1" dirty="0" smtClean="0">
                <a:solidFill>
                  <a:srgbClr val="00925F"/>
                </a:solidFill>
                <a:cs typeface="+mn-ea"/>
                <a:sym typeface="+mn-lt"/>
              </a:rPr>
              <a:t>Technician—Material Information</a:t>
            </a:r>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412282" y="142933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892183" y="4380865"/>
            <a:ext cx="9538086" cy="1754326"/>
          </a:xfrm>
          <a:prstGeom prst="rect">
            <a:avLst/>
          </a:prstGeom>
        </p:spPr>
        <p:txBody>
          <a:bodyPr wrap="square">
            <a:spAutoFit/>
          </a:bodyPr>
          <a:lstStyle/>
          <a:p>
            <a:r>
              <a:rPr lang="en-US" altLang="zh-CN" sz="1200" dirty="0" smtClean="0"/>
              <a:t>When finish picking up the material, </a:t>
            </a:r>
            <a:r>
              <a:rPr lang="en-US" altLang="zh-CN" sz="1200" dirty="0"/>
              <a:t>the </a:t>
            </a:r>
            <a:r>
              <a:rPr lang="en-US" altLang="zh-CN" sz="1200" dirty="0" smtClean="0"/>
              <a:t>technician continues </a:t>
            </a:r>
            <a:r>
              <a:rPr lang="en-US" altLang="zh-CN" sz="1200" dirty="0"/>
              <a:t>to </a:t>
            </a:r>
            <a:r>
              <a:rPr lang="en-US" altLang="zh-CN" sz="1200" dirty="0" smtClean="0"/>
              <a:t>input material information</a:t>
            </a:r>
            <a:endParaRPr lang="en-US" altLang="zh-CN" sz="1200" dirty="0"/>
          </a:p>
          <a:p>
            <a:r>
              <a:rPr lang="en-US" altLang="zh-CN" sz="1200" dirty="0"/>
              <a:t>Note: If the IMEI in the user's mobile phone is different from the IMEI scanned by the PCB number, the IMEI </a:t>
            </a:r>
            <a:r>
              <a:rPr lang="en-US" altLang="zh-CN" sz="1200" dirty="0" smtClean="0"/>
              <a:t>searched </a:t>
            </a:r>
            <a:r>
              <a:rPr lang="en-US" altLang="zh-CN" sz="1200" dirty="0"/>
              <a:t>by the mobile phone input * # 06 # may be renumbered. </a:t>
            </a:r>
            <a:r>
              <a:rPr lang="en-US" altLang="zh-CN" sz="1200" dirty="0" smtClean="0"/>
              <a:t>At this time , the </a:t>
            </a:r>
            <a:r>
              <a:rPr lang="en-US" altLang="zh-CN" sz="1200" dirty="0"/>
              <a:t>IMEI scanned by the PCB shall prevail.</a:t>
            </a:r>
          </a:p>
          <a:p>
            <a:r>
              <a:rPr lang="en-US" altLang="zh-CN" sz="1200" dirty="0"/>
              <a:t>1. Good material QR code: the </a:t>
            </a:r>
            <a:r>
              <a:rPr lang="en-US" altLang="zh-CN" sz="1200" dirty="0" smtClean="0"/>
              <a:t>technician can </a:t>
            </a:r>
            <a:r>
              <a:rPr lang="en-US" altLang="zh-CN" sz="1200" dirty="0"/>
              <a:t>not fill it </a:t>
            </a:r>
            <a:r>
              <a:rPr lang="en-US" altLang="zh-CN" sz="1200" dirty="0" smtClean="0"/>
              <a:t>in  </a:t>
            </a:r>
            <a:r>
              <a:rPr lang="en-US" altLang="zh-CN" sz="1200" dirty="0"/>
              <a:t>when the good material cannot obtain the QR code, he can click "Special Case of Good Material" to select it;</a:t>
            </a:r>
          </a:p>
          <a:p>
            <a:r>
              <a:rPr lang="en-US" altLang="zh-CN" sz="1200" dirty="0" smtClean="0">
                <a:latin typeface="微软雅黑" panose="020B0503020204020204" pitchFamily="34" charset="-122"/>
                <a:ea typeface="微软雅黑" panose="020B0503020204020204" pitchFamily="34" charset="-122"/>
              </a:rPr>
              <a:t>2</a:t>
            </a:r>
            <a:r>
              <a:rPr lang="en-US" altLang="zh-CN" sz="1200" dirty="0">
                <a:latin typeface="微软雅黑" panose="020B0503020204020204" pitchFamily="34" charset="-122"/>
                <a:ea typeface="微软雅黑" panose="020B0503020204020204" pitchFamily="34" charset="-122"/>
              </a:rPr>
              <a:t>. Bad material code: I</a:t>
            </a:r>
            <a:r>
              <a:rPr lang="en-US" altLang="zh-CN" sz="1200" dirty="0" smtClean="0">
                <a:latin typeface="微软雅黑" panose="020B0503020204020204" pitchFamily="34" charset="-122"/>
                <a:ea typeface="微软雅黑" panose="020B0503020204020204" pitchFamily="34" charset="-122"/>
              </a:rPr>
              <a:t>f the bad </a:t>
            </a:r>
            <a:r>
              <a:rPr lang="en-US" altLang="zh-CN" sz="1200" dirty="0">
                <a:latin typeface="微软雅黑" panose="020B0503020204020204" pitchFamily="34" charset="-122"/>
                <a:ea typeface="微软雅黑" panose="020B0503020204020204" pitchFamily="34" charset="-122"/>
              </a:rPr>
              <a:t>material has QR code control, you need to </a:t>
            </a:r>
            <a:r>
              <a:rPr lang="en-US" altLang="zh-CN" sz="1200" dirty="0" smtClean="0">
                <a:latin typeface="微软雅黑" panose="020B0503020204020204" pitchFamily="34" charset="-122"/>
                <a:ea typeface="微软雅黑" panose="020B0503020204020204" pitchFamily="34" charset="-122"/>
              </a:rPr>
              <a:t>input or scan </a:t>
            </a:r>
            <a:r>
              <a:rPr lang="en-US" altLang="zh-CN" sz="1200" dirty="0">
                <a:latin typeface="微软雅黑" panose="020B0503020204020204" pitchFamily="34" charset="-122"/>
                <a:ea typeface="微软雅黑" panose="020B0503020204020204" pitchFamily="34" charset="-122"/>
              </a:rPr>
              <a:t>the corresponding QR </a:t>
            </a:r>
            <a:r>
              <a:rPr lang="en-US" altLang="zh-CN" sz="1200" dirty="0" smtClean="0">
                <a:latin typeface="微软雅黑" panose="020B0503020204020204" pitchFamily="34" charset="-122"/>
                <a:ea typeface="微软雅黑" panose="020B0503020204020204" pitchFamily="34" charset="-122"/>
              </a:rPr>
              <a:t>code for defective material. </a:t>
            </a:r>
            <a:r>
              <a:rPr lang="en-US" altLang="zh-CN" sz="1200" dirty="0">
                <a:latin typeface="微软雅黑" panose="020B0503020204020204" pitchFamily="34" charset="-122"/>
                <a:ea typeface="微软雅黑" panose="020B0503020204020204" pitchFamily="34" charset="-122"/>
              </a:rPr>
              <a:t>If the bad material cannot obtain the </a:t>
            </a:r>
            <a:r>
              <a:rPr lang="en-US" altLang="zh-CN" sz="1200" dirty="0" smtClean="0">
                <a:latin typeface="微软雅黑" panose="020B0503020204020204" pitchFamily="34" charset="-122"/>
                <a:ea typeface="微软雅黑" panose="020B0503020204020204" pitchFamily="34" charset="-122"/>
              </a:rPr>
              <a:t>code</a:t>
            </a:r>
            <a:r>
              <a:rPr lang="en-US" altLang="zh-CN" sz="1200" dirty="0">
                <a:latin typeface="微软雅黑" panose="020B0503020204020204" pitchFamily="34" charset="-122"/>
                <a:ea typeface="微软雅黑" panose="020B0503020204020204" pitchFamily="34" charset="-122"/>
              </a:rPr>
              <a:t>, you can click “special case” to select;</a:t>
            </a:r>
          </a:p>
          <a:p>
            <a:r>
              <a:rPr lang="en-US" altLang="zh-CN" sz="1200" dirty="0">
                <a:latin typeface="微软雅黑" panose="020B0503020204020204" pitchFamily="34" charset="-122"/>
                <a:ea typeface="微软雅黑" panose="020B0503020204020204" pitchFamily="34" charset="-122"/>
              </a:rPr>
              <a:t>3. Service </a:t>
            </a:r>
            <a:r>
              <a:rPr lang="en-US" altLang="zh-CN" sz="1200" dirty="0" smtClean="0">
                <a:latin typeface="微软雅黑" panose="020B0503020204020204" pitchFamily="34" charset="-122"/>
                <a:ea typeface="微软雅黑" panose="020B0503020204020204" pitchFamily="34" charset="-122"/>
              </a:rPr>
              <a:t>cost: </a:t>
            </a:r>
            <a:r>
              <a:rPr lang="en-US" altLang="zh-CN" sz="1200" dirty="0">
                <a:latin typeface="微软雅黑" panose="020B0503020204020204" pitchFamily="34" charset="-122"/>
                <a:ea typeface="微软雅黑" panose="020B0503020204020204" pitchFamily="34" charset="-122"/>
              </a:rPr>
              <a:t>When the service cost</a:t>
            </a:r>
            <a:r>
              <a:rPr lang="en-US" altLang="zh-CN" sz="1200" dirty="0" smtClean="0">
                <a:latin typeface="微软雅黑" panose="020B0503020204020204" pitchFamily="34" charset="-122"/>
                <a:ea typeface="微软雅黑" panose="020B0503020204020204" pitchFamily="34" charset="-122"/>
              </a:rPr>
              <a:t> </a:t>
            </a:r>
            <a:r>
              <a:rPr lang="en-US" altLang="zh-CN" sz="1200" dirty="0">
                <a:latin typeface="微软雅黑" panose="020B0503020204020204" pitchFamily="34" charset="-122"/>
                <a:ea typeface="微软雅黑" panose="020B0503020204020204" pitchFamily="34" charset="-122"/>
              </a:rPr>
              <a:t>is set in the area, when the </a:t>
            </a:r>
            <a:r>
              <a:rPr lang="en-US" altLang="zh-CN" sz="1200" dirty="0" smtClean="0">
                <a:latin typeface="微软雅黑" panose="020B0503020204020204" pitchFamily="34" charset="-122"/>
                <a:ea typeface="微软雅黑" panose="020B0503020204020204" pitchFamily="34" charset="-122"/>
              </a:rPr>
              <a:t>customer </a:t>
            </a:r>
            <a:r>
              <a:rPr lang="en-US" altLang="zh-CN" sz="1200" dirty="0">
                <a:latin typeface="微软雅黑" panose="020B0503020204020204" pitchFamily="34" charset="-122"/>
                <a:ea typeface="微软雅黑" panose="020B0503020204020204" pitchFamily="34" charset="-122"/>
              </a:rPr>
              <a:t>pays for repair, this </a:t>
            </a:r>
            <a:r>
              <a:rPr lang="en-US" altLang="zh-CN" sz="1200" dirty="0" smtClean="0">
                <a:latin typeface="微软雅黑" panose="020B0503020204020204" pitchFamily="34" charset="-122"/>
                <a:ea typeface="微软雅黑" panose="020B0503020204020204" pitchFamily="34" charset="-122"/>
              </a:rPr>
              <a:t>part </a:t>
            </a:r>
            <a:r>
              <a:rPr lang="en-US" altLang="zh-CN" sz="1200" dirty="0">
                <a:latin typeface="微软雅黑" panose="020B0503020204020204" pitchFamily="34" charset="-122"/>
                <a:ea typeface="微软雅黑" panose="020B0503020204020204" pitchFamily="34" charset="-122"/>
              </a:rPr>
              <a:t>shows </a:t>
            </a:r>
            <a:r>
              <a:rPr lang="en-US" altLang="zh-CN" sz="1200" dirty="0" smtClean="0">
                <a:latin typeface="微软雅黑" panose="020B0503020204020204" pitchFamily="34" charset="-122"/>
                <a:ea typeface="微软雅黑" panose="020B0503020204020204" pitchFamily="34" charset="-122"/>
              </a:rPr>
              <a:t>and </a:t>
            </a:r>
            <a:r>
              <a:rPr lang="en-US" altLang="zh-CN" sz="1200" dirty="0">
                <a:latin typeface="微软雅黑" panose="020B0503020204020204" pitchFamily="34" charset="-122"/>
                <a:ea typeface="微软雅黑" panose="020B0503020204020204" pitchFamily="34" charset="-122"/>
              </a:rPr>
              <a:t>you can choose to charge the service fee</a:t>
            </a:r>
            <a:r>
              <a:rPr lang="en-US" altLang="zh-CN" sz="1200" dirty="0" smtClean="0">
                <a:latin typeface="微软雅黑" panose="020B0503020204020204" pitchFamily="34" charset="-122"/>
                <a:ea typeface="微软雅黑" panose="020B0503020204020204" pitchFamily="34" charset="-122"/>
              </a:rPr>
              <a:t>. </a:t>
            </a:r>
            <a:endParaRPr lang="en-US" altLang="zh-CN" sz="1200" dirty="0"/>
          </a:p>
        </p:txBody>
      </p:sp>
      <p:pic>
        <p:nvPicPr>
          <p:cNvPr id="8" name="图片 7"/>
          <p:cNvPicPr>
            <a:picLocks noChangeAspect="1"/>
          </p:cNvPicPr>
          <p:nvPr/>
        </p:nvPicPr>
        <p:blipFill>
          <a:blip r:embed="rId3"/>
          <a:stretch>
            <a:fillRect/>
          </a:stretch>
        </p:blipFill>
        <p:spPr>
          <a:xfrm>
            <a:off x="2078758" y="3773776"/>
            <a:ext cx="9136262" cy="365379"/>
          </a:xfrm>
          <a:prstGeom prst="rect">
            <a:avLst/>
          </a:prstGeom>
        </p:spPr>
      </p:pic>
      <p:pic>
        <p:nvPicPr>
          <p:cNvPr id="3" name="图片 2"/>
          <p:cNvPicPr>
            <a:picLocks noChangeAspect="1"/>
          </p:cNvPicPr>
          <p:nvPr/>
        </p:nvPicPr>
        <p:blipFill>
          <a:blip r:embed="rId4"/>
          <a:stretch>
            <a:fillRect/>
          </a:stretch>
        </p:blipFill>
        <p:spPr>
          <a:xfrm>
            <a:off x="2078758" y="1322483"/>
            <a:ext cx="9331326" cy="2477072"/>
          </a:xfrm>
          <a:prstGeom prst="rect">
            <a:avLst/>
          </a:prstGeom>
        </p:spPr>
      </p:pic>
      <p:sp>
        <p:nvSpPr>
          <p:cNvPr id="9" name="矩形 8"/>
          <p:cNvSpPr/>
          <p:nvPr/>
        </p:nvSpPr>
        <p:spPr>
          <a:xfrm>
            <a:off x="2295144" y="2322856"/>
            <a:ext cx="777239" cy="3868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2" name="矩形 21"/>
          <p:cNvSpPr/>
          <p:nvPr/>
        </p:nvSpPr>
        <p:spPr>
          <a:xfrm>
            <a:off x="4973033" y="2350288"/>
            <a:ext cx="822960" cy="3225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3" name="矩形 22"/>
          <p:cNvSpPr/>
          <p:nvPr/>
        </p:nvSpPr>
        <p:spPr>
          <a:xfrm>
            <a:off x="5061425" y="3062032"/>
            <a:ext cx="822960" cy="32258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5" name="矩形 24"/>
          <p:cNvSpPr/>
          <p:nvPr/>
        </p:nvSpPr>
        <p:spPr>
          <a:xfrm>
            <a:off x="5049233" y="2735228"/>
            <a:ext cx="592615" cy="1793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191421"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echnician—SN Code Search</a:t>
            </a:r>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412282" y="142933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26" name="图片 25"/>
          <p:cNvPicPr>
            <a:picLocks noChangeAspect="1"/>
          </p:cNvPicPr>
          <p:nvPr/>
        </p:nvPicPr>
        <p:blipFill>
          <a:blip r:embed="rId3"/>
          <a:stretch>
            <a:fillRect/>
          </a:stretch>
        </p:blipFill>
        <p:spPr>
          <a:xfrm>
            <a:off x="1988946" y="1296704"/>
            <a:ext cx="9347758" cy="1896024"/>
          </a:xfrm>
          <a:prstGeom prst="rect">
            <a:avLst/>
          </a:prstGeom>
        </p:spPr>
      </p:pic>
      <p:sp>
        <p:nvSpPr>
          <p:cNvPr id="27" name="文本框 6"/>
          <p:cNvSpPr txBox="1"/>
          <p:nvPr/>
        </p:nvSpPr>
        <p:spPr>
          <a:xfrm>
            <a:off x="1892183" y="4821153"/>
            <a:ext cx="9318361" cy="30777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dirty="0" smtClean="0">
                <a:latin typeface="微软雅黑" panose="020B0503020204020204" pitchFamily="34" charset="-122"/>
                <a:ea typeface="微软雅黑" panose="020B0503020204020204" pitchFamily="34" charset="-122"/>
              </a:rPr>
              <a:t>After </a:t>
            </a:r>
            <a:r>
              <a:rPr lang="en-US" altLang="zh-CN" sz="1400" dirty="0">
                <a:latin typeface="微软雅黑" panose="020B0503020204020204" pitchFamily="34" charset="-122"/>
                <a:ea typeface="微软雅黑" panose="020B0503020204020204" pitchFamily="34" charset="-122"/>
              </a:rPr>
              <a:t>logging in, click </a:t>
            </a:r>
            <a:r>
              <a:rPr lang="en-US" altLang="zh-CN" sz="1400" dirty="0" smtClean="0">
                <a:latin typeface="微软雅黑" panose="020B0503020204020204" pitchFamily="34" charset="-122"/>
                <a:ea typeface="微软雅黑" panose="020B0503020204020204" pitchFamily="34" charset="-122"/>
              </a:rPr>
              <a:t>on Basic Data        Basic Information Search        Material SN Information Search   </a:t>
            </a:r>
          </a:p>
        </p:txBody>
      </p:sp>
      <p:sp>
        <p:nvSpPr>
          <p:cNvPr id="10" name="右箭头 9"/>
          <p:cNvSpPr/>
          <p:nvPr/>
        </p:nvSpPr>
        <p:spPr>
          <a:xfrm>
            <a:off x="5019160" y="4891548"/>
            <a:ext cx="365760" cy="16698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8" name="右箭头 27"/>
          <p:cNvSpPr/>
          <p:nvPr/>
        </p:nvSpPr>
        <p:spPr>
          <a:xfrm>
            <a:off x="7549000" y="4891548"/>
            <a:ext cx="365760" cy="16698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312019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191421"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echnician—SN </a:t>
            </a:r>
            <a:r>
              <a:rPr lang="en-US" altLang="zh-CN" sz="2800" b="1" dirty="0">
                <a:solidFill>
                  <a:srgbClr val="00925F"/>
                </a:solidFill>
                <a:cs typeface="+mn-ea"/>
                <a:sym typeface="+mn-lt"/>
              </a:rPr>
              <a:t>C</a:t>
            </a:r>
            <a:r>
              <a:rPr lang="en-US" altLang="zh-CN" sz="2800" b="1" dirty="0" smtClean="0">
                <a:solidFill>
                  <a:srgbClr val="00925F"/>
                </a:solidFill>
                <a:cs typeface="+mn-ea"/>
                <a:sym typeface="+mn-lt"/>
              </a:rPr>
              <a:t>ode Search</a:t>
            </a:r>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412282" y="142933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9" name="图片 18"/>
          <p:cNvPicPr>
            <a:picLocks noChangeAspect="1"/>
          </p:cNvPicPr>
          <p:nvPr/>
        </p:nvPicPr>
        <p:blipFill>
          <a:blip r:embed="rId3"/>
          <a:stretch>
            <a:fillRect/>
          </a:stretch>
        </p:blipFill>
        <p:spPr>
          <a:xfrm>
            <a:off x="1988945" y="1296472"/>
            <a:ext cx="9331327" cy="2928056"/>
          </a:xfrm>
          <a:prstGeom prst="rect">
            <a:avLst/>
          </a:prstGeom>
        </p:spPr>
      </p:pic>
      <p:sp>
        <p:nvSpPr>
          <p:cNvPr id="20" name="文本框 16"/>
          <p:cNvSpPr txBox="1"/>
          <p:nvPr/>
        </p:nvSpPr>
        <p:spPr>
          <a:xfrm>
            <a:off x="1877846" y="4455059"/>
            <a:ext cx="9413752" cy="166199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smtClean="0">
                <a:latin typeface="微软雅黑" panose="020B0503020204020204" pitchFamily="34" charset="-122"/>
                <a:ea typeface="微软雅黑" panose="020B0503020204020204" pitchFamily="34" charset="-122"/>
              </a:rPr>
              <a:t>Input </a:t>
            </a:r>
            <a:r>
              <a:rPr lang="en-US" altLang="zh-CN" sz="1400" b="1" dirty="0">
                <a:latin typeface="微软雅黑" panose="020B0503020204020204" pitchFamily="34" charset="-122"/>
                <a:ea typeface="微软雅黑" panose="020B0503020204020204" pitchFamily="34" charset="-122"/>
              </a:rPr>
              <a:t>the SN code, </a:t>
            </a:r>
            <a:r>
              <a:rPr lang="en-US" altLang="zh-CN" sz="1400" b="1" dirty="0" smtClean="0">
                <a:latin typeface="微软雅黑" panose="020B0503020204020204" pitchFamily="34" charset="-122"/>
                <a:ea typeface="微软雅黑" panose="020B0503020204020204" pitchFamily="34" charset="-122"/>
              </a:rPr>
              <a:t>there are 3 </a:t>
            </a:r>
            <a:r>
              <a:rPr lang="en-US" altLang="zh-CN" sz="1400" b="1" dirty="0">
                <a:latin typeface="微软雅黑" panose="020B0503020204020204" pitchFamily="34" charset="-122"/>
                <a:ea typeface="微软雅黑" panose="020B0503020204020204" pitchFamily="34" charset="-122"/>
              </a:rPr>
              <a:t>abnormal</a:t>
            </a:r>
            <a:r>
              <a:rPr lang="en-US" altLang="zh-CN" sz="1400" b="1" dirty="0" smtClean="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results are as </a:t>
            </a:r>
            <a:r>
              <a:rPr lang="en-US" altLang="zh-CN" sz="1400" b="1" dirty="0" smtClean="0">
                <a:latin typeface="微软雅黑" panose="020B0503020204020204" pitchFamily="34" charset="-122"/>
                <a:ea typeface="微软雅黑" panose="020B0503020204020204" pitchFamily="34" charset="-122"/>
              </a:rPr>
              <a:t>follows:</a:t>
            </a:r>
          </a:p>
          <a:p>
            <a:r>
              <a:rPr lang="zh-CN" altLang="en-US" sz="1400" dirty="0" smtClean="0">
                <a:latin typeface="微软雅黑" panose="020B0503020204020204" pitchFamily="34" charset="-122"/>
                <a:ea typeface="微软雅黑" panose="020B0503020204020204" pitchFamily="34" charset="-122"/>
              </a:rPr>
              <a:t>①</a:t>
            </a:r>
            <a:r>
              <a:rPr lang="en-US" altLang="zh-CN" sz="1400" dirty="0" smtClean="0">
                <a:latin typeface="微软雅黑" panose="020B0503020204020204" pitchFamily="34" charset="-122"/>
                <a:ea typeface="微软雅黑" panose="020B0503020204020204" pitchFamily="34" charset="-122"/>
              </a:rPr>
              <a:t>Scan </a:t>
            </a:r>
            <a:r>
              <a:rPr lang="en-US" altLang="zh-CN" sz="1400" dirty="0">
                <a:latin typeface="微软雅黑" panose="020B0503020204020204" pitchFamily="34" charset="-122"/>
                <a:ea typeface="微软雅黑" panose="020B0503020204020204" pitchFamily="34" charset="-122"/>
              </a:rPr>
              <a:t>SN code error (need to scan the SN code on the material, not the barcode on the material box</a:t>
            </a:r>
            <a:r>
              <a:rPr lang="en-US" altLang="zh-CN" sz="1400" dirty="0" smtClean="0">
                <a:latin typeface="微软雅黑" panose="020B0503020204020204" pitchFamily="34" charset="-122"/>
                <a:ea typeface="微软雅黑" panose="020B0503020204020204" pitchFamily="34" charset="-122"/>
              </a:rPr>
              <a:t>)</a:t>
            </a:r>
          </a:p>
          <a:p>
            <a:r>
              <a:rPr lang="zh-CN" altLang="en-US" sz="1400" dirty="0" smtClean="0">
                <a:latin typeface="微软雅黑" panose="020B0503020204020204" pitchFamily="34" charset="-122"/>
                <a:ea typeface="微软雅黑" panose="020B0503020204020204" pitchFamily="34" charset="-122"/>
              </a:rPr>
              <a:t>②</a:t>
            </a:r>
            <a:r>
              <a:rPr lang="en-US" altLang="zh-CN" sz="1400" dirty="0" smtClean="0">
                <a:latin typeface="微软雅黑" panose="020B0503020204020204" pitchFamily="34" charset="-122"/>
                <a:ea typeface="微软雅黑" panose="020B0503020204020204" pitchFamily="34" charset="-122"/>
              </a:rPr>
              <a:t>Failed </a:t>
            </a:r>
            <a:r>
              <a:rPr lang="en-US" altLang="zh-CN" sz="1400" dirty="0">
                <a:latin typeface="微软雅黑" panose="020B0503020204020204" pitchFamily="34" charset="-122"/>
                <a:ea typeface="微软雅黑" panose="020B0503020204020204" pitchFamily="34" charset="-122"/>
              </a:rPr>
              <a:t>to obtain SN information of MES system! Please select "Special </a:t>
            </a:r>
            <a:r>
              <a:rPr lang="en-US" altLang="zh-CN" sz="1400" dirty="0" smtClean="0">
                <a:latin typeface="微软雅黑" panose="020B0503020204020204" pitchFamily="34" charset="-122"/>
                <a:ea typeface="微软雅黑" panose="020B0503020204020204" pitchFamily="34" charset="-122"/>
              </a:rPr>
              <a:t>Case", </a:t>
            </a:r>
            <a:r>
              <a:rPr lang="en-US" altLang="zh-CN" sz="1400" dirty="0">
                <a:latin typeface="微软雅黑" panose="020B0503020204020204" pitchFamily="34" charset="-122"/>
                <a:ea typeface="微软雅黑" panose="020B0503020204020204" pitchFamily="34" charset="-122"/>
              </a:rPr>
              <a:t>fill in the relevant QR code in the accessories remarks, and upload pictures of good / bad materials</a:t>
            </a:r>
            <a:r>
              <a:rPr lang="en-US" altLang="zh-CN" sz="1400" dirty="0" smtClean="0">
                <a:latin typeface="微软雅黑" panose="020B0503020204020204" pitchFamily="34" charset="-122"/>
                <a:ea typeface="微软雅黑" panose="020B0503020204020204" pitchFamily="34" charset="-122"/>
              </a:rPr>
              <a:t>;</a:t>
            </a:r>
          </a:p>
          <a:p>
            <a:r>
              <a:rPr lang="zh-CN" altLang="en-US" sz="1400" dirty="0" smtClean="0">
                <a:latin typeface="微软雅黑" panose="020B0503020204020204" pitchFamily="34" charset="-122"/>
                <a:ea typeface="微软雅黑" panose="020B0503020204020204" pitchFamily="34" charset="-122"/>
              </a:rPr>
              <a:t>③</a:t>
            </a:r>
            <a:r>
              <a:rPr lang="en-US" altLang="zh-CN" sz="1400" dirty="0" smtClean="0">
                <a:latin typeface="微软雅黑" panose="020B0503020204020204" pitchFamily="34" charset="-122"/>
                <a:ea typeface="微软雅黑" panose="020B0503020204020204" pitchFamily="34" charset="-122"/>
              </a:rPr>
              <a:t>In </a:t>
            </a:r>
            <a:r>
              <a:rPr lang="en-US" altLang="zh-CN" sz="1400" dirty="0">
                <a:latin typeface="微软雅黑" panose="020B0503020204020204" pitchFamily="34" charset="-122"/>
                <a:ea typeface="微软雅黑" panose="020B0503020204020204" pitchFamily="34" charset="-122"/>
              </a:rPr>
              <a:t>other cases, if the above situations are not included, please let </a:t>
            </a:r>
            <a:r>
              <a:rPr lang="en-US" altLang="zh-CN" sz="1400" dirty="0" smtClean="0">
                <a:latin typeface="微软雅黑" panose="020B0503020204020204" pitchFamily="34" charset="-122"/>
                <a:ea typeface="微软雅黑" panose="020B0503020204020204" pitchFamily="34" charset="-122"/>
              </a:rPr>
              <a:t>the repair order admin in your region </a:t>
            </a:r>
            <a:r>
              <a:rPr lang="en-US" altLang="zh-CN" sz="1400" dirty="0">
                <a:latin typeface="微软雅黑" panose="020B0503020204020204" pitchFamily="34" charset="-122"/>
                <a:ea typeface="微软雅黑" panose="020B0503020204020204" pitchFamily="34" charset="-122"/>
              </a:rPr>
              <a:t>give feedback to </a:t>
            </a:r>
            <a:r>
              <a:rPr lang="en-US" altLang="zh-CN" sz="1400" dirty="0" err="1" smtClean="0">
                <a:latin typeface="微软雅黑" panose="020B0503020204020204" pitchFamily="34" charset="-122"/>
                <a:ea typeface="微软雅黑" panose="020B0503020204020204" pitchFamily="34" charset="-122"/>
              </a:rPr>
              <a:t>Deby</a:t>
            </a:r>
            <a:r>
              <a:rPr lang="en-US" altLang="zh-CN" sz="1400" dirty="0" smtClean="0">
                <a:latin typeface="微软雅黑" panose="020B0503020204020204" pitchFamily="34" charset="-122"/>
                <a:ea typeface="微软雅黑" panose="020B0503020204020204" pitchFamily="34" charset="-122"/>
              </a:rPr>
              <a:t> at </a:t>
            </a:r>
            <a:r>
              <a:rPr lang="en-US" altLang="zh-CN" sz="1400" dirty="0">
                <a:latin typeface="微软雅黑" panose="020B0503020204020204" pitchFamily="34" charset="-122"/>
                <a:ea typeface="微软雅黑" panose="020B0503020204020204" pitchFamily="34" charset="-122"/>
              </a:rPr>
              <a:t>the headquarters.</a:t>
            </a:r>
            <a:endParaRPr lang="en-US" altLang="zh-CN" sz="1400" dirty="0" smtClean="0">
              <a:latin typeface="微软雅黑" panose="020B0503020204020204" pitchFamily="34" charset="-122"/>
              <a:ea typeface="微软雅黑" panose="020B0503020204020204" pitchFamily="34" charset="-122"/>
            </a:endParaRPr>
          </a:p>
          <a:p>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33309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191421" cy="523220"/>
          </a:xfrm>
          <a:prstGeom prst="rect">
            <a:avLst/>
          </a:prstGeom>
          <a:noFill/>
        </p:spPr>
        <p:txBody>
          <a:bodyPr wrap="none" rtlCol="0">
            <a:spAutoFit/>
          </a:bodyPr>
          <a:lstStyle/>
          <a:p>
            <a:r>
              <a:rPr lang="en-US" altLang="zh-CN" sz="2800" b="1" dirty="0">
                <a:solidFill>
                  <a:srgbClr val="00925F"/>
                </a:solidFill>
                <a:cs typeface="+mn-ea"/>
                <a:sym typeface="+mn-lt"/>
              </a:rPr>
              <a:t>Technician—SN Code Search</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412282" y="142933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412282"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412283" y="2691162"/>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412282" y="329798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7" name="图片 16"/>
          <p:cNvPicPr>
            <a:picLocks noChangeAspect="1"/>
          </p:cNvPicPr>
          <p:nvPr/>
        </p:nvPicPr>
        <p:blipFill>
          <a:blip r:embed="rId3"/>
          <a:stretch>
            <a:fillRect/>
          </a:stretch>
        </p:blipFill>
        <p:spPr>
          <a:xfrm>
            <a:off x="1988946" y="1429335"/>
            <a:ext cx="9294750" cy="2170173"/>
          </a:xfrm>
          <a:prstGeom prst="rect">
            <a:avLst/>
          </a:prstGeom>
        </p:spPr>
      </p:pic>
      <p:sp>
        <p:nvSpPr>
          <p:cNvPr id="18" name="文本框 11"/>
          <p:cNvSpPr txBox="1"/>
          <p:nvPr/>
        </p:nvSpPr>
        <p:spPr>
          <a:xfrm>
            <a:off x="9464735" y="3294994"/>
            <a:ext cx="1418978" cy="246221"/>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a:latin typeface="微软雅黑" panose="020B0503020204020204" pitchFamily="34" charset="-122"/>
                <a:ea typeface="微软雅黑" panose="020B0503020204020204" pitchFamily="34" charset="-122"/>
              </a:rPr>
              <a:t>Handset accessories</a:t>
            </a:r>
            <a:endParaRPr lang="zh-CN" altLang="en-US" sz="1000" dirty="0">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4"/>
          <a:stretch>
            <a:fillRect/>
          </a:stretch>
        </p:blipFill>
        <p:spPr>
          <a:xfrm>
            <a:off x="9571540" y="3458597"/>
            <a:ext cx="1560911" cy="549569"/>
          </a:xfrm>
          <a:prstGeom prst="rect">
            <a:avLst/>
          </a:prstGeom>
        </p:spPr>
      </p:pic>
      <p:sp>
        <p:nvSpPr>
          <p:cNvPr id="22" name="矩形 21"/>
          <p:cNvSpPr/>
          <p:nvPr/>
        </p:nvSpPr>
        <p:spPr>
          <a:xfrm>
            <a:off x="9464735" y="3894957"/>
            <a:ext cx="1342034" cy="246221"/>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000" dirty="0" smtClean="0">
                <a:latin typeface="微软雅黑" panose="020B0503020204020204" pitchFamily="34" charset="-122"/>
                <a:ea typeface="微软雅黑" panose="020B0503020204020204" pitchFamily="34" charset="-122"/>
              </a:rPr>
              <a:t>S</a:t>
            </a:r>
            <a:r>
              <a:rPr lang="zh-CN" altLang="en-US" sz="1000" dirty="0" smtClean="0">
                <a:latin typeface="微软雅黑" panose="020B0503020204020204" pitchFamily="34" charset="-122"/>
                <a:ea typeface="微软雅黑" panose="020B0503020204020204" pitchFamily="34" charset="-122"/>
              </a:rPr>
              <a:t>ervice </a:t>
            </a:r>
            <a:r>
              <a:rPr lang="zh-CN" altLang="en-US" sz="1000" dirty="0">
                <a:latin typeface="微软雅黑" panose="020B0503020204020204" pitchFamily="34" charset="-122"/>
                <a:ea typeface="微软雅黑" panose="020B0503020204020204" pitchFamily="34" charset="-122"/>
              </a:rPr>
              <a:t>accessories</a:t>
            </a:r>
          </a:p>
        </p:txBody>
      </p:sp>
      <p:sp>
        <p:nvSpPr>
          <p:cNvPr id="2" name="矩形 1"/>
          <p:cNvSpPr/>
          <p:nvPr/>
        </p:nvSpPr>
        <p:spPr>
          <a:xfrm>
            <a:off x="1974610" y="4452767"/>
            <a:ext cx="9005867" cy="1169551"/>
          </a:xfrm>
          <a:prstGeom prst="rect">
            <a:avLst/>
          </a:prstGeom>
        </p:spPr>
        <p:txBody>
          <a:bodyPr wrap="square">
            <a:spAutoFit/>
          </a:bodyPr>
          <a:lstStyle/>
          <a:p>
            <a:r>
              <a:rPr lang="en-US" altLang="zh-CN" sz="1400" dirty="0" smtClean="0">
                <a:latin typeface="微软雅黑" panose="020B0503020204020204" pitchFamily="34" charset="-122"/>
                <a:ea typeface="微软雅黑" panose="020B0503020204020204" pitchFamily="34" charset="-122"/>
              </a:rPr>
              <a:t>When inputting </a:t>
            </a:r>
            <a:r>
              <a:rPr lang="en-US" altLang="zh-CN" sz="1400" dirty="0">
                <a:latin typeface="微软雅黑" panose="020B0503020204020204" pitchFamily="34" charset="-122"/>
                <a:ea typeface="微软雅黑" panose="020B0503020204020204" pitchFamily="34" charset="-122"/>
              </a:rPr>
              <a:t>SN code </a:t>
            </a:r>
            <a:r>
              <a:rPr lang="en-US" altLang="zh-CN" sz="1400" dirty="0" smtClean="0">
                <a:latin typeface="微软雅黑" panose="020B0503020204020204" pitchFamily="34" charset="-122"/>
                <a:ea typeface="微软雅黑" panose="020B0503020204020204" pitchFamily="34" charset="-122"/>
              </a:rPr>
              <a:t>to search</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① When the bar code type description is </a:t>
            </a:r>
            <a:r>
              <a:rPr lang="en-US" altLang="zh-CN" sz="1400" dirty="0" smtClean="0">
                <a:latin typeface="微软雅黑" panose="020B0503020204020204" pitchFamily="34" charset="-122"/>
                <a:ea typeface="微软雅黑" panose="020B0503020204020204" pitchFamily="34" charset="-122"/>
              </a:rPr>
              <a:t>“Service accessories", </a:t>
            </a:r>
            <a:r>
              <a:rPr lang="en-US" altLang="zh-CN" sz="1400" dirty="0">
                <a:latin typeface="微软雅黑" panose="020B0503020204020204" pitchFamily="34" charset="-122"/>
                <a:ea typeface="微软雅黑" panose="020B0503020204020204" pitchFamily="34" charset="-122"/>
              </a:rPr>
              <a:t>the </a:t>
            </a:r>
            <a:r>
              <a:rPr lang="en-US" altLang="zh-CN" sz="1400" dirty="0" smtClean="0">
                <a:latin typeface="微软雅黑" panose="020B0503020204020204" pitchFamily="34" charset="-122"/>
                <a:ea typeface="微软雅黑" panose="020B0503020204020204" pitchFamily="34" charset="-122"/>
              </a:rPr>
              <a:t>repair </a:t>
            </a:r>
            <a:r>
              <a:rPr lang="en-US" altLang="zh-CN" sz="1400" dirty="0">
                <a:latin typeface="微软雅黑" panose="020B0503020204020204" pitchFamily="34" charset="-122"/>
                <a:ea typeface="微软雅黑" panose="020B0503020204020204" pitchFamily="34" charset="-122"/>
              </a:rPr>
              <a:t>order can be </a:t>
            </a:r>
            <a:r>
              <a:rPr lang="en-US" altLang="zh-CN" sz="1400" dirty="0" smtClean="0">
                <a:latin typeface="微软雅黑" panose="020B0503020204020204" pitchFamily="34" charset="-122"/>
                <a:ea typeface="微软雅黑" panose="020B0503020204020204" pitchFamily="34" charset="-122"/>
              </a:rPr>
              <a:t>inputted </a:t>
            </a:r>
            <a:r>
              <a:rPr lang="en-US" altLang="zh-CN" sz="1400" dirty="0">
                <a:latin typeface="微软雅黑" panose="020B0503020204020204" pitchFamily="34" charset="-122"/>
                <a:ea typeface="微软雅黑" panose="020B0503020204020204" pitchFamily="34" charset="-122"/>
              </a:rPr>
              <a:t>normally;</a:t>
            </a:r>
          </a:p>
          <a:p>
            <a:r>
              <a:rPr lang="en-US" altLang="zh-CN" sz="1400" dirty="0">
                <a:latin typeface="微软雅黑" panose="020B0503020204020204" pitchFamily="34" charset="-122"/>
                <a:ea typeface="微软雅黑" panose="020B0503020204020204" pitchFamily="34" charset="-122"/>
              </a:rPr>
              <a:t>② When the bar code type description is </a:t>
            </a:r>
            <a:r>
              <a:rPr lang="en-US" altLang="zh-CN" sz="1400" dirty="0" smtClean="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 Handset </a:t>
            </a:r>
            <a:r>
              <a:rPr lang="en-US" altLang="zh-CN" sz="1400" dirty="0" smtClean="0">
                <a:latin typeface="微软雅黑" panose="020B0503020204020204" pitchFamily="34" charset="-122"/>
                <a:ea typeface="微软雅黑" panose="020B0503020204020204" pitchFamily="34" charset="-122"/>
              </a:rPr>
              <a:t>accessories ", </a:t>
            </a:r>
            <a:r>
              <a:rPr lang="en-US" altLang="zh-CN" sz="1400" dirty="0">
                <a:latin typeface="微软雅黑" panose="020B0503020204020204" pitchFamily="34" charset="-122"/>
                <a:ea typeface="微软雅黑" panose="020B0503020204020204" pitchFamily="34" charset="-122"/>
              </a:rPr>
              <a:t>it means that the material belongs to the complete machine parts, and this replacement operation is not allowed.</a:t>
            </a:r>
          </a:p>
        </p:txBody>
      </p:sp>
    </p:spTree>
    <p:extLst>
      <p:ext uri="{BB962C8B-B14F-4D97-AF65-F5344CB8AC3E}">
        <p14:creationId xmlns:p14="http://schemas.microsoft.com/office/powerpoint/2010/main" val="2506543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6908238" cy="523220"/>
          </a:xfrm>
          <a:prstGeom prst="rect">
            <a:avLst/>
          </a:prstGeom>
          <a:noFill/>
        </p:spPr>
        <p:txBody>
          <a:bodyPr wrap="none" rtlCol="0">
            <a:spAutoFit/>
          </a:bodyPr>
          <a:lstStyle/>
          <a:p>
            <a:r>
              <a:rPr lang="en-US" altLang="zh-CN" sz="2800" b="1" dirty="0">
                <a:solidFill>
                  <a:srgbClr val="00925F"/>
                </a:solidFill>
                <a:cs typeface="+mn-ea"/>
                <a:sym typeface="+mn-lt"/>
              </a:rPr>
              <a:t>T</a:t>
            </a:r>
            <a:r>
              <a:rPr lang="en-US" altLang="zh-CN" sz="2800" b="1" dirty="0" smtClean="0">
                <a:solidFill>
                  <a:srgbClr val="00925F"/>
                </a:solidFill>
                <a:cs typeface="+mn-ea"/>
                <a:sym typeface="+mn-lt"/>
              </a:rPr>
              <a:t>echnician—Quality record </a:t>
            </a:r>
            <a:r>
              <a:rPr lang="en-US" altLang="zh-CN" sz="2800" b="1" dirty="0">
                <a:solidFill>
                  <a:srgbClr val="00925F"/>
                </a:solidFill>
                <a:cs typeface="+mn-ea"/>
                <a:sym typeface="+mn-lt"/>
              </a:rPr>
              <a:t>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7945" y="2072073"/>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5" y="2682571"/>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4717"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4714" y="3281402"/>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74610" y="4689833"/>
            <a:ext cx="9509413" cy="954107"/>
          </a:xfrm>
          <a:prstGeom prst="rect">
            <a:avLst/>
          </a:prstGeom>
        </p:spPr>
        <p:txBody>
          <a:bodyPr wrap="square">
            <a:spAutoFit/>
          </a:bodyPr>
          <a:lstStyle/>
          <a:p>
            <a:r>
              <a:rPr lang="en-US" altLang="zh-CN" sz="1400" dirty="0" smtClean="0">
                <a:latin typeface="+mn-ea"/>
              </a:rPr>
              <a:t>1. </a:t>
            </a:r>
            <a:r>
              <a:rPr lang="en-US" altLang="zh-CN" sz="1400" dirty="0">
                <a:latin typeface="+mn-ea"/>
              </a:rPr>
              <a:t>Q</a:t>
            </a:r>
            <a:r>
              <a:rPr lang="en-US" altLang="zh-CN" sz="1400" dirty="0" smtClean="0">
                <a:latin typeface="+mn-ea"/>
              </a:rPr>
              <a:t>uality record or not: </a:t>
            </a:r>
            <a:r>
              <a:rPr lang="en-US" altLang="zh-CN" sz="1400" dirty="0">
                <a:latin typeface="+mn-ea"/>
              </a:rPr>
              <a:t>If you need to </a:t>
            </a:r>
            <a:r>
              <a:rPr lang="en-US" altLang="zh-CN" sz="1400" dirty="0" smtClean="0">
                <a:latin typeface="+mn-ea"/>
              </a:rPr>
              <a:t>make a quality record, </a:t>
            </a:r>
            <a:r>
              <a:rPr lang="en-US" altLang="zh-CN" sz="1400" dirty="0">
                <a:latin typeface="+mn-ea"/>
              </a:rPr>
              <a:t>you can click the “Quality </a:t>
            </a:r>
            <a:r>
              <a:rPr lang="en-US" altLang="zh-CN" sz="1400" dirty="0" smtClean="0">
                <a:latin typeface="+mn-ea"/>
              </a:rPr>
              <a:t>Record or not” </a:t>
            </a:r>
            <a:r>
              <a:rPr lang="en-US" altLang="zh-CN" sz="1400" dirty="0">
                <a:latin typeface="+mn-ea"/>
              </a:rPr>
              <a:t>button, the button will turn </a:t>
            </a:r>
            <a:r>
              <a:rPr lang="en-US" altLang="zh-CN" sz="1400" dirty="0" smtClean="0">
                <a:latin typeface="+mn-ea"/>
              </a:rPr>
              <a:t>green. The </a:t>
            </a:r>
            <a:r>
              <a:rPr lang="en-US" altLang="zh-CN" sz="1400" dirty="0">
                <a:latin typeface="+mn-ea"/>
              </a:rPr>
              <a:t>button will be closed by default;</a:t>
            </a:r>
          </a:p>
          <a:p>
            <a:r>
              <a:rPr lang="en-US" altLang="zh-CN" sz="1400" dirty="0">
                <a:latin typeface="+mn-ea"/>
              </a:rPr>
              <a:t>2. Recording category: The record type is required. Click the </a:t>
            </a:r>
            <a:r>
              <a:rPr lang="en-US" altLang="zh-CN" sz="1400" dirty="0" smtClean="0">
                <a:latin typeface="+mn-ea"/>
              </a:rPr>
              <a:t>icon to </a:t>
            </a:r>
            <a:r>
              <a:rPr lang="en-US" altLang="zh-CN" sz="1400" dirty="0">
                <a:latin typeface="+mn-ea"/>
              </a:rPr>
              <a:t>search for the file, or directly select the relevant file information</a:t>
            </a:r>
            <a:r>
              <a:rPr lang="en-US" altLang="zh-CN" sz="1400" dirty="0" smtClean="0">
                <a:latin typeface="+mn-ea"/>
              </a:rPr>
              <a:t>.</a:t>
            </a:r>
            <a:endParaRPr lang="en-US" altLang="zh-CN" sz="1400" dirty="0">
              <a:solidFill>
                <a:srgbClr val="FF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2016000" y="1389357"/>
            <a:ext cx="9297872" cy="1917221"/>
          </a:xfrm>
          <a:prstGeom prst="rect">
            <a:avLst/>
          </a:prstGeom>
        </p:spPr>
      </p:pic>
      <p:sp>
        <p:nvSpPr>
          <p:cNvPr id="2" name="矩形 1"/>
          <p:cNvSpPr/>
          <p:nvPr/>
        </p:nvSpPr>
        <p:spPr>
          <a:xfrm>
            <a:off x="2016000" y="1677798"/>
            <a:ext cx="1146650" cy="3271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6" name="矩形 5"/>
          <p:cNvSpPr/>
          <p:nvPr/>
        </p:nvSpPr>
        <p:spPr>
          <a:xfrm>
            <a:off x="5142451" y="1744910"/>
            <a:ext cx="687898" cy="1945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6061946" y="1874931"/>
            <a:ext cx="4639845" cy="2497120"/>
          </a:xfrm>
          <a:prstGeom prst="rect">
            <a:avLst/>
          </a:prstGeom>
        </p:spPr>
      </p:pic>
      <p:sp>
        <p:nvSpPr>
          <p:cNvPr id="10" name="矩形 9"/>
          <p:cNvSpPr/>
          <p:nvPr/>
        </p:nvSpPr>
        <p:spPr>
          <a:xfrm>
            <a:off x="6098796" y="2183925"/>
            <a:ext cx="360727" cy="25727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2282" y="962704"/>
            <a:ext cx="184731" cy="400110"/>
          </a:xfrm>
          <a:prstGeom prst="rect">
            <a:avLst/>
          </a:prstGeom>
        </p:spPr>
        <p:txBody>
          <a:bodyPr wrap="none">
            <a:spAutoFit/>
          </a:bodyPr>
          <a:lstStyle/>
          <a:p>
            <a:endParaRPr lang="en-US" altLang="zh-CN" sz="2000" dirty="0">
              <a:solidFill>
                <a:srgbClr val="00925F"/>
              </a:solidFill>
              <a:latin typeface="+mj-lt"/>
              <a:cs typeface="+mn-ea"/>
              <a:sym typeface="+mn-lt"/>
            </a:endParaRPr>
          </a:p>
        </p:txBody>
      </p:sp>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9214382" cy="523220"/>
          </a:xfrm>
          <a:prstGeom prst="rect">
            <a:avLst/>
          </a:prstGeom>
          <a:noFill/>
        </p:spPr>
        <p:txBody>
          <a:bodyPr wrap="none" rtlCol="0">
            <a:spAutoFit/>
          </a:bodyPr>
          <a:lstStyle/>
          <a:p>
            <a:r>
              <a:rPr lang="en-US" altLang="zh-CN" sz="2800" b="1" dirty="0">
                <a:solidFill>
                  <a:srgbClr val="00925F"/>
                </a:solidFill>
                <a:cs typeface="+mn-ea"/>
                <a:sym typeface="+mn-lt"/>
              </a:rPr>
              <a:t>Description of </a:t>
            </a:r>
            <a:r>
              <a:rPr lang="en-US" altLang="zh-CN" sz="2800" b="1" dirty="0" smtClean="0">
                <a:solidFill>
                  <a:srgbClr val="00925F"/>
                </a:solidFill>
                <a:cs typeface="+mn-ea"/>
                <a:sym typeface="+mn-lt"/>
              </a:rPr>
              <a:t>Key Steps </a:t>
            </a:r>
            <a:r>
              <a:rPr lang="en-US" altLang="zh-CN" sz="2800" b="1" dirty="0">
                <a:solidFill>
                  <a:srgbClr val="00925F"/>
                </a:solidFill>
                <a:cs typeface="+mn-ea"/>
                <a:sym typeface="+mn-lt"/>
              </a:rPr>
              <a:t>in the R</a:t>
            </a:r>
            <a:r>
              <a:rPr lang="en-US" altLang="zh-CN" sz="2800" b="1" dirty="0" smtClean="0">
                <a:solidFill>
                  <a:srgbClr val="00925F"/>
                </a:solidFill>
                <a:cs typeface="+mn-ea"/>
                <a:sym typeface="+mn-lt"/>
              </a:rPr>
              <a:t>epair </a:t>
            </a:r>
            <a:r>
              <a:rPr lang="en-US" altLang="zh-CN" sz="2800" b="1" dirty="0">
                <a:solidFill>
                  <a:srgbClr val="00925F"/>
                </a:solidFill>
                <a:cs typeface="+mn-ea"/>
                <a:sym typeface="+mn-lt"/>
              </a:rPr>
              <a:t>O</a:t>
            </a:r>
            <a:r>
              <a:rPr lang="en-US" altLang="zh-CN" sz="2800" b="1" dirty="0" smtClean="0">
                <a:solidFill>
                  <a:srgbClr val="00925F"/>
                </a:solidFill>
                <a:cs typeface="+mn-ea"/>
                <a:sym typeface="+mn-lt"/>
              </a:rPr>
              <a:t>rder Process</a:t>
            </a:r>
            <a:endParaRPr lang="en-US" altLang="zh-CN" sz="2800" b="1" dirty="0">
              <a:solidFill>
                <a:srgbClr val="00925F"/>
              </a:solidFill>
              <a:cs typeface="+mn-ea"/>
              <a:sym typeface="+mn-lt"/>
            </a:endParaRPr>
          </a:p>
        </p:txBody>
      </p:sp>
      <p:pic>
        <p:nvPicPr>
          <p:cNvPr id="7" name="图片 6"/>
          <p:cNvPicPr>
            <a:picLocks noChangeAspect="1"/>
          </p:cNvPicPr>
          <p:nvPr/>
        </p:nvPicPr>
        <p:blipFill>
          <a:blip r:embed="rId3"/>
          <a:stretch>
            <a:fillRect/>
          </a:stretch>
        </p:blipFill>
        <p:spPr>
          <a:xfrm>
            <a:off x="412282" y="1916811"/>
            <a:ext cx="11229802" cy="3200400"/>
          </a:xfrm>
          <a:prstGeom prst="rect">
            <a:avLst/>
          </a:prstGeom>
        </p:spPr>
      </p:pic>
    </p:spTree>
    <p:extLst>
      <p:ext uri="{BB962C8B-B14F-4D97-AF65-F5344CB8AC3E}">
        <p14:creationId xmlns:p14="http://schemas.microsoft.com/office/powerpoint/2010/main" val="4845847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517857" cy="523220"/>
          </a:xfrm>
          <a:prstGeom prst="rect">
            <a:avLst/>
          </a:prstGeom>
          <a:noFill/>
        </p:spPr>
        <p:txBody>
          <a:bodyPr wrap="none" rtlCol="0">
            <a:spAutoFit/>
          </a:bodyPr>
          <a:lstStyle/>
          <a:p>
            <a:r>
              <a:rPr lang="en-US" altLang="zh-CN" sz="2800" b="1" dirty="0" smtClean="0">
                <a:solidFill>
                  <a:srgbClr val="00925F"/>
                </a:solidFill>
                <a:cs typeface="+mn-ea"/>
                <a:sym typeface="+mn-lt"/>
              </a:rPr>
              <a:t>technician—Repair </a:t>
            </a:r>
            <a:r>
              <a:rPr lang="en-US" altLang="zh-CN" sz="2800" b="1" dirty="0">
                <a:solidFill>
                  <a:srgbClr val="00925F"/>
                </a:solidFill>
                <a:cs typeface="+mn-ea"/>
                <a:sym typeface="+mn-lt"/>
              </a:rPr>
              <a:t>Information</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8752" y="3927902"/>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32157" y="4860000"/>
            <a:ext cx="9509413" cy="954107"/>
          </a:xfrm>
          <a:prstGeom prst="rect">
            <a:avLst/>
          </a:prstGeom>
        </p:spPr>
        <p:txBody>
          <a:bodyPr wrap="square">
            <a:spAutoFit/>
          </a:bodyPr>
          <a:lstStyle/>
          <a:p>
            <a:r>
              <a:rPr lang="en-US" altLang="zh-CN" sz="1400" dirty="0">
                <a:latin typeface="+mn-ea"/>
              </a:rPr>
              <a:t>1. After the </a:t>
            </a:r>
            <a:r>
              <a:rPr lang="en-US" altLang="zh-CN" sz="1400" dirty="0" smtClean="0">
                <a:latin typeface="+mn-ea"/>
              </a:rPr>
              <a:t>technician has </a:t>
            </a:r>
            <a:r>
              <a:rPr lang="en-US" altLang="zh-CN" sz="1400" dirty="0">
                <a:latin typeface="+mn-ea"/>
              </a:rPr>
              <a:t>finished repairing and confirms that the information is correct, </a:t>
            </a:r>
            <a:r>
              <a:rPr lang="en-US" altLang="zh-CN" sz="1400" dirty="0" smtClean="0">
                <a:latin typeface="+mn-ea"/>
              </a:rPr>
              <a:t>click Assign to </a:t>
            </a:r>
            <a:r>
              <a:rPr lang="en-US" altLang="zh-CN" sz="1400" dirty="0">
                <a:latin typeface="+mn-ea"/>
              </a:rPr>
              <a:t>the </a:t>
            </a:r>
            <a:r>
              <a:rPr lang="en-US" altLang="zh-CN" sz="1400" dirty="0" smtClean="0">
                <a:latin typeface="+mn-ea"/>
              </a:rPr>
              <a:t>receptionist;</a:t>
            </a:r>
          </a:p>
          <a:p>
            <a:r>
              <a:rPr lang="en-US" altLang="zh-CN" sz="1400" dirty="0" smtClean="0">
                <a:latin typeface="+mn-ea"/>
              </a:rPr>
              <a:t>2. Select the receptionist to assign the order, then the status of the order turns to repaired and the stock will update .</a:t>
            </a:r>
            <a:endParaRPr lang="zh-CN" altLang="en-US" sz="1400" dirty="0">
              <a:solidFill>
                <a:srgbClr val="FF0000"/>
              </a:solidFill>
            </a:endParaRPr>
          </a:p>
        </p:txBody>
      </p:sp>
      <p:pic>
        <p:nvPicPr>
          <p:cNvPr id="2" name="图片 1"/>
          <p:cNvPicPr>
            <a:picLocks noChangeAspect="1"/>
          </p:cNvPicPr>
          <p:nvPr/>
        </p:nvPicPr>
        <p:blipFill>
          <a:blip r:embed="rId3"/>
          <a:stretch>
            <a:fillRect/>
          </a:stretch>
        </p:blipFill>
        <p:spPr>
          <a:xfrm>
            <a:off x="2016000" y="1342258"/>
            <a:ext cx="9281920" cy="2746647"/>
          </a:xfrm>
          <a:prstGeom prst="rect">
            <a:avLst/>
          </a:prstGeom>
        </p:spPr>
      </p:pic>
      <p:pic>
        <p:nvPicPr>
          <p:cNvPr id="6" name="图片 5"/>
          <p:cNvPicPr>
            <a:picLocks noChangeAspect="1"/>
          </p:cNvPicPr>
          <p:nvPr/>
        </p:nvPicPr>
        <p:blipFill>
          <a:blip r:embed="rId4"/>
          <a:stretch>
            <a:fillRect/>
          </a:stretch>
        </p:blipFill>
        <p:spPr>
          <a:xfrm>
            <a:off x="2016000" y="3877408"/>
            <a:ext cx="9281920" cy="82166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6437981" cy="954107"/>
          </a:xfrm>
          <a:prstGeom prst="rect">
            <a:avLst/>
          </a:prstGeom>
          <a:noFill/>
        </p:spPr>
        <p:txBody>
          <a:bodyPr wrap="none" rtlCol="0">
            <a:spAutoFit/>
          </a:bodyPr>
          <a:lstStyle/>
          <a:p>
            <a:r>
              <a:rPr lang="en-US" altLang="zh-CN" sz="2800" b="1" dirty="0" smtClean="0">
                <a:solidFill>
                  <a:srgbClr val="00925F"/>
                </a:solidFill>
                <a:cs typeface="+mn-ea"/>
                <a:sym typeface="+mn-lt"/>
              </a:rPr>
              <a:t>Receptionist—Handover Information</a:t>
            </a:r>
            <a:endParaRPr lang="en-US" altLang="zh-CN" sz="2800" b="1" dirty="0">
              <a:solidFill>
                <a:srgbClr val="00925F"/>
              </a:solidFill>
              <a:cs typeface="+mn-ea"/>
              <a:sym typeface="+mn-lt"/>
            </a:endParaRPr>
          </a:p>
          <a:p>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87240" y="3950300"/>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87236" y="4560735"/>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2095925" y="3894388"/>
            <a:ext cx="9509413" cy="1384995"/>
          </a:xfrm>
          <a:prstGeom prst="rect">
            <a:avLst/>
          </a:prstGeom>
        </p:spPr>
        <p:txBody>
          <a:bodyPr wrap="square">
            <a:spAutoFit/>
          </a:bodyPr>
          <a:lstStyle/>
          <a:p>
            <a:r>
              <a:rPr lang="en-US" altLang="zh-CN" sz="1400" dirty="0"/>
              <a:t>1. </a:t>
            </a:r>
            <a:r>
              <a:rPr lang="en-US" altLang="zh-CN" sz="1400" dirty="0" smtClean="0"/>
              <a:t>The </a:t>
            </a:r>
            <a:r>
              <a:rPr lang="en-US" altLang="zh-CN" sz="1400" dirty="0"/>
              <a:t>user name and user phone of the machine </a:t>
            </a:r>
            <a:r>
              <a:rPr lang="en-US" altLang="zh-CN" sz="1400" dirty="0" smtClean="0"/>
              <a:t>information </a:t>
            </a:r>
            <a:r>
              <a:rPr lang="en-US" altLang="zh-CN" sz="1400" dirty="0"/>
              <a:t>default </a:t>
            </a:r>
            <a:r>
              <a:rPr lang="en-US" altLang="zh-CN" sz="1400" dirty="0" smtClean="0"/>
              <a:t>to the receive customer information, </a:t>
            </a:r>
            <a:r>
              <a:rPr lang="en-US" altLang="zh-CN" sz="1400" dirty="0"/>
              <a:t>it can be </a:t>
            </a:r>
            <a:r>
              <a:rPr lang="en-US" altLang="zh-CN" sz="1400" dirty="0" smtClean="0"/>
              <a:t>modified if the information is different;</a:t>
            </a:r>
            <a:endParaRPr lang="en-US" altLang="zh-CN" sz="1400" dirty="0"/>
          </a:p>
          <a:p>
            <a:r>
              <a:rPr lang="en-US" altLang="zh-CN" sz="1400" dirty="0"/>
              <a:t>2. </a:t>
            </a:r>
            <a:r>
              <a:rPr lang="en-US" altLang="zh-CN" sz="1400" dirty="0" smtClean="0"/>
              <a:t>Payment </a:t>
            </a:r>
            <a:r>
              <a:rPr lang="en-US" altLang="zh-CN" sz="1400" dirty="0"/>
              <a:t>M</a:t>
            </a:r>
            <a:r>
              <a:rPr lang="en-US" altLang="zh-CN" sz="1400" dirty="0" smtClean="0"/>
              <a:t>ethod </a:t>
            </a:r>
            <a:r>
              <a:rPr lang="en-US" altLang="zh-CN" sz="1400" dirty="0"/>
              <a:t>and C</a:t>
            </a:r>
            <a:r>
              <a:rPr lang="en-US" altLang="zh-CN" sz="1400" dirty="0" smtClean="0"/>
              <a:t>ustomer </a:t>
            </a:r>
            <a:r>
              <a:rPr lang="en-US" altLang="zh-CN" sz="1400" dirty="0"/>
              <a:t>P</a:t>
            </a:r>
            <a:r>
              <a:rPr lang="en-US" altLang="zh-CN" sz="1400" dirty="0" smtClean="0"/>
              <a:t>ayment Date </a:t>
            </a:r>
            <a:r>
              <a:rPr lang="en-US" altLang="zh-CN" sz="1400" dirty="0"/>
              <a:t>are </a:t>
            </a:r>
            <a:r>
              <a:rPr lang="en-US" altLang="zh-CN" sz="1400" dirty="0" smtClean="0"/>
              <a:t>required, </a:t>
            </a:r>
            <a:r>
              <a:rPr lang="en-US" altLang="zh-CN" sz="1400" dirty="0"/>
              <a:t>filled in according to the actual situation;</a:t>
            </a:r>
          </a:p>
          <a:p>
            <a:r>
              <a:rPr lang="en-US" altLang="zh-CN" sz="1400" dirty="0"/>
              <a:t>3. After clicking </a:t>
            </a:r>
            <a:r>
              <a:rPr lang="en-US" altLang="zh-CN" sz="1400" dirty="0" smtClean="0"/>
              <a:t>“ Completed ” , </a:t>
            </a:r>
            <a:r>
              <a:rPr lang="en-US" altLang="zh-CN" sz="1400" dirty="0"/>
              <a:t>the status of the </a:t>
            </a:r>
            <a:r>
              <a:rPr lang="en-US" altLang="zh-CN" sz="1400" dirty="0" smtClean="0"/>
              <a:t>repair order turns “</a:t>
            </a:r>
            <a:r>
              <a:rPr lang="en-US" altLang="zh-CN" sz="1400" dirty="0" err="1" smtClean="0"/>
              <a:t>Handovered</a:t>
            </a:r>
            <a:r>
              <a:rPr lang="en-US" altLang="zh-CN" sz="1400" dirty="0" smtClean="0"/>
              <a:t>”;</a:t>
            </a:r>
            <a:endParaRPr lang="en-US" altLang="zh-CN" sz="1400" dirty="0"/>
          </a:p>
          <a:p>
            <a:r>
              <a:rPr lang="en-US" altLang="zh-CN" sz="1400" dirty="0"/>
              <a:t>4. </a:t>
            </a:r>
            <a:r>
              <a:rPr lang="en-US" altLang="zh-CN" sz="1400" dirty="0" smtClean="0"/>
              <a:t>Whether balance is due :  only for send by dealer . The SC can use this function to book the account , the button default to close.</a:t>
            </a:r>
            <a:endParaRPr lang="zh-CN" altLang="en-US" sz="1400" dirty="0">
              <a:solidFill>
                <a:srgbClr val="FF0000"/>
              </a:solidFill>
            </a:endParaRPr>
          </a:p>
        </p:txBody>
      </p:sp>
      <p:pic>
        <p:nvPicPr>
          <p:cNvPr id="2" name="图片 1"/>
          <p:cNvPicPr>
            <a:picLocks noChangeAspect="1"/>
          </p:cNvPicPr>
          <p:nvPr/>
        </p:nvPicPr>
        <p:blipFill>
          <a:blip r:embed="rId3"/>
          <a:stretch>
            <a:fillRect/>
          </a:stretch>
        </p:blipFill>
        <p:spPr>
          <a:xfrm>
            <a:off x="2095925" y="1479825"/>
            <a:ext cx="9100812" cy="2161628"/>
          </a:xfrm>
          <a:prstGeom prst="rect">
            <a:avLst/>
          </a:prstGeom>
        </p:spPr>
      </p:pic>
      <p:sp>
        <p:nvSpPr>
          <p:cNvPr id="3" name="矩形 2"/>
          <p:cNvSpPr/>
          <p:nvPr/>
        </p:nvSpPr>
        <p:spPr>
          <a:xfrm>
            <a:off x="2172749" y="2090099"/>
            <a:ext cx="2902590" cy="2839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9" name="矩形 18"/>
          <p:cNvSpPr/>
          <p:nvPr/>
        </p:nvSpPr>
        <p:spPr>
          <a:xfrm>
            <a:off x="5229253" y="2098488"/>
            <a:ext cx="2902590" cy="28398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6857968" cy="1384995"/>
          </a:xfrm>
          <a:prstGeom prst="rect">
            <a:avLst/>
          </a:prstGeom>
          <a:noFill/>
        </p:spPr>
        <p:txBody>
          <a:bodyPr wrap="none" rtlCol="0">
            <a:spAutoFit/>
          </a:bodyPr>
          <a:lstStyle/>
          <a:p>
            <a:r>
              <a:rPr lang="en-US" altLang="zh-CN" sz="2800" b="1" dirty="0" smtClean="0">
                <a:solidFill>
                  <a:srgbClr val="00925F"/>
                </a:solidFill>
                <a:cs typeface="+mn-ea"/>
                <a:sym typeface="+mn-lt"/>
              </a:rPr>
              <a:t>Receptionist—</a:t>
            </a:r>
            <a:r>
              <a:rPr lang="en-US" altLang="zh-CN" sz="2800" b="1" dirty="0" err="1" smtClean="0">
                <a:solidFill>
                  <a:srgbClr val="00925F"/>
                </a:solidFill>
                <a:cs typeface="+mn-ea"/>
                <a:sym typeface="+mn-lt"/>
              </a:rPr>
              <a:t>Handovered</a:t>
            </a:r>
            <a:r>
              <a:rPr lang="en-US" altLang="zh-CN" sz="2800" b="1" dirty="0">
                <a:solidFill>
                  <a:srgbClr val="00925F"/>
                </a:solidFill>
                <a:cs typeface="+mn-ea"/>
                <a:sym typeface="+mn-lt"/>
              </a:rPr>
              <a:t> Information</a:t>
            </a:r>
          </a:p>
          <a:p>
            <a:endParaRPr lang="en-US" altLang="zh-CN" sz="2800" b="1" dirty="0">
              <a:solidFill>
                <a:srgbClr val="00925F"/>
              </a:solidFill>
              <a:cs typeface="+mn-ea"/>
              <a:sym typeface="+mn-lt"/>
            </a:endParaRPr>
          </a:p>
          <a:p>
            <a:endParaRPr lang="en-US" altLang="zh-CN" sz="2800" b="1" dirty="0">
              <a:solidFill>
                <a:srgbClr val="00925F"/>
              </a:solidFill>
              <a:cs typeface="+mn-ea"/>
              <a:sym typeface="+mn-lt"/>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87240" y="3950300"/>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87236" y="4560735"/>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0" name="文本框 19"/>
          <p:cNvSpPr txBox="1"/>
          <p:nvPr/>
        </p:nvSpPr>
        <p:spPr>
          <a:xfrm>
            <a:off x="2006310" y="4437342"/>
            <a:ext cx="9304370" cy="1600438"/>
          </a:xfrm>
          <a:prstGeom prst="rect">
            <a:avLst/>
          </a:prstGeom>
          <a:noFill/>
        </p:spPr>
        <p:txBody>
          <a:bodyPr wrap="square" rtlCol="0">
            <a:spAutoFit/>
          </a:bodyPr>
          <a:lstStyle/>
          <a:p>
            <a:endParaRPr lang="en-US" altLang="zh-CN" sz="1400" dirty="0" smtClean="0">
              <a:latin typeface="+mn-ea"/>
            </a:endParaRPr>
          </a:p>
          <a:p>
            <a:r>
              <a:rPr lang="en-US" altLang="zh-CN" sz="1400" dirty="0" smtClean="0">
                <a:latin typeface="+mn-ea"/>
              </a:rPr>
              <a:t>The receptionist should check the information of the customer when picks up the device. When </a:t>
            </a:r>
            <a:r>
              <a:rPr lang="en-US" altLang="zh-CN" sz="1400" dirty="0">
                <a:latin typeface="+mn-ea"/>
              </a:rPr>
              <a:t>the repair type is </a:t>
            </a:r>
            <a:r>
              <a:rPr lang="en-US" altLang="zh-CN" sz="1400" dirty="0" smtClean="0">
                <a:latin typeface="+mn-ea"/>
              </a:rPr>
              <a:t>OOW, </a:t>
            </a:r>
            <a:r>
              <a:rPr lang="en-US" altLang="zh-CN" sz="1400" dirty="0">
                <a:latin typeface="+mn-ea"/>
              </a:rPr>
              <a:t>the </a:t>
            </a:r>
            <a:r>
              <a:rPr lang="en-US" altLang="zh-CN" sz="1400" dirty="0" smtClean="0">
                <a:latin typeface="+mn-ea"/>
              </a:rPr>
              <a:t>receptionist needs confirm the information of </a:t>
            </a:r>
            <a:r>
              <a:rPr lang="zh-CN" altLang="en-US" sz="1400" dirty="0" smtClean="0">
                <a:latin typeface="+mn-ea"/>
              </a:rPr>
              <a:t>‘</a:t>
            </a:r>
            <a:r>
              <a:rPr lang="en-US" altLang="zh-CN" sz="1400" dirty="0" smtClean="0">
                <a:latin typeface="+mn-ea"/>
              </a:rPr>
              <a:t>Defective material have been taken away or not</a:t>
            </a:r>
            <a:r>
              <a:rPr lang="zh-CN" altLang="en-US" sz="1400" dirty="0" smtClean="0">
                <a:latin typeface="+mn-ea"/>
              </a:rPr>
              <a:t>’</a:t>
            </a:r>
            <a:r>
              <a:rPr lang="en-US" altLang="zh-CN" sz="1400" dirty="0" smtClean="0">
                <a:latin typeface="+mn-ea"/>
              </a:rPr>
              <a:t>in the repair information/parts replaced. Select </a:t>
            </a:r>
            <a:r>
              <a:rPr lang="en-US" altLang="zh-CN" sz="1400" dirty="0">
                <a:latin typeface="+mn-ea"/>
              </a:rPr>
              <a:t>the according to the actual situation. When the repair type </a:t>
            </a:r>
            <a:r>
              <a:rPr lang="en-US" altLang="zh-CN" sz="1400" dirty="0" smtClean="0">
                <a:latin typeface="+mn-ea"/>
              </a:rPr>
              <a:t>is IW, “Defective </a:t>
            </a:r>
            <a:r>
              <a:rPr lang="en-US" altLang="zh-CN" sz="1400" dirty="0">
                <a:latin typeface="+mn-ea"/>
              </a:rPr>
              <a:t>material have been taken away or </a:t>
            </a:r>
            <a:r>
              <a:rPr lang="en-US" altLang="zh-CN" sz="1400" dirty="0" smtClean="0">
                <a:latin typeface="+mn-ea"/>
              </a:rPr>
              <a:t>not ” default to ‘ No ’, can’t be modified. If </a:t>
            </a:r>
            <a:r>
              <a:rPr lang="en-US" altLang="zh-CN" sz="1400" dirty="0">
                <a:latin typeface="+mn-ea"/>
              </a:rPr>
              <a:t>the warranty service is used, the </a:t>
            </a:r>
            <a:r>
              <a:rPr lang="en-US" altLang="zh-CN" sz="1400" dirty="0" smtClean="0">
                <a:latin typeface="+mn-ea"/>
              </a:rPr>
              <a:t>defective </a:t>
            </a:r>
            <a:r>
              <a:rPr lang="en-US" altLang="zh-CN" sz="1400" dirty="0">
                <a:latin typeface="+mn-ea"/>
              </a:rPr>
              <a:t>material is not allowed to be taken away by the </a:t>
            </a:r>
            <a:r>
              <a:rPr lang="en-US" altLang="zh-CN" sz="1400" dirty="0" smtClean="0">
                <a:latin typeface="+mn-ea"/>
              </a:rPr>
              <a:t>customer.</a:t>
            </a:r>
            <a:r>
              <a:rPr lang="zh-CN" altLang="en-US" sz="1400" dirty="0" smtClean="0">
                <a:latin typeface="+mn-ea"/>
              </a:rPr>
              <a:t> </a:t>
            </a:r>
            <a:endParaRPr lang="en-US" altLang="zh-CN" sz="1400" dirty="0">
              <a:solidFill>
                <a:srgbClr val="FF0000"/>
              </a:solidFill>
              <a:latin typeface="+mn-ea"/>
            </a:endParaRPr>
          </a:p>
        </p:txBody>
      </p:sp>
      <p:pic>
        <p:nvPicPr>
          <p:cNvPr id="6" name="图片 5"/>
          <p:cNvPicPr>
            <a:picLocks noChangeAspect="1"/>
          </p:cNvPicPr>
          <p:nvPr/>
        </p:nvPicPr>
        <p:blipFill>
          <a:blip r:embed="rId3"/>
          <a:stretch>
            <a:fillRect/>
          </a:stretch>
        </p:blipFill>
        <p:spPr>
          <a:xfrm>
            <a:off x="2099021" y="1336298"/>
            <a:ext cx="9118949" cy="3398913"/>
          </a:xfrm>
          <a:prstGeom prst="rect">
            <a:avLst/>
          </a:prstGeom>
        </p:spPr>
      </p:pic>
      <p:sp>
        <p:nvSpPr>
          <p:cNvPr id="8" name="矩形 7"/>
          <p:cNvSpPr/>
          <p:nvPr/>
        </p:nvSpPr>
        <p:spPr>
          <a:xfrm>
            <a:off x="5972961" y="4060272"/>
            <a:ext cx="1333850" cy="3915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604936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516245" cy="521970"/>
          </a:xfrm>
          <a:prstGeom prst="rect">
            <a:avLst/>
          </a:prstGeom>
          <a:noFill/>
        </p:spPr>
        <p:txBody>
          <a:bodyPr wrap="none" rtlCol="0">
            <a:spAutoFit/>
          </a:bodyPr>
          <a:lstStyle/>
          <a:p>
            <a:r>
              <a:rPr lang="en-US" altLang="zh-CN" sz="2800" b="1" dirty="0">
                <a:solidFill>
                  <a:srgbClr val="00925F"/>
                </a:solidFill>
                <a:cs typeface="+mn-ea"/>
                <a:sym typeface="+mn-lt"/>
              </a:rPr>
              <a:t>Transferred to Inspection Order</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7" name="矩形 6"/>
          <p:cNvSpPr/>
          <p:nvPr/>
        </p:nvSpPr>
        <p:spPr>
          <a:xfrm>
            <a:off x="1956732" y="4900660"/>
            <a:ext cx="9509413" cy="1384995"/>
          </a:xfrm>
          <a:prstGeom prst="rect">
            <a:avLst/>
          </a:prstGeom>
        </p:spPr>
        <p:txBody>
          <a:bodyPr wrap="square">
            <a:spAutoFit/>
          </a:bodyPr>
          <a:lstStyle/>
          <a:p>
            <a:pPr marL="342900" indent="-342900">
              <a:buAutoNum type="arabicPeriod"/>
            </a:pPr>
            <a:r>
              <a:rPr lang="en-US" altLang="zh-CN" sz="1400" dirty="0" smtClean="0"/>
              <a:t>When </a:t>
            </a:r>
            <a:r>
              <a:rPr lang="en-US" altLang="zh-CN" sz="1400" dirty="0"/>
              <a:t>the status is not started/repairing, </a:t>
            </a:r>
            <a:r>
              <a:rPr lang="en-US" altLang="zh-CN" sz="1400" dirty="0" smtClean="0"/>
              <a:t>click ‘Transfer to inspection’ button if the device meets the exchange condition .</a:t>
            </a:r>
            <a:endParaRPr lang="en-US" altLang="zh-CN" sz="1400" dirty="0"/>
          </a:p>
          <a:p>
            <a:pPr marL="342900" indent="-342900">
              <a:buAutoNum type="arabicPeriod"/>
            </a:pPr>
            <a:r>
              <a:rPr lang="en-US" altLang="zh-CN" sz="1400" dirty="0" smtClean="0"/>
              <a:t>After </a:t>
            </a:r>
            <a:r>
              <a:rPr lang="en-US" altLang="zh-CN" sz="1400" dirty="0"/>
              <a:t>click ‘Transfer to inspection’ </a:t>
            </a:r>
            <a:r>
              <a:rPr lang="en-US" altLang="zh-CN" sz="1400" dirty="0" smtClean="0"/>
              <a:t>button,</a:t>
            </a:r>
            <a:r>
              <a:rPr lang="en-US" altLang="zh-CN" sz="1400" dirty="0"/>
              <a:t> </a:t>
            </a:r>
            <a:r>
              <a:rPr lang="en-US" altLang="zh-CN" sz="1400" dirty="0" smtClean="0"/>
              <a:t>the interface </a:t>
            </a:r>
            <a:r>
              <a:rPr lang="en-US" altLang="zh-CN" sz="1400" dirty="0"/>
              <a:t>will </a:t>
            </a:r>
            <a:r>
              <a:rPr lang="en-US" altLang="zh-CN" sz="1400" dirty="0" smtClean="0"/>
              <a:t>pop up , fill the information of Inspection order and click ‘Confirm’, then the handle method change </a:t>
            </a:r>
            <a:r>
              <a:rPr lang="en-US" altLang="zh-CN" sz="1400" dirty="0"/>
              <a:t>to </a:t>
            </a:r>
            <a:r>
              <a:rPr lang="en-US" altLang="zh-CN" sz="1400" dirty="0" smtClean="0"/>
              <a:t>transferred </a:t>
            </a:r>
            <a:r>
              <a:rPr lang="en-US" altLang="zh-CN" sz="1400" dirty="0"/>
              <a:t>to Inspection </a:t>
            </a:r>
            <a:r>
              <a:rPr lang="en-US" altLang="zh-CN" sz="1400" dirty="0" smtClean="0"/>
              <a:t>order.</a:t>
            </a:r>
          </a:p>
          <a:p>
            <a:pPr marL="342900" indent="-342900">
              <a:buAutoNum type="arabicPeriod" startAt="3"/>
            </a:pPr>
            <a:r>
              <a:rPr lang="en-US" altLang="zh-CN" sz="1400" dirty="0" smtClean="0"/>
              <a:t>At this time ,the order </a:t>
            </a:r>
            <a:r>
              <a:rPr lang="en-US" altLang="zh-CN" sz="1400" dirty="0"/>
              <a:t>can be applied for a change </a:t>
            </a:r>
            <a:r>
              <a:rPr lang="en-US" altLang="zh-CN" sz="1400" dirty="0" smtClean="0"/>
              <a:t>order.  You can check the Inspection Order No. in the operation </a:t>
            </a:r>
            <a:r>
              <a:rPr lang="en-US" altLang="zh-CN" sz="1400" dirty="0"/>
              <a:t>Record </a:t>
            </a:r>
            <a:r>
              <a:rPr lang="en-US" altLang="zh-CN" sz="1400" dirty="0" smtClean="0"/>
              <a:t>corresponding to </a:t>
            </a:r>
            <a:r>
              <a:rPr lang="en-US" altLang="zh-CN" sz="1400" dirty="0"/>
              <a:t>the </a:t>
            </a:r>
            <a:r>
              <a:rPr lang="en-US" altLang="zh-CN" sz="1400" dirty="0" smtClean="0"/>
              <a:t>repair order.</a:t>
            </a:r>
            <a:endParaRPr lang="en-US" altLang="zh-CN" sz="1400"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2015998" y="1296704"/>
            <a:ext cx="9284483" cy="2265744"/>
          </a:xfrm>
          <a:prstGeom prst="rect">
            <a:avLst/>
          </a:prstGeom>
        </p:spPr>
      </p:pic>
      <p:pic>
        <p:nvPicPr>
          <p:cNvPr id="6" name="图片 5"/>
          <p:cNvPicPr>
            <a:picLocks noChangeAspect="1"/>
          </p:cNvPicPr>
          <p:nvPr/>
        </p:nvPicPr>
        <p:blipFill>
          <a:blip r:embed="rId3"/>
          <a:stretch>
            <a:fillRect/>
          </a:stretch>
        </p:blipFill>
        <p:spPr>
          <a:xfrm>
            <a:off x="1973560" y="3219896"/>
            <a:ext cx="9268483" cy="1680764"/>
          </a:xfrm>
          <a:prstGeom prst="rect">
            <a:avLst/>
          </a:prstGeom>
        </p:spPr>
      </p:pic>
      <p:sp>
        <p:nvSpPr>
          <p:cNvPr id="18" name="Rectangle 5"/>
          <p:cNvSpPr/>
          <p:nvPr/>
        </p:nvSpPr>
        <p:spPr bwMode="auto">
          <a:xfrm>
            <a:off x="412282" y="1747479"/>
            <a:ext cx="1011761"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Overflow="overflow" horzOverflow="overflow" vert="horz" wrap="square" lIns="91436" tIns="45718" rIns="91436" bIns="45718" numCol="1" spcCol="0" rtlCol="0" fromWordArt="0" anchor="ctr" anchorCtr="0" forceAA="0" compatLnSpc="1">
            <a:noAutofit/>
          </a:bodyPr>
          <a:lstStyle/>
          <a:p>
            <a:pPr lvl="0" algn="ctr" defTabSz="685165"/>
            <a:r>
              <a:rPr 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sym typeface="+mn-ea"/>
              </a:rPr>
              <a:t>Inspection Order</a:t>
            </a:r>
          </a:p>
        </p:txBody>
      </p:sp>
      <p:sp>
        <p:nvSpPr>
          <p:cNvPr id="19" name="Rectangle 5"/>
          <p:cNvSpPr/>
          <p:nvPr/>
        </p:nvSpPr>
        <p:spPr bwMode="auto">
          <a:xfrm>
            <a:off x="412283" y="2391410"/>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400" dirty="0">
                <a:solidFill>
                  <a:prstClr val="white"/>
                </a:solidFill>
                <a:latin typeface="+mn-ea"/>
                <a:cs typeface="Segoe UI" panose="020B0502040204020203" pitchFamily="34" charset="0"/>
                <a:sym typeface="+mn-lt"/>
              </a:rPr>
              <a:t>Cancel Service</a:t>
            </a:r>
          </a:p>
        </p:txBody>
      </p:sp>
    </p:spTree>
    <p:extLst>
      <p:ext uri="{BB962C8B-B14F-4D97-AF65-F5344CB8AC3E}">
        <p14:creationId xmlns:p14="http://schemas.microsoft.com/office/powerpoint/2010/main" val="331249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2743059" cy="523220"/>
          </a:xfrm>
          <a:prstGeom prst="rect">
            <a:avLst/>
          </a:prstGeom>
          <a:noFill/>
        </p:spPr>
        <p:txBody>
          <a:bodyPr wrap="none" rtlCol="0">
            <a:spAutoFit/>
          </a:bodyPr>
          <a:lstStyle/>
          <a:p>
            <a:r>
              <a:rPr lang="en-US" altLang="zh-CN" sz="2800" b="1" dirty="0">
                <a:solidFill>
                  <a:srgbClr val="00925F"/>
                </a:solidFill>
                <a:cs typeface="+mn-ea"/>
                <a:sym typeface="+mn-lt"/>
              </a:rPr>
              <a:t>Cancel Service</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
          <a:stretch>
            <a:fillRect/>
          </a:stretch>
        </p:blipFill>
        <p:spPr>
          <a:xfrm>
            <a:off x="2063625" y="1232562"/>
            <a:ext cx="9216190" cy="873607"/>
          </a:xfrm>
          <a:prstGeom prst="rect">
            <a:avLst/>
          </a:prstGeom>
        </p:spPr>
      </p:pic>
      <p:pic>
        <p:nvPicPr>
          <p:cNvPr id="16" name="图片 15"/>
          <p:cNvPicPr>
            <a:picLocks noChangeAspect="1"/>
          </p:cNvPicPr>
          <p:nvPr/>
        </p:nvPicPr>
        <p:blipFill>
          <a:blip r:embed="rId3"/>
          <a:stretch>
            <a:fillRect/>
          </a:stretch>
        </p:blipFill>
        <p:spPr>
          <a:xfrm>
            <a:off x="2063625" y="2003008"/>
            <a:ext cx="9216192" cy="2121974"/>
          </a:xfrm>
          <a:prstGeom prst="rect">
            <a:avLst/>
          </a:prstGeom>
        </p:spPr>
      </p:pic>
      <p:pic>
        <p:nvPicPr>
          <p:cNvPr id="18" name="图片 17"/>
          <p:cNvPicPr>
            <a:picLocks noChangeAspect="1"/>
          </p:cNvPicPr>
          <p:nvPr/>
        </p:nvPicPr>
        <p:blipFill>
          <a:blip r:embed="rId4"/>
          <a:stretch>
            <a:fillRect/>
          </a:stretch>
        </p:blipFill>
        <p:spPr>
          <a:xfrm>
            <a:off x="3554209" y="2574887"/>
            <a:ext cx="3531302" cy="1822111"/>
          </a:xfrm>
          <a:prstGeom prst="rect">
            <a:avLst/>
          </a:prstGeom>
        </p:spPr>
      </p:pic>
      <p:sp>
        <p:nvSpPr>
          <p:cNvPr id="19" name="矩形 18"/>
          <p:cNvSpPr/>
          <p:nvPr/>
        </p:nvSpPr>
        <p:spPr>
          <a:xfrm>
            <a:off x="1881474" y="4512963"/>
            <a:ext cx="9549386" cy="1815882"/>
          </a:xfrm>
          <a:prstGeom prst="rect">
            <a:avLst/>
          </a:prstGeom>
        </p:spPr>
        <p:txBody>
          <a:bodyPr wrap="square">
            <a:spAutoFit/>
          </a:bodyPr>
          <a:lstStyle/>
          <a:p>
            <a:pPr>
              <a:buClr>
                <a:srgbClr val="00925F"/>
              </a:buClr>
            </a:pPr>
            <a:r>
              <a:rPr lang="en-US" altLang="zh-CN" sz="1400" dirty="0" smtClean="0"/>
              <a:t>Cancel Service: The device can cancel service in the status of Not start/Repairing/Repaired. The device can’t </a:t>
            </a:r>
            <a:r>
              <a:rPr lang="en-US" altLang="zh-CN" sz="1400" dirty="0" err="1" smtClean="0"/>
              <a:t>cancle</a:t>
            </a:r>
            <a:r>
              <a:rPr lang="en-US" altLang="zh-CN" sz="1400" dirty="0" smtClean="0"/>
              <a:t> service in the status of ‘</a:t>
            </a:r>
            <a:r>
              <a:rPr lang="en-US" altLang="zh-CN" sz="1400" dirty="0" err="1" smtClean="0"/>
              <a:t>Handovered</a:t>
            </a:r>
            <a:r>
              <a:rPr lang="en-US" altLang="zh-CN" sz="1400" dirty="0" smtClean="0"/>
              <a:t>’ . </a:t>
            </a:r>
          </a:p>
          <a:p>
            <a:pPr marL="342900" indent="-342900">
              <a:buClr>
                <a:srgbClr val="00925F"/>
              </a:buClr>
              <a:buAutoNum type="arabicPeriod"/>
            </a:pPr>
            <a:r>
              <a:rPr lang="en-US" altLang="zh-CN" sz="1400" dirty="0" smtClean="0"/>
              <a:t>The interface of Cancel Service will pop up after click the button, the content should be fill in </a:t>
            </a:r>
            <a:r>
              <a:rPr lang="en-US" altLang="zh-CN" sz="1400" dirty="0"/>
              <a:t>the corresponding requirements</a:t>
            </a:r>
            <a:r>
              <a:rPr lang="en-US" altLang="zh-CN" sz="1400" dirty="0" smtClean="0"/>
              <a:t>;</a:t>
            </a:r>
          </a:p>
          <a:p>
            <a:pPr marL="342900" indent="-342900">
              <a:buClr>
                <a:srgbClr val="00925F"/>
              </a:buClr>
              <a:buAutoNum type="arabicPeriod"/>
            </a:pPr>
            <a:r>
              <a:rPr lang="en-US" altLang="zh-CN" sz="1400" dirty="0" smtClean="0"/>
              <a:t>After confirm to cancel service , the repair order need to ‘assign’ to the receptionist. After </a:t>
            </a:r>
            <a:r>
              <a:rPr lang="en-US" altLang="zh-CN" sz="1400" dirty="0"/>
              <a:t>the </a:t>
            </a:r>
            <a:r>
              <a:rPr lang="en-US" altLang="zh-CN" sz="1400" dirty="0" smtClean="0"/>
              <a:t>receptionist return </a:t>
            </a:r>
            <a:r>
              <a:rPr lang="en-US" altLang="zh-CN" sz="1400" dirty="0"/>
              <a:t>the </a:t>
            </a:r>
            <a:r>
              <a:rPr lang="en-US" altLang="zh-CN" sz="1400" dirty="0" smtClean="0"/>
              <a:t>device </a:t>
            </a:r>
            <a:r>
              <a:rPr lang="en-US" altLang="zh-CN" sz="1400" dirty="0"/>
              <a:t>to the </a:t>
            </a:r>
            <a:r>
              <a:rPr lang="en-US" altLang="zh-CN" sz="1400" dirty="0" smtClean="0"/>
              <a:t>customer, </a:t>
            </a:r>
            <a:r>
              <a:rPr lang="en-US" altLang="zh-CN" sz="1400" dirty="0"/>
              <a:t>click </a:t>
            </a:r>
            <a:r>
              <a:rPr lang="en-US" altLang="zh-CN" sz="1400" dirty="0" smtClean="0"/>
              <a:t> </a:t>
            </a:r>
            <a:r>
              <a:rPr lang="zh-CN" altLang="en-US" sz="1400" dirty="0" smtClean="0"/>
              <a:t>‘</a:t>
            </a:r>
            <a:r>
              <a:rPr lang="en-US" altLang="zh-CN" sz="1400" dirty="0" smtClean="0"/>
              <a:t>completed</a:t>
            </a:r>
            <a:r>
              <a:rPr lang="zh-CN" altLang="en-US" sz="1400" dirty="0" smtClean="0"/>
              <a:t>’</a:t>
            </a:r>
            <a:r>
              <a:rPr lang="en-US" altLang="zh-CN" sz="1400" dirty="0" smtClean="0"/>
              <a:t>to close the order</a:t>
            </a:r>
            <a:r>
              <a:rPr lang="en-US" altLang="zh-CN" sz="1400" dirty="0"/>
              <a:t> </a:t>
            </a:r>
            <a:r>
              <a:rPr lang="en-US" altLang="zh-CN" sz="1400" dirty="0" smtClean="0"/>
              <a:t>.</a:t>
            </a:r>
          </a:p>
          <a:p>
            <a:pPr marL="342900" indent="-342900">
              <a:buClr>
                <a:srgbClr val="00925F"/>
              </a:buClr>
              <a:buAutoNum type="arabicPeriod"/>
            </a:pPr>
            <a:r>
              <a:rPr lang="en-US" altLang="zh-CN" sz="1400" dirty="0" smtClean="0"/>
              <a:t>If </a:t>
            </a:r>
            <a:r>
              <a:rPr lang="en-US" altLang="zh-CN" sz="1400" dirty="0"/>
              <a:t>the </a:t>
            </a:r>
            <a:r>
              <a:rPr lang="en-US" altLang="zh-CN" sz="1400" dirty="0" smtClean="0"/>
              <a:t>customer </a:t>
            </a:r>
            <a:r>
              <a:rPr lang="en-US" altLang="zh-CN" sz="1400" dirty="0"/>
              <a:t>needs to repair </a:t>
            </a:r>
            <a:r>
              <a:rPr lang="en-US" altLang="zh-CN" sz="1400" dirty="0" smtClean="0"/>
              <a:t>the device again after cancel service, then the receptionist should create a new repair order.</a:t>
            </a:r>
            <a:endParaRPr lang="zh-CN" altLang="en-US" sz="1400" dirty="0"/>
          </a:p>
        </p:txBody>
      </p:sp>
      <p:sp>
        <p:nvSpPr>
          <p:cNvPr id="20" name="Rectangle 5"/>
          <p:cNvSpPr/>
          <p:nvPr/>
        </p:nvSpPr>
        <p:spPr bwMode="auto">
          <a:xfrm>
            <a:off x="412282" y="1747479"/>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400" dirty="0">
                <a:solidFill>
                  <a:prstClr val="white"/>
                </a:solidFill>
                <a:latin typeface="+mn-ea"/>
                <a:cs typeface="Segoe UI" panose="020B0502040204020203" pitchFamily="34" charset="0"/>
                <a:sym typeface="+mn-ea"/>
              </a:rPr>
              <a:t>Inspection Order</a:t>
            </a:r>
          </a:p>
        </p:txBody>
      </p:sp>
      <p:sp>
        <p:nvSpPr>
          <p:cNvPr id="21" name="Rectangle 5"/>
          <p:cNvSpPr/>
          <p:nvPr/>
        </p:nvSpPr>
        <p:spPr bwMode="auto">
          <a:xfrm>
            <a:off x="412283" y="2391410"/>
            <a:ext cx="1011761"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Overflow="overflow" horzOverflow="overflow" vert="horz" wrap="square" lIns="91436" tIns="45718" rIns="91436" bIns="45718" numCol="1" spcCol="0" rtlCol="0" fromWordArt="0" anchor="ctr" anchorCtr="0" forceAA="0" compatLnSpc="1">
            <a:noAutofit/>
          </a:bodyPr>
          <a:lstStyle/>
          <a:p>
            <a:pPr algn="ctr" defTabSz="685165"/>
            <a:r>
              <a:rPr lang="en-US" altLang="zh-CN"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sym typeface="+mn-lt"/>
              </a:rPr>
              <a:t>Cancel Service</a:t>
            </a:r>
          </a:p>
        </p:txBody>
      </p:sp>
    </p:spTree>
    <p:extLst>
      <p:ext uri="{BB962C8B-B14F-4D97-AF65-F5344CB8AC3E}">
        <p14:creationId xmlns:p14="http://schemas.microsoft.com/office/powerpoint/2010/main" val="24155043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2282" y="511200"/>
            <a:ext cx="1680678" cy="954107"/>
          </a:xfrm>
          <a:prstGeom prst="rect">
            <a:avLst/>
          </a:prstGeom>
          <a:noFill/>
        </p:spPr>
        <p:txBody>
          <a:bodyPr wrap="square" rtlCol="0">
            <a:spAutoFit/>
          </a:bodyPr>
          <a:lstStyle/>
          <a:p>
            <a:r>
              <a:rPr lang="en-US" altLang="zh-CN" sz="2800" b="1" dirty="0">
                <a:solidFill>
                  <a:srgbClr val="00925F"/>
                </a:solidFill>
                <a:cs typeface="+mn-ea"/>
                <a:sym typeface="+mn-lt"/>
              </a:rPr>
              <a:t>Contect</a:t>
            </a:r>
            <a:endParaRPr lang="zh-CN" altLang="en-US" sz="2800" b="1" dirty="0">
              <a:solidFill>
                <a:srgbClr val="00925F"/>
              </a:solidFill>
              <a:cs typeface="+mn-ea"/>
              <a:sym typeface="+mn-lt"/>
            </a:endParaRPr>
          </a:p>
          <a:p>
            <a:endParaRPr lang="zh-CN" altLang="en-US" sz="2800" b="1" dirty="0">
              <a:solidFill>
                <a:srgbClr val="FF0000"/>
              </a:solidFill>
              <a:cs typeface="+mn-ea"/>
              <a:sym typeface="+mn-lt"/>
            </a:endParaRPr>
          </a:p>
        </p:txBody>
      </p:sp>
      <p:sp>
        <p:nvSpPr>
          <p:cNvPr id="16" name="矩形 15"/>
          <p:cNvSpPr/>
          <p:nvPr/>
        </p:nvSpPr>
        <p:spPr>
          <a:xfrm>
            <a:off x="3245539" y="1517330"/>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cs typeface="+mn-ea"/>
              <a:sym typeface="+mn-lt"/>
            </a:endParaRPr>
          </a:p>
        </p:txBody>
      </p:sp>
      <p:sp>
        <p:nvSpPr>
          <p:cNvPr id="17" name="矩形 16"/>
          <p:cNvSpPr/>
          <p:nvPr/>
        </p:nvSpPr>
        <p:spPr>
          <a:xfrm>
            <a:off x="3245539" y="2338317"/>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 Order Input Operation</a:t>
            </a:r>
            <a:endParaRPr lang="zh-CN" altLang="en-US" sz="1600" dirty="0">
              <a:solidFill>
                <a:srgbClr val="FFFFFF"/>
              </a:solidFill>
              <a:cs typeface="+mn-ea"/>
              <a:sym typeface="+mn-lt"/>
            </a:endParaRPr>
          </a:p>
        </p:txBody>
      </p:sp>
      <p:sp>
        <p:nvSpPr>
          <p:cNvPr id="18" name="矩形 17"/>
          <p:cNvSpPr/>
          <p:nvPr/>
        </p:nvSpPr>
        <p:spPr>
          <a:xfrm>
            <a:off x="2516549" y="1517329"/>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1</a:t>
            </a:r>
            <a:endParaRPr lang="zh-CN" altLang="en-US" sz="2400" b="1" dirty="0">
              <a:solidFill>
                <a:schemeClr val="tx1"/>
              </a:solidFill>
              <a:latin typeface="+mj-ea"/>
              <a:ea typeface="+mj-ea"/>
              <a:sym typeface="+mn-lt"/>
            </a:endParaRPr>
          </a:p>
        </p:txBody>
      </p:sp>
      <p:sp>
        <p:nvSpPr>
          <p:cNvPr id="19" name="矩形 18"/>
          <p:cNvSpPr/>
          <p:nvPr/>
        </p:nvSpPr>
        <p:spPr>
          <a:xfrm>
            <a:off x="2516549" y="2338317"/>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2</a:t>
            </a:r>
            <a:endParaRPr lang="zh-CN" altLang="en-US" sz="2400" b="1" dirty="0">
              <a:solidFill>
                <a:schemeClr val="tx1"/>
              </a:solidFill>
              <a:latin typeface="+mj-ea"/>
              <a:ea typeface="+mj-ea"/>
              <a:sym typeface="+mn-lt"/>
            </a:endParaRPr>
          </a:p>
        </p:txBody>
      </p:sp>
      <p:sp>
        <p:nvSpPr>
          <p:cNvPr id="20" name="文本框 19"/>
          <p:cNvSpPr txBox="1"/>
          <p:nvPr/>
        </p:nvSpPr>
        <p:spPr>
          <a:xfrm>
            <a:off x="3356778" y="1680641"/>
            <a:ext cx="6405415" cy="387798"/>
          </a:xfrm>
          <a:prstGeom prst="rect">
            <a:avLst/>
          </a:prstGeom>
          <a:noFill/>
        </p:spPr>
        <p:txBody>
          <a:bodyPr wrap="square" rtlCol="0">
            <a:spAutoFit/>
          </a:bodyPr>
          <a:lstStyle/>
          <a:p>
            <a:pPr>
              <a:lnSpc>
                <a:spcPct val="120000"/>
              </a:lnSpc>
            </a:pPr>
            <a:r>
              <a:rPr lang="en-US" altLang="zh-CN" sz="1600" b="1" dirty="0" smtClean="0">
                <a:latin typeface="微软雅黑" panose="020B0503020204020204" pitchFamily="34" charset="-122"/>
                <a:ea typeface="微软雅黑" panose="020B0503020204020204" pitchFamily="34" charset="-122"/>
              </a:rPr>
              <a:t>Repair Order Process Instruction </a:t>
            </a:r>
            <a:endParaRPr lang="en-US" altLang="zh-CN" sz="1600" b="1" dirty="0">
              <a:cs typeface="+mn-ea"/>
              <a:sym typeface="+mn-lt"/>
            </a:endParaRPr>
          </a:p>
        </p:txBody>
      </p:sp>
      <p:sp>
        <p:nvSpPr>
          <p:cNvPr id="21" name="矩形 20"/>
          <p:cNvSpPr/>
          <p:nvPr/>
        </p:nvSpPr>
        <p:spPr>
          <a:xfrm>
            <a:off x="3245538" y="3159304"/>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Repair Order </a:t>
            </a:r>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Change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2" name="矩形 21"/>
          <p:cNvSpPr/>
          <p:nvPr/>
        </p:nvSpPr>
        <p:spPr>
          <a:xfrm>
            <a:off x="2516549" y="3159304"/>
            <a:ext cx="657676" cy="657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0"/>
                <a:solidFill>
                  <a:schemeClr val="tx1"/>
                </a:solidFill>
                <a:latin typeface="+mj-ea"/>
                <a:ea typeface="+mj-ea"/>
                <a:cs typeface="+mn-ea"/>
                <a:sym typeface="+mn-lt"/>
              </a:rPr>
              <a:t>3</a:t>
            </a:r>
            <a:endParaRPr lang="zh-CN" altLang="en-US" sz="2400" b="1" dirty="0">
              <a:ln w="0"/>
              <a:solidFill>
                <a:schemeClr val="tx1"/>
              </a:solidFill>
              <a:latin typeface="+mj-ea"/>
              <a:ea typeface="+mj-ea"/>
              <a:cs typeface="+mn-ea"/>
              <a:sym typeface="+mn-lt"/>
            </a:endParaRPr>
          </a:p>
        </p:txBody>
      </p:sp>
      <p:sp>
        <p:nvSpPr>
          <p:cNvPr id="13" name="矩形 12"/>
          <p:cNvSpPr/>
          <p:nvPr/>
        </p:nvSpPr>
        <p:spPr>
          <a:xfrm>
            <a:off x="3245538" y="3980291"/>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rgbClr val="FF0000"/>
                </a:solidFill>
                <a:latin typeface="微软雅黑" panose="020B0503020204020204" pitchFamily="34" charset="-122"/>
                <a:ea typeface="微软雅黑" panose="020B0503020204020204" pitchFamily="34" charset="-122"/>
                <a:cs typeface="Arial" panose="020B0604020202020204" pitchFamily="34" charset="0"/>
              </a:rPr>
              <a:t>  Repair Order Appeal Operation</a:t>
            </a:r>
            <a:endParaRPr lang="zh-CN" altLang="en-US" sz="1600" dirty="0">
              <a:solidFill>
                <a:srgbClr val="FF0000"/>
              </a:solidFill>
              <a:cs typeface="+mn-ea"/>
              <a:sym typeface="+mn-lt"/>
            </a:endParaRPr>
          </a:p>
        </p:txBody>
      </p:sp>
      <p:sp>
        <p:nvSpPr>
          <p:cNvPr id="14" name="矩形 13"/>
          <p:cNvSpPr/>
          <p:nvPr/>
        </p:nvSpPr>
        <p:spPr>
          <a:xfrm>
            <a:off x="2516549" y="3980291"/>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mj-ea"/>
                <a:ea typeface="+mj-ea"/>
                <a:sym typeface="+mn-lt"/>
              </a:rPr>
              <a:t>4</a:t>
            </a:r>
            <a:endParaRPr lang="zh-CN" altLang="en-US" sz="2400" b="1" dirty="0">
              <a:solidFill>
                <a:schemeClr val="tx1"/>
              </a:solidFill>
              <a:latin typeface="+mj-ea"/>
              <a:ea typeface="+mj-ea"/>
              <a:sym typeface="+mn-lt"/>
            </a:endParaRPr>
          </a:p>
        </p:txBody>
      </p:sp>
      <p:sp>
        <p:nvSpPr>
          <p:cNvPr id="15" name="矩形 14"/>
          <p:cNvSpPr/>
          <p:nvPr/>
        </p:nvSpPr>
        <p:spPr>
          <a:xfrm>
            <a:off x="3242667" y="4804069"/>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Special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Record</a:t>
            </a:r>
            <a:r>
              <a:rPr lang="zh-CN" altLang="en-US" sz="1600" dirty="0">
                <a:solidFill>
                  <a:srgbClr val="FFFFFF"/>
                </a:solidFill>
                <a:cs typeface="+mn-ea"/>
                <a:sym typeface="+mn-lt"/>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5" name="矩形 24"/>
          <p:cNvSpPr/>
          <p:nvPr/>
        </p:nvSpPr>
        <p:spPr>
          <a:xfrm>
            <a:off x="2513678" y="4804068"/>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mj-ea"/>
                <a:ea typeface="+mj-ea"/>
                <a:sym typeface="+mn-lt"/>
              </a:rPr>
              <a:t>5</a:t>
            </a:r>
            <a:endParaRPr lang="zh-CN" altLang="en-US" sz="2400" b="1" dirty="0">
              <a:solidFill>
                <a:schemeClr val="tx1"/>
              </a:solidFill>
              <a:latin typeface="+mj-ea"/>
              <a:ea typeface="+mj-ea"/>
              <a:sym typeface="+mn-lt"/>
            </a:endParaRPr>
          </a:p>
        </p:txBody>
      </p:sp>
    </p:spTree>
    <p:extLst>
      <p:ext uri="{BB962C8B-B14F-4D97-AF65-F5344CB8AC3E}">
        <p14:creationId xmlns:p14="http://schemas.microsoft.com/office/powerpoint/2010/main" val="36213669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099473" cy="523220"/>
          </a:xfrm>
          <a:prstGeom prst="rect">
            <a:avLst/>
          </a:prstGeom>
          <a:noFill/>
        </p:spPr>
        <p:txBody>
          <a:bodyPr wrap="none" rtlCol="0">
            <a:spAutoFit/>
          </a:bodyPr>
          <a:lstStyle/>
          <a:p>
            <a:r>
              <a:rPr lang="en-US" altLang="zh-CN" sz="2800" b="1" dirty="0">
                <a:solidFill>
                  <a:srgbClr val="00925F"/>
                </a:solidFill>
                <a:cs typeface="+mn-ea"/>
                <a:sym typeface="+mn-lt"/>
              </a:rPr>
              <a:t>Receptionist—Change Order</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87240" y="3950300"/>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87236" y="4560735"/>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12169" y="4390216"/>
            <a:ext cx="9509413" cy="954107"/>
          </a:xfrm>
          <a:prstGeom prst="rect">
            <a:avLst/>
          </a:prstGeom>
        </p:spPr>
        <p:txBody>
          <a:bodyPr wrap="square">
            <a:spAutoFit/>
          </a:bodyPr>
          <a:lstStyle/>
          <a:p>
            <a:endParaRPr lang="en-US" altLang="zh-CN" sz="1400" dirty="0" smtClean="0">
              <a:latin typeface="+mn-ea"/>
            </a:endParaRPr>
          </a:p>
          <a:p>
            <a:pPr marL="342900" indent="-342900">
              <a:buAutoNum type="arabicPeriod"/>
            </a:pPr>
            <a:r>
              <a:rPr lang="en-US" altLang="zh-CN" sz="1400" dirty="0" smtClean="0">
                <a:latin typeface="+mn-ea"/>
              </a:rPr>
              <a:t>The receptionist can click ‘Change RO ’button in the status of ‘ </a:t>
            </a:r>
            <a:r>
              <a:rPr lang="en-US" altLang="zh-CN" sz="1400" dirty="0" err="1" smtClean="0">
                <a:latin typeface="+mn-ea"/>
              </a:rPr>
              <a:t>handovered</a:t>
            </a:r>
            <a:r>
              <a:rPr lang="en-US" altLang="zh-CN" sz="1400" dirty="0" smtClean="0">
                <a:latin typeface="+mn-ea"/>
              </a:rPr>
              <a:t>’.</a:t>
            </a:r>
          </a:p>
          <a:p>
            <a:pPr marL="342900" indent="-342900">
              <a:buAutoNum type="arabicPeriod"/>
            </a:pPr>
            <a:r>
              <a:rPr lang="en-US" altLang="zh-CN" sz="1400" dirty="0">
                <a:latin typeface="+mn-ea"/>
              </a:rPr>
              <a:t>The receptionist </a:t>
            </a:r>
            <a:r>
              <a:rPr lang="en-US" altLang="zh-CN" sz="1400" dirty="0" smtClean="0">
                <a:latin typeface="+mn-ea"/>
              </a:rPr>
              <a:t>can’t </a:t>
            </a:r>
            <a:r>
              <a:rPr lang="en-US" altLang="zh-CN" sz="1400" dirty="0">
                <a:latin typeface="+mn-ea"/>
              </a:rPr>
              <a:t>click ‘Change RO ’button in the status </a:t>
            </a:r>
            <a:r>
              <a:rPr lang="en-US" altLang="zh-CN" sz="1400" dirty="0" smtClean="0">
                <a:latin typeface="+mn-ea"/>
              </a:rPr>
              <a:t>of ‘Under RV Process ’, ’Account Settled’.</a:t>
            </a:r>
            <a:endParaRPr lang="zh-CN" altLang="en-US" sz="1400" dirty="0">
              <a:latin typeface="+mn-ea"/>
            </a:endParaRPr>
          </a:p>
        </p:txBody>
      </p:sp>
      <p:pic>
        <p:nvPicPr>
          <p:cNvPr id="2" name="图片 1"/>
          <p:cNvPicPr>
            <a:picLocks noChangeAspect="1"/>
          </p:cNvPicPr>
          <p:nvPr/>
        </p:nvPicPr>
        <p:blipFill>
          <a:blip r:embed="rId3"/>
          <a:stretch>
            <a:fillRect/>
          </a:stretch>
        </p:blipFill>
        <p:spPr>
          <a:xfrm>
            <a:off x="2016000" y="1358522"/>
            <a:ext cx="9257537" cy="245614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099473" cy="523220"/>
          </a:xfrm>
          <a:prstGeom prst="rect">
            <a:avLst/>
          </a:prstGeom>
          <a:noFill/>
        </p:spPr>
        <p:txBody>
          <a:bodyPr wrap="none" rtlCol="0">
            <a:spAutoFit/>
          </a:bodyPr>
          <a:lstStyle/>
          <a:p>
            <a:r>
              <a:rPr lang="en-US" altLang="zh-CN" sz="2800" b="1" dirty="0">
                <a:solidFill>
                  <a:srgbClr val="00925F"/>
                </a:solidFill>
                <a:cs typeface="+mn-ea"/>
                <a:sym typeface="+mn-lt"/>
              </a:rPr>
              <a:t>Receptionist—Change Order</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87240" y="3950300"/>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87236" y="4560735"/>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74610" y="4705620"/>
            <a:ext cx="9509413" cy="1815882"/>
          </a:xfrm>
          <a:prstGeom prst="rect">
            <a:avLst/>
          </a:prstGeom>
        </p:spPr>
        <p:txBody>
          <a:bodyPr wrap="square">
            <a:spAutoFit/>
          </a:bodyPr>
          <a:lstStyle/>
          <a:p>
            <a:endParaRPr lang="en-US" altLang="zh-CN" sz="1400" dirty="0" smtClean="0">
              <a:latin typeface="+mn-ea"/>
            </a:endParaRPr>
          </a:p>
          <a:p>
            <a:r>
              <a:rPr lang="en-US" altLang="zh-CN" sz="1400" dirty="0">
                <a:latin typeface="+mn-ea"/>
              </a:rPr>
              <a:t>After </a:t>
            </a:r>
            <a:r>
              <a:rPr lang="en-US" altLang="zh-CN" sz="1400" dirty="0" smtClean="0">
                <a:latin typeface="+mn-ea"/>
              </a:rPr>
              <a:t>clicking ‘Change RO’, the </a:t>
            </a:r>
            <a:r>
              <a:rPr lang="en-US" altLang="zh-CN" sz="1400" dirty="0">
                <a:latin typeface="+mn-ea"/>
              </a:rPr>
              <a:t>template will be popped up and </a:t>
            </a:r>
            <a:r>
              <a:rPr lang="en-US" altLang="zh-CN" sz="1400" dirty="0" smtClean="0">
                <a:latin typeface="+mn-ea"/>
              </a:rPr>
              <a:t>shall be </a:t>
            </a:r>
            <a:r>
              <a:rPr lang="en-US" altLang="zh-CN" sz="1400" dirty="0">
                <a:latin typeface="+mn-ea"/>
              </a:rPr>
              <a:t>filled in. The </a:t>
            </a:r>
            <a:r>
              <a:rPr lang="en-US" altLang="zh-CN" sz="1400" dirty="0" smtClean="0">
                <a:latin typeface="+mn-ea"/>
              </a:rPr>
              <a:t>‘ * ‘ content </a:t>
            </a:r>
            <a:r>
              <a:rPr lang="en-US" altLang="zh-CN" sz="1400" dirty="0">
                <a:latin typeface="+mn-ea"/>
              </a:rPr>
              <a:t>is the required information.</a:t>
            </a:r>
          </a:p>
          <a:p>
            <a:pPr marL="342900" indent="-342900">
              <a:buAutoNum type="arabicPeriod"/>
            </a:pPr>
            <a:r>
              <a:rPr lang="en-US" altLang="zh-CN" sz="1400" dirty="0" smtClean="0">
                <a:latin typeface="+mn-ea"/>
              </a:rPr>
              <a:t>Change Cause: </a:t>
            </a:r>
            <a:r>
              <a:rPr lang="en-US" altLang="zh-CN" sz="1400" dirty="0">
                <a:latin typeface="+mn-ea"/>
              </a:rPr>
              <a:t>It is necessary to </a:t>
            </a:r>
            <a:r>
              <a:rPr lang="en-US" altLang="zh-CN" sz="1400" dirty="0" smtClean="0">
                <a:latin typeface="+mn-ea"/>
              </a:rPr>
              <a:t>give clear cause . Such </a:t>
            </a:r>
            <a:r>
              <a:rPr lang="en-US" altLang="zh-CN" sz="1400" dirty="0">
                <a:latin typeface="+mn-ea"/>
              </a:rPr>
              <a:t>as: the solution </a:t>
            </a:r>
            <a:r>
              <a:rPr lang="en-US" altLang="zh-CN" sz="1400" dirty="0" smtClean="0">
                <a:latin typeface="+mn-ea"/>
              </a:rPr>
              <a:t>is incorrect.</a:t>
            </a:r>
          </a:p>
          <a:p>
            <a:pPr marL="342900" indent="-342900">
              <a:buAutoNum type="arabicPeriod"/>
            </a:pPr>
            <a:r>
              <a:rPr lang="en-US" altLang="zh-CN" sz="1400" dirty="0">
                <a:latin typeface="+mn-ea"/>
              </a:rPr>
              <a:t>Change </a:t>
            </a:r>
            <a:r>
              <a:rPr lang="en-US" altLang="zh-CN" sz="1400" dirty="0" smtClean="0">
                <a:latin typeface="+mn-ea"/>
              </a:rPr>
              <a:t>Order Content : Select the </a:t>
            </a:r>
            <a:r>
              <a:rPr lang="en-US" altLang="zh-CN" sz="1400" dirty="0">
                <a:latin typeface="+mn-ea"/>
              </a:rPr>
              <a:t>corresponding </a:t>
            </a:r>
            <a:r>
              <a:rPr lang="en-US" altLang="zh-CN" sz="1400" dirty="0" smtClean="0">
                <a:latin typeface="+mn-ea"/>
              </a:rPr>
              <a:t>option. You can select ‘Other ’if there’s no corresponding option , and feedback to the operation group of HQ.</a:t>
            </a:r>
          </a:p>
          <a:p>
            <a:pPr marL="342900" indent="-342900">
              <a:buAutoNum type="arabicPeriod"/>
            </a:pPr>
            <a:r>
              <a:rPr lang="en-US" altLang="zh-CN" sz="1400" dirty="0" smtClean="0">
                <a:latin typeface="+mn-ea"/>
              </a:rPr>
              <a:t>Change Details : Fill in  </a:t>
            </a:r>
            <a:r>
              <a:rPr lang="en-US" altLang="zh-CN" sz="1400" dirty="0">
                <a:latin typeface="+mn-ea"/>
              </a:rPr>
              <a:t>clearly what you want to modify, such as: Please modify the </a:t>
            </a:r>
            <a:r>
              <a:rPr lang="en-US" altLang="zh-CN" sz="1400" dirty="0" smtClean="0">
                <a:latin typeface="+mn-ea"/>
              </a:rPr>
              <a:t>solution from “replace material” </a:t>
            </a:r>
            <a:r>
              <a:rPr lang="en-US" altLang="zh-CN" sz="1400" dirty="0">
                <a:latin typeface="+mn-ea"/>
              </a:rPr>
              <a:t>to "clean</a:t>
            </a:r>
            <a:r>
              <a:rPr lang="en-US" altLang="zh-CN" sz="1400" dirty="0" smtClean="0">
                <a:latin typeface="+mn-ea"/>
              </a:rPr>
              <a:t>".</a:t>
            </a:r>
            <a:endParaRPr lang="en-US" altLang="zh-CN" sz="1400" dirty="0">
              <a:latin typeface="+mn-ea"/>
            </a:endParaRPr>
          </a:p>
        </p:txBody>
      </p:sp>
      <p:pic>
        <p:nvPicPr>
          <p:cNvPr id="3" name="图片 2"/>
          <p:cNvPicPr>
            <a:picLocks noChangeAspect="1"/>
          </p:cNvPicPr>
          <p:nvPr/>
        </p:nvPicPr>
        <p:blipFill>
          <a:blip r:embed="rId3"/>
          <a:stretch>
            <a:fillRect/>
          </a:stretch>
        </p:blipFill>
        <p:spPr>
          <a:xfrm>
            <a:off x="3911227" y="1373134"/>
            <a:ext cx="5823754" cy="3324701"/>
          </a:xfrm>
          <a:prstGeom prst="rect">
            <a:avLst/>
          </a:prstGeom>
        </p:spPr>
      </p:pic>
      <p:sp>
        <p:nvSpPr>
          <p:cNvPr id="6" name="矩形 5"/>
          <p:cNvSpPr/>
          <p:nvPr/>
        </p:nvSpPr>
        <p:spPr>
          <a:xfrm>
            <a:off x="3951215" y="2181138"/>
            <a:ext cx="872455" cy="3020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3951214" y="2718330"/>
            <a:ext cx="872455" cy="3604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1" name="矩形 20"/>
          <p:cNvSpPr/>
          <p:nvPr/>
        </p:nvSpPr>
        <p:spPr>
          <a:xfrm>
            <a:off x="3951214" y="3505806"/>
            <a:ext cx="872455" cy="36043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78621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284908" cy="523220"/>
          </a:xfrm>
          <a:prstGeom prst="rect">
            <a:avLst/>
          </a:prstGeom>
          <a:noFill/>
        </p:spPr>
        <p:txBody>
          <a:bodyPr wrap="none" rtlCol="0">
            <a:spAutoFit/>
          </a:bodyPr>
          <a:lstStyle/>
          <a:p>
            <a:r>
              <a:rPr lang="en-US" altLang="zh-CN" sz="2800" b="1" dirty="0" smtClean="0">
                <a:solidFill>
                  <a:srgbClr val="00925F"/>
                </a:solidFill>
                <a:cs typeface="+mn-ea"/>
                <a:sym typeface="+mn-lt"/>
              </a:rPr>
              <a:t>RO </a:t>
            </a:r>
            <a:r>
              <a:rPr lang="en-US" altLang="zh-CN" sz="2800" b="1" dirty="0">
                <a:solidFill>
                  <a:srgbClr val="00925F"/>
                </a:solidFill>
                <a:cs typeface="+mn-ea"/>
                <a:sym typeface="+mn-lt"/>
              </a:rPr>
              <a:t>Change Approval Process</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87240" y="3950300"/>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87236" y="4577277"/>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3" name="Rectangle 5"/>
          <p:cNvSpPr/>
          <p:nvPr/>
        </p:nvSpPr>
        <p:spPr bwMode="auto">
          <a:xfrm>
            <a:off x="396895" y="518227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RO Change Approval Process</a:t>
            </a:r>
          </a:p>
        </p:txBody>
      </p:sp>
      <p:sp>
        <p:nvSpPr>
          <p:cNvPr id="46" name="Rectangle 5"/>
          <p:cNvSpPr/>
          <p:nvPr/>
        </p:nvSpPr>
        <p:spPr bwMode="auto">
          <a:xfrm>
            <a:off x="404064" y="5803805"/>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63901" y="4817233"/>
            <a:ext cx="9509413" cy="738664"/>
          </a:xfrm>
          <a:prstGeom prst="rect">
            <a:avLst/>
          </a:prstGeom>
        </p:spPr>
        <p:txBody>
          <a:bodyPr wrap="square">
            <a:spAutoFit/>
          </a:bodyPr>
          <a:lstStyle/>
          <a:p>
            <a:r>
              <a:rPr lang="en-US" altLang="zh-CN" sz="1400" dirty="0" smtClean="0">
                <a:latin typeface="+mn-ea"/>
              </a:rPr>
              <a:t>1. The </a:t>
            </a:r>
            <a:r>
              <a:rPr lang="en-US" altLang="zh-CN" sz="1400" dirty="0">
                <a:latin typeface="+mn-ea"/>
              </a:rPr>
              <a:t>application for </a:t>
            </a:r>
            <a:r>
              <a:rPr lang="en-US" altLang="zh-CN" sz="1400" dirty="0" smtClean="0">
                <a:latin typeface="+mn-ea"/>
              </a:rPr>
              <a:t>RO </a:t>
            </a:r>
            <a:r>
              <a:rPr lang="en-US" altLang="zh-CN" sz="1400" dirty="0">
                <a:latin typeface="+mn-ea"/>
              </a:rPr>
              <a:t>change</a:t>
            </a:r>
            <a:r>
              <a:rPr lang="en-US" altLang="zh-CN" sz="1400" dirty="0" smtClean="0">
                <a:latin typeface="+mn-ea"/>
              </a:rPr>
              <a:t> before return visit is modified by </a:t>
            </a:r>
            <a:r>
              <a:rPr lang="en-US" altLang="zh-CN" sz="1400" dirty="0" smtClean="0"/>
              <a:t>Repair </a:t>
            </a:r>
            <a:r>
              <a:rPr lang="en-US" altLang="zh-CN" sz="1400" dirty="0"/>
              <a:t>Order </a:t>
            </a:r>
            <a:r>
              <a:rPr lang="en-US" altLang="zh-CN" sz="1400" dirty="0" smtClean="0"/>
              <a:t>Admin, and </a:t>
            </a:r>
            <a:r>
              <a:rPr lang="en-US" altLang="zh-CN" sz="1400" dirty="0"/>
              <a:t>modified by </a:t>
            </a:r>
            <a:r>
              <a:rPr lang="en-US" altLang="zh-CN" sz="1400" dirty="0" smtClean="0"/>
              <a:t>Operation Team of </a:t>
            </a:r>
            <a:r>
              <a:rPr lang="en-US" altLang="zh-CN" sz="1400" dirty="0"/>
              <a:t>HQ </a:t>
            </a:r>
            <a:r>
              <a:rPr lang="en-US" altLang="zh-CN" sz="1400" dirty="0" smtClean="0"/>
              <a:t>when return visit finished.</a:t>
            </a:r>
            <a:r>
              <a:rPr lang="en-US" altLang="zh-CN" sz="1400" dirty="0" smtClean="0">
                <a:latin typeface="+mn-ea"/>
              </a:rPr>
              <a:t> </a:t>
            </a:r>
          </a:p>
          <a:p>
            <a:r>
              <a:rPr lang="en-US" altLang="zh-CN" sz="1400" dirty="0" smtClean="0">
                <a:latin typeface="+mn-ea"/>
              </a:rPr>
              <a:t>2.The application for RO change is </a:t>
            </a:r>
            <a:r>
              <a:rPr lang="en-US" altLang="zh-CN" sz="1400" dirty="0">
                <a:latin typeface="+mn-ea"/>
              </a:rPr>
              <a:t>displayed in </a:t>
            </a:r>
            <a:r>
              <a:rPr lang="en-US" altLang="zh-CN" sz="1400" dirty="0" smtClean="0">
                <a:latin typeface="+mn-ea"/>
              </a:rPr>
              <a:t>the to-do list of</a:t>
            </a:r>
            <a:r>
              <a:rPr lang="en-US" altLang="zh-CN" sz="1400" dirty="0" smtClean="0"/>
              <a:t> Repair Order Admin account</a:t>
            </a:r>
            <a:r>
              <a:rPr lang="en-US" altLang="zh-CN" sz="1400" dirty="0" smtClean="0">
                <a:latin typeface="+mn-ea"/>
              </a:rPr>
              <a:t>.</a:t>
            </a:r>
            <a:endParaRPr lang="zh-CN" altLang="en-US" sz="1400" dirty="0">
              <a:latin typeface="+mn-ea"/>
              <a:cs typeface="+mn-ea"/>
              <a:sym typeface="+mn-lt"/>
            </a:endParaRPr>
          </a:p>
        </p:txBody>
      </p:sp>
      <p:pic>
        <p:nvPicPr>
          <p:cNvPr id="2" name="图片 1"/>
          <p:cNvPicPr>
            <a:picLocks noChangeAspect="1"/>
          </p:cNvPicPr>
          <p:nvPr/>
        </p:nvPicPr>
        <p:blipFill>
          <a:blip r:embed="rId3"/>
          <a:stretch>
            <a:fillRect/>
          </a:stretch>
        </p:blipFill>
        <p:spPr>
          <a:xfrm>
            <a:off x="2097249" y="1331018"/>
            <a:ext cx="9001386" cy="3276190"/>
          </a:xfrm>
          <a:prstGeom prst="rect">
            <a:avLst/>
          </a:prstGeom>
        </p:spPr>
      </p:pic>
      <p:sp>
        <p:nvSpPr>
          <p:cNvPr id="3" name="矩形 2"/>
          <p:cNvSpPr/>
          <p:nvPr/>
        </p:nvSpPr>
        <p:spPr>
          <a:xfrm>
            <a:off x="2197916" y="3311986"/>
            <a:ext cx="1073790" cy="27074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65806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284908" cy="523220"/>
          </a:xfrm>
          <a:prstGeom prst="rect">
            <a:avLst/>
          </a:prstGeom>
          <a:noFill/>
        </p:spPr>
        <p:txBody>
          <a:bodyPr wrap="none" rtlCol="0">
            <a:spAutoFit/>
          </a:bodyPr>
          <a:lstStyle/>
          <a:p>
            <a:r>
              <a:rPr lang="en-US" altLang="zh-CN" sz="2800" b="1" dirty="0" smtClean="0">
                <a:solidFill>
                  <a:srgbClr val="00925F"/>
                </a:solidFill>
                <a:cs typeface="+mn-ea"/>
                <a:sym typeface="+mn-lt"/>
              </a:rPr>
              <a:t>RO </a:t>
            </a:r>
            <a:r>
              <a:rPr lang="en-US" altLang="zh-CN" sz="2800" b="1" dirty="0">
                <a:solidFill>
                  <a:srgbClr val="00925F"/>
                </a:solidFill>
                <a:cs typeface="+mn-ea"/>
                <a:sym typeface="+mn-lt"/>
              </a:rPr>
              <a:t>Change Approval Process</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87240" y="3950300"/>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87236" y="4577277"/>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3" name="Rectangle 5"/>
          <p:cNvSpPr/>
          <p:nvPr/>
        </p:nvSpPr>
        <p:spPr bwMode="auto">
          <a:xfrm>
            <a:off x="396895" y="518227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RO Change Approval Process</a:t>
            </a:r>
          </a:p>
        </p:txBody>
      </p:sp>
      <p:sp>
        <p:nvSpPr>
          <p:cNvPr id="46" name="Rectangle 5"/>
          <p:cNvSpPr/>
          <p:nvPr/>
        </p:nvSpPr>
        <p:spPr bwMode="auto">
          <a:xfrm>
            <a:off x="404064" y="5803805"/>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63901" y="4817233"/>
            <a:ext cx="9509413" cy="1169551"/>
          </a:xfrm>
          <a:prstGeom prst="rect">
            <a:avLst/>
          </a:prstGeom>
        </p:spPr>
        <p:txBody>
          <a:bodyPr wrap="square">
            <a:spAutoFit/>
          </a:bodyPr>
          <a:lstStyle/>
          <a:p>
            <a:r>
              <a:rPr lang="en-US" altLang="zh-CN" sz="1400" dirty="0">
                <a:latin typeface="+mn-ea"/>
                <a:cs typeface="+mn-ea"/>
                <a:sym typeface="+mn-lt"/>
              </a:rPr>
              <a:t>1</a:t>
            </a:r>
            <a:r>
              <a:rPr lang="en-US" altLang="zh-CN" sz="1400" dirty="0" smtClean="0">
                <a:latin typeface="+mn-ea"/>
                <a:cs typeface="+mn-ea"/>
                <a:sym typeface="+mn-lt"/>
              </a:rPr>
              <a:t>.</a:t>
            </a:r>
            <a:r>
              <a:rPr lang="en-US" altLang="zh-CN" sz="1400" dirty="0"/>
              <a:t> </a:t>
            </a:r>
            <a:r>
              <a:rPr lang="en-US" altLang="zh-CN" sz="1400" dirty="0" smtClean="0"/>
              <a:t>The Repair </a:t>
            </a:r>
            <a:r>
              <a:rPr lang="en-US" altLang="zh-CN" sz="1400" dirty="0"/>
              <a:t>Order </a:t>
            </a:r>
            <a:r>
              <a:rPr lang="en-US" altLang="zh-CN" sz="1400" dirty="0" smtClean="0"/>
              <a:t>Admin can click a repair order to find Operation Record information and check the Change </a:t>
            </a:r>
            <a:endParaRPr lang="en-US" altLang="zh-CN" sz="1400" dirty="0" smtClean="0">
              <a:latin typeface="+mn-ea"/>
              <a:cs typeface="+mn-ea"/>
              <a:sym typeface="+mn-lt"/>
            </a:endParaRPr>
          </a:p>
          <a:p>
            <a:r>
              <a:rPr lang="en-US" altLang="zh-CN" sz="1400" dirty="0" smtClean="0">
                <a:latin typeface="+mn-ea"/>
                <a:cs typeface="+mn-ea"/>
                <a:sym typeface="+mn-lt"/>
              </a:rPr>
              <a:t>Cause , Change Order Content, Changing Details.</a:t>
            </a:r>
          </a:p>
          <a:p>
            <a:r>
              <a:rPr lang="en-US" altLang="zh-CN" sz="1400" dirty="0" smtClean="0">
                <a:latin typeface="+mn-ea"/>
                <a:cs typeface="+mn-ea"/>
                <a:sym typeface="+mn-lt"/>
              </a:rPr>
              <a:t>2</a:t>
            </a:r>
            <a:r>
              <a:rPr lang="en-US" altLang="zh-CN" sz="1400" dirty="0">
                <a:latin typeface="+mn-ea"/>
                <a:cs typeface="+mn-ea"/>
                <a:sym typeface="+mn-lt"/>
              </a:rPr>
              <a:t>. The </a:t>
            </a:r>
            <a:r>
              <a:rPr lang="en-US" altLang="zh-CN" sz="1400" dirty="0" smtClean="0">
                <a:latin typeface="+mn-ea"/>
                <a:cs typeface="+mn-ea"/>
                <a:sym typeface="+mn-lt"/>
              </a:rPr>
              <a:t>change cause and details should be clear. The content of change order shall be Chinese/English in the Status of RO Finished. If the SC fills in local language, then </a:t>
            </a:r>
            <a:r>
              <a:rPr lang="en-US" altLang="zh-CN" sz="1400" dirty="0" smtClean="0">
                <a:sym typeface="+mn-lt"/>
              </a:rPr>
              <a:t>t</a:t>
            </a:r>
            <a:r>
              <a:rPr lang="en-US" altLang="zh-CN" sz="1400" dirty="0" smtClean="0"/>
              <a:t>he Repair Order Admin should change into </a:t>
            </a:r>
            <a:r>
              <a:rPr lang="en-US" altLang="zh-CN" sz="1400" dirty="0" smtClean="0">
                <a:latin typeface="+mn-ea"/>
                <a:cs typeface="+mn-ea"/>
                <a:sym typeface="+mn-lt"/>
              </a:rPr>
              <a:t>Chinese/English.</a:t>
            </a:r>
            <a:endParaRPr lang="zh-CN" altLang="en-US" sz="1400" dirty="0">
              <a:latin typeface="+mn-ea"/>
              <a:cs typeface="+mn-ea"/>
              <a:sym typeface="+mn-lt"/>
            </a:endParaRPr>
          </a:p>
        </p:txBody>
      </p:sp>
      <p:pic>
        <p:nvPicPr>
          <p:cNvPr id="8" name="图片 7"/>
          <p:cNvPicPr>
            <a:picLocks noChangeAspect="1"/>
          </p:cNvPicPr>
          <p:nvPr/>
        </p:nvPicPr>
        <p:blipFill>
          <a:blip r:embed="rId3"/>
          <a:stretch>
            <a:fillRect/>
          </a:stretch>
        </p:blipFill>
        <p:spPr>
          <a:xfrm>
            <a:off x="2096067" y="1737285"/>
            <a:ext cx="9141617" cy="1862223"/>
          </a:xfrm>
          <a:prstGeom prst="rect">
            <a:avLst/>
          </a:prstGeom>
        </p:spPr>
      </p:pic>
      <p:sp>
        <p:nvSpPr>
          <p:cNvPr id="21" name="矩形 20"/>
          <p:cNvSpPr/>
          <p:nvPr/>
        </p:nvSpPr>
        <p:spPr>
          <a:xfrm>
            <a:off x="2097879" y="2220923"/>
            <a:ext cx="738231" cy="2063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stretch>
            <a:fillRect/>
          </a:stretch>
        </p:blipFill>
        <p:spPr>
          <a:xfrm>
            <a:off x="2096067" y="1507505"/>
            <a:ext cx="901306" cy="242142"/>
          </a:xfrm>
          <a:prstGeom prst="rect">
            <a:avLst/>
          </a:prstGeom>
        </p:spPr>
      </p:pic>
      <p:sp>
        <p:nvSpPr>
          <p:cNvPr id="23" name="矩形 22"/>
          <p:cNvSpPr/>
          <p:nvPr/>
        </p:nvSpPr>
        <p:spPr>
          <a:xfrm>
            <a:off x="2177604" y="1556041"/>
            <a:ext cx="819769" cy="2063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5" name="矩形 24"/>
          <p:cNvSpPr/>
          <p:nvPr/>
        </p:nvSpPr>
        <p:spPr>
          <a:xfrm>
            <a:off x="2096067" y="2511969"/>
            <a:ext cx="840080" cy="2063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2107590" y="2861648"/>
            <a:ext cx="694964" cy="2063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62493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2282" y="511200"/>
            <a:ext cx="1680678" cy="954107"/>
          </a:xfrm>
          <a:prstGeom prst="rect">
            <a:avLst/>
          </a:prstGeom>
          <a:noFill/>
        </p:spPr>
        <p:txBody>
          <a:bodyPr wrap="square" rtlCol="0">
            <a:spAutoFit/>
          </a:bodyPr>
          <a:lstStyle/>
          <a:p>
            <a:r>
              <a:rPr lang="en-US" altLang="zh-CN" sz="2800" b="1" dirty="0">
                <a:solidFill>
                  <a:srgbClr val="00925F"/>
                </a:solidFill>
                <a:cs typeface="+mn-ea"/>
                <a:sym typeface="+mn-lt"/>
              </a:rPr>
              <a:t>Contect</a:t>
            </a:r>
            <a:endParaRPr lang="zh-CN" altLang="en-US" sz="2800" b="1" dirty="0">
              <a:solidFill>
                <a:srgbClr val="00925F"/>
              </a:solidFill>
              <a:cs typeface="+mn-ea"/>
              <a:sym typeface="+mn-lt"/>
            </a:endParaRPr>
          </a:p>
          <a:p>
            <a:endParaRPr lang="zh-CN" altLang="en-US" sz="2800" b="1" dirty="0">
              <a:solidFill>
                <a:srgbClr val="FF0000"/>
              </a:solidFill>
              <a:cs typeface="+mn-ea"/>
              <a:sym typeface="+mn-lt"/>
            </a:endParaRPr>
          </a:p>
        </p:txBody>
      </p:sp>
      <p:sp>
        <p:nvSpPr>
          <p:cNvPr id="16" name="矩形 15"/>
          <p:cNvSpPr/>
          <p:nvPr/>
        </p:nvSpPr>
        <p:spPr>
          <a:xfrm>
            <a:off x="3245539" y="1517330"/>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cs typeface="+mn-ea"/>
              <a:sym typeface="+mn-lt"/>
            </a:endParaRPr>
          </a:p>
        </p:txBody>
      </p:sp>
      <p:sp>
        <p:nvSpPr>
          <p:cNvPr id="17" name="矩形 16"/>
          <p:cNvSpPr/>
          <p:nvPr/>
        </p:nvSpPr>
        <p:spPr>
          <a:xfrm>
            <a:off x="3245539" y="2338317"/>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 Order Input Operation</a:t>
            </a:r>
            <a:endParaRPr lang="zh-CN" altLang="en-US" sz="1600" dirty="0">
              <a:solidFill>
                <a:srgbClr val="FFFFFF"/>
              </a:solidFill>
              <a:cs typeface="+mn-ea"/>
              <a:sym typeface="+mn-lt"/>
            </a:endParaRPr>
          </a:p>
        </p:txBody>
      </p:sp>
      <p:sp>
        <p:nvSpPr>
          <p:cNvPr id="18" name="矩形 17"/>
          <p:cNvSpPr/>
          <p:nvPr/>
        </p:nvSpPr>
        <p:spPr>
          <a:xfrm>
            <a:off x="2516549" y="1517329"/>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1</a:t>
            </a:r>
            <a:endParaRPr lang="zh-CN" altLang="en-US" sz="2400" b="1" dirty="0">
              <a:solidFill>
                <a:schemeClr val="tx1"/>
              </a:solidFill>
              <a:latin typeface="+mj-ea"/>
              <a:ea typeface="+mj-ea"/>
              <a:sym typeface="+mn-lt"/>
            </a:endParaRPr>
          </a:p>
        </p:txBody>
      </p:sp>
      <p:sp>
        <p:nvSpPr>
          <p:cNvPr id="19" name="矩形 18"/>
          <p:cNvSpPr/>
          <p:nvPr/>
        </p:nvSpPr>
        <p:spPr>
          <a:xfrm>
            <a:off x="2516549" y="2338317"/>
            <a:ext cx="657676" cy="657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0"/>
                <a:solidFill>
                  <a:schemeClr val="tx1"/>
                </a:solidFill>
                <a:latin typeface="+mj-ea"/>
                <a:ea typeface="+mj-ea"/>
                <a:cs typeface="+mn-ea"/>
                <a:sym typeface="+mn-lt"/>
              </a:rPr>
              <a:t>2</a:t>
            </a:r>
            <a:endParaRPr lang="zh-CN" altLang="en-US" sz="2400" b="1" dirty="0">
              <a:ln w="0"/>
              <a:solidFill>
                <a:schemeClr val="tx1"/>
              </a:solidFill>
              <a:latin typeface="+mj-ea"/>
              <a:ea typeface="+mj-ea"/>
              <a:cs typeface="+mn-ea"/>
              <a:sym typeface="+mn-lt"/>
            </a:endParaRPr>
          </a:p>
        </p:txBody>
      </p:sp>
      <p:sp>
        <p:nvSpPr>
          <p:cNvPr id="20" name="文本框 19"/>
          <p:cNvSpPr txBox="1"/>
          <p:nvPr/>
        </p:nvSpPr>
        <p:spPr>
          <a:xfrm>
            <a:off x="3356778" y="1680641"/>
            <a:ext cx="6405415" cy="387798"/>
          </a:xfrm>
          <a:prstGeom prst="rect">
            <a:avLst/>
          </a:prstGeom>
          <a:noFill/>
        </p:spPr>
        <p:txBody>
          <a:bodyPr wrap="square" rtlCol="0">
            <a:spAutoFit/>
          </a:bodyPr>
          <a:lstStyle/>
          <a:p>
            <a:pPr>
              <a:lnSpc>
                <a:spcPct val="120000"/>
              </a:lnSpc>
            </a:pPr>
            <a:r>
              <a:rPr lang="en-US" altLang="zh-CN" sz="1600" b="1" dirty="0" smtClean="0">
                <a:latin typeface="微软雅黑" panose="020B0503020204020204" pitchFamily="34" charset="-122"/>
                <a:ea typeface="微软雅黑" panose="020B0503020204020204" pitchFamily="34" charset="-122"/>
              </a:rPr>
              <a:t>Repair Order Process Instruction </a:t>
            </a:r>
            <a:endParaRPr lang="en-US" altLang="zh-CN" sz="1600" b="1" dirty="0">
              <a:cs typeface="+mn-ea"/>
              <a:sym typeface="+mn-lt"/>
            </a:endParaRPr>
          </a:p>
        </p:txBody>
      </p:sp>
      <p:sp>
        <p:nvSpPr>
          <p:cNvPr id="21" name="矩形 20"/>
          <p:cNvSpPr/>
          <p:nvPr/>
        </p:nvSpPr>
        <p:spPr>
          <a:xfrm>
            <a:off x="3245538" y="3159304"/>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Repair Order </a:t>
            </a:r>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Change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2" name="矩形 21"/>
          <p:cNvSpPr/>
          <p:nvPr/>
        </p:nvSpPr>
        <p:spPr>
          <a:xfrm>
            <a:off x="2516549" y="3159304"/>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3</a:t>
            </a:r>
            <a:endParaRPr lang="zh-CN" altLang="en-US" sz="2400" b="1" dirty="0">
              <a:solidFill>
                <a:schemeClr val="tx1"/>
              </a:solidFill>
              <a:latin typeface="+mj-ea"/>
              <a:ea typeface="+mj-ea"/>
              <a:sym typeface="+mn-lt"/>
            </a:endParaRPr>
          </a:p>
        </p:txBody>
      </p:sp>
      <p:sp>
        <p:nvSpPr>
          <p:cNvPr id="13" name="矩形 12"/>
          <p:cNvSpPr/>
          <p:nvPr/>
        </p:nvSpPr>
        <p:spPr>
          <a:xfrm>
            <a:off x="3245538" y="3980291"/>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 Order Appeal Operation</a:t>
            </a:r>
            <a:endParaRPr lang="zh-CN" altLang="en-US"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14" name="矩形 13"/>
          <p:cNvSpPr/>
          <p:nvPr/>
        </p:nvSpPr>
        <p:spPr>
          <a:xfrm>
            <a:off x="2516549" y="3980291"/>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mj-ea"/>
                <a:ea typeface="+mj-ea"/>
                <a:sym typeface="+mn-lt"/>
              </a:rPr>
              <a:t>4</a:t>
            </a:r>
            <a:endParaRPr lang="zh-CN" altLang="en-US" sz="2400" b="1" dirty="0">
              <a:solidFill>
                <a:schemeClr val="tx1"/>
              </a:solidFill>
              <a:latin typeface="+mj-ea"/>
              <a:ea typeface="+mj-ea"/>
              <a:sym typeface="+mn-lt"/>
            </a:endParaRPr>
          </a:p>
        </p:txBody>
      </p:sp>
      <p:sp>
        <p:nvSpPr>
          <p:cNvPr id="15" name="矩形 14"/>
          <p:cNvSpPr/>
          <p:nvPr/>
        </p:nvSpPr>
        <p:spPr>
          <a:xfrm>
            <a:off x="3242667" y="4804069"/>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Special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Record</a:t>
            </a:r>
            <a:r>
              <a:rPr lang="zh-CN" altLang="en-US" sz="1600" dirty="0">
                <a:solidFill>
                  <a:srgbClr val="FFFFFF"/>
                </a:solidFill>
                <a:cs typeface="+mn-ea"/>
                <a:sym typeface="+mn-lt"/>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5" name="矩形 24"/>
          <p:cNvSpPr/>
          <p:nvPr/>
        </p:nvSpPr>
        <p:spPr>
          <a:xfrm>
            <a:off x="2513678" y="4804068"/>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mj-ea"/>
                <a:ea typeface="+mj-ea"/>
                <a:sym typeface="+mn-lt"/>
              </a:rPr>
              <a:t>5</a:t>
            </a:r>
            <a:endParaRPr lang="zh-CN" altLang="en-US" sz="2400" b="1" dirty="0">
              <a:solidFill>
                <a:schemeClr val="tx1"/>
              </a:solidFill>
              <a:latin typeface="+mj-ea"/>
              <a:ea typeface="+mj-ea"/>
              <a:sym typeface="+mn-lt"/>
            </a:endParaRPr>
          </a:p>
        </p:txBody>
      </p:sp>
    </p:spTree>
    <p:extLst>
      <p:ext uri="{BB962C8B-B14F-4D97-AF65-F5344CB8AC3E}">
        <p14:creationId xmlns:p14="http://schemas.microsoft.com/office/powerpoint/2010/main" val="3165397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284908" cy="523220"/>
          </a:xfrm>
          <a:prstGeom prst="rect">
            <a:avLst/>
          </a:prstGeom>
          <a:noFill/>
        </p:spPr>
        <p:txBody>
          <a:bodyPr wrap="none" rtlCol="0">
            <a:spAutoFit/>
          </a:bodyPr>
          <a:lstStyle/>
          <a:p>
            <a:r>
              <a:rPr lang="en-US" altLang="zh-CN" sz="2800" b="1" dirty="0" smtClean="0">
                <a:solidFill>
                  <a:srgbClr val="00925F"/>
                </a:solidFill>
                <a:cs typeface="+mn-ea"/>
                <a:sym typeface="+mn-lt"/>
              </a:rPr>
              <a:t>RO </a:t>
            </a:r>
            <a:r>
              <a:rPr lang="en-US" altLang="zh-CN" sz="2800" b="1" dirty="0">
                <a:solidFill>
                  <a:srgbClr val="00925F"/>
                </a:solidFill>
                <a:cs typeface="+mn-ea"/>
                <a:sym typeface="+mn-lt"/>
              </a:rPr>
              <a:t>Change Approval Process</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87240" y="3950300"/>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87236" y="4577277"/>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3" name="Rectangle 5"/>
          <p:cNvSpPr/>
          <p:nvPr/>
        </p:nvSpPr>
        <p:spPr bwMode="auto">
          <a:xfrm>
            <a:off x="396895" y="5182270"/>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RO Change Approval Process</a:t>
            </a:r>
          </a:p>
        </p:txBody>
      </p:sp>
      <p:sp>
        <p:nvSpPr>
          <p:cNvPr id="46" name="Rectangle 5"/>
          <p:cNvSpPr/>
          <p:nvPr/>
        </p:nvSpPr>
        <p:spPr bwMode="auto">
          <a:xfrm>
            <a:off x="404064" y="5803805"/>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7" name="矩形 6"/>
          <p:cNvSpPr/>
          <p:nvPr/>
        </p:nvSpPr>
        <p:spPr>
          <a:xfrm>
            <a:off x="1941988" y="4783830"/>
            <a:ext cx="9509413" cy="1600438"/>
          </a:xfrm>
          <a:prstGeom prst="rect">
            <a:avLst/>
          </a:prstGeom>
        </p:spPr>
        <p:txBody>
          <a:bodyPr wrap="square">
            <a:spAutoFit/>
          </a:bodyPr>
          <a:lstStyle/>
          <a:p>
            <a:endParaRPr lang="en-US" altLang="zh-CN" sz="1400" dirty="0" smtClean="0">
              <a:latin typeface="+mn-ea"/>
            </a:endParaRPr>
          </a:p>
          <a:p>
            <a:r>
              <a:rPr lang="en-US" altLang="zh-CN" sz="1400" dirty="0" smtClean="0">
                <a:latin typeface="+mn-ea"/>
              </a:rPr>
              <a:t>1. Approve :After confirming that the order information submitted by the SC is correct, click the “Approve” button. At this time, the status of the order </a:t>
            </a:r>
            <a:r>
              <a:rPr lang="en-US" altLang="zh-CN" sz="1400" dirty="0">
                <a:latin typeface="+mn-ea"/>
              </a:rPr>
              <a:t>becomes “Under RO Change Approval </a:t>
            </a:r>
            <a:r>
              <a:rPr lang="en-US" altLang="zh-CN" sz="1400" dirty="0" smtClean="0">
                <a:latin typeface="+mn-ea"/>
              </a:rPr>
              <a:t>Process”, and the content of the order can be modified.</a:t>
            </a:r>
          </a:p>
          <a:p>
            <a:r>
              <a:rPr lang="en-US" altLang="zh-CN" sz="1400" dirty="0" smtClean="0">
                <a:latin typeface="+mn-ea"/>
              </a:rPr>
              <a:t>2</a:t>
            </a:r>
            <a:r>
              <a:rPr lang="en-US" altLang="zh-CN" sz="1400" dirty="0">
                <a:latin typeface="+mn-ea"/>
              </a:rPr>
              <a:t>. </a:t>
            </a:r>
            <a:r>
              <a:rPr lang="en-US" altLang="zh-CN" sz="1400" dirty="0" smtClean="0">
                <a:latin typeface="+mn-ea"/>
              </a:rPr>
              <a:t>Reject Order Change: If </a:t>
            </a:r>
            <a:r>
              <a:rPr lang="en-US" altLang="zh-CN" sz="1400" dirty="0">
                <a:latin typeface="+mn-ea"/>
              </a:rPr>
              <a:t>the information of the change order submitted by the </a:t>
            </a:r>
            <a:r>
              <a:rPr lang="en-US" altLang="zh-CN" sz="1400" dirty="0" smtClean="0">
                <a:latin typeface="+mn-ea"/>
              </a:rPr>
              <a:t>SC </a:t>
            </a:r>
            <a:r>
              <a:rPr lang="en-US" altLang="zh-CN" sz="1400" dirty="0">
                <a:latin typeface="+mn-ea"/>
              </a:rPr>
              <a:t>is </a:t>
            </a:r>
            <a:r>
              <a:rPr lang="en-US" altLang="zh-CN" sz="1400" dirty="0" smtClean="0">
                <a:latin typeface="+mn-ea"/>
              </a:rPr>
              <a:t>incorrect , </a:t>
            </a:r>
            <a:r>
              <a:rPr lang="en-US" altLang="zh-CN" sz="1400" dirty="0">
                <a:latin typeface="+mn-ea"/>
              </a:rPr>
              <a:t>you can click the “Reject </a:t>
            </a:r>
            <a:r>
              <a:rPr lang="en-US" altLang="zh-CN" sz="1400" dirty="0" smtClean="0">
                <a:latin typeface="+mn-ea"/>
              </a:rPr>
              <a:t>Order Change” </a:t>
            </a:r>
            <a:r>
              <a:rPr lang="en-US" altLang="zh-CN" sz="1400" dirty="0">
                <a:latin typeface="+mn-ea"/>
              </a:rPr>
              <a:t>button and fill in the review </a:t>
            </a:r>
            <a:r>
              <a:rPr lang="en-US" altLang="zh-CN" sz="1400" dirty="0" smtClean="0">
                <a:latin typeface="+mn-ea"/>
              </a:rPr>
              <a:t>remark. </a:t>
            </a:r>
            <a:r>
              <a:rPr lang="en-US" altLang="zh-CN" sz="1400" dirty="0">
                <a:latin typeface="+mn-ea"/>
              </a:rPr>
              <a:t>For example, if the fill is not standardized, </a:t>
            </a:r>
            <a:r>
              <a:rPr lang="en-US" altLang="zh-CN" sz="1400" dirty="0" smtClean="0">
                <a:latin typeface="+mn-ea"/>
              </a:rPr>
              <a:t>it should be resubmitted. At this time ,the status is ‘</a:t>
            </a:r>
            <a:r>
              <a:rPr lang="en-US" altLang="zh-CN" sz="1400" dirty="0" err="1" smtClean="0">
                <a:latin typeface="+mn-ea"/>
              </a:rPr>
              <a:t>Handovered</a:t>
            </a:r>
            <a:r>
              <a:rPr lang="en-US" altLang="zh-CN" sz="1400" dirty="0" smtClean="0">
                <a:latin typeface="+mn-ea"/>
              </a:rPr>
              <a:t>’, the SC </a:t>
            </a:r>
            <a:r>
              <a:rPr lang="en-US" altLang="zh-CN" sz="1400" dirty="0">
                <a:latin typeface="+mn-ea"/>
              </a:rPr>
              <a:t>can re-apply for change</a:t>
            </a:r>
            <a:r>
              <a:rPr lang="en-US" altLang="zh-CN" sz="1400" dirty="0" smtClean="0">
                <a:latin typeface="+mn-ea"/>
              </a:rPr>
              <a:t>.</a:t>
            </a:r>
            <a:endParaRPr lang="en-US" altLang="zh-CN" sz="1400" dirty="0">
              <a:latin typeface="+mn-ea"/>
            </a:endParaRPr>
          </a:p>
        </p:txBody>
      </p:sp>
      <p:pic>
        <p:nvPicPr>
          <p:cNvPr id="8" name="图片 7"/>
          <p:cNvPicPr>
            <a:picLocks noChangeAspect="1"/>
          </p:cNvPicPr>
          <p:nvPr/>
        </p:nvPicPr>
        <p:blipFill>
          <a:blip r:embed="rId3"/>
          <a:stretch>
            <a:fillRect/>
          </a:stretch>
        </p:blipFill>
        <p:spPr>
          <a:xfrm>
            <a:off x="2016000" y="1336227"/>
            <a:ext cx="9244079" cy="3169489"/>
          </a:xfrm>
          <a:prstGeom prst="rect">
            <a:avLst/>
          </a:prstGeom>
        </p:spPr>
      </p:pic>
      <p:pic>
        <p:nvPicPr>
          <p:cNvPr id="6" name="图片 5"/>
          <p:cNvPicPr>
            <a:picLocks noChangeAspect="1"/>
          </p:cNvPicPr>
          <p:nvPr/>
        </p:nvPicPr>
        <p:blipFill>
          <a:blip r:embed="rId4"/>
          <a:stretch>
            <a:fillRect/>
          </a:stretch>
        </p:blipFill>
        <p:spPr>
          <a:xfrm>
            <a:off x="4418186" y="3452409"/>
            <a:ext cx="3006071" cy="1386859"/>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3280065" cy="523220"/>
          </a:xfrm>
          <a:prstGeom prst="rect">
            <a:avLst/>
          </a:prstGeom>
          <a:noFill/>
        </p:spPr>
        <p:txBody>
          <a:bodyPr wrap="none" rtlCol="0">
            <a:spAutoFit/>
          </a:bodyPr>
          <a:lstStyle/>
          <a:p>
            <a:r>
              <a:rPr lang="en-US" altLang="zh-CN" sz="2800" b="1" dirty="0">
                <a:solidFill>
                  <a:srgbClr val="00925F"/>
                </a:solidFill>
                <a:cs typeface="+mn-ea"/>
                <a:sym typeface="+mn-lt"/>
              </a:rPr>
              <a:t>Under RO Change</a:t>
            </a: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143788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Repair Order Create</a:t>
            </a:r>
          </a:p>
        </p:txBody>
      </p:sp>
      <p:sp>
        <p:nvSpPr>
          <p:cNvPr id="33" name="Rectangle 5"/>
          <p:cNvSpPr/>
          <p:nvPr/>
        </p:nvSpPr>
        <p:spPr bwMode="auto">
          <a:xfrm>
            <a:off x="396896" y="2073321"/>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6897" y="2718330"/>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5" y="3328765"/>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87240" y="3950300"/>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87236" y="4577277"/>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3" name="Rectangle 5"/>
          <p:cNvSpPr/>
          <p:nvPr/>
        </p:nvSpPr>
        <p:spPr bwMode="auto">
          <a:xfrm>
            <a:off x="380067" y="582727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a:r>
              <a:rPr lang="en-US" altLang="zh-CN" sz="1100" dirty="0">
                <a:solidFill>
                  <a:schemeClr val="bg1"/>
                </a:solidFill>
                <a:cs typeface="+mn-ea"/>
                <a:sym typeface="+mn-lt"/>
              </a:rPr>
              <a:t>Under RO Change</a:t>
            </a:r>
          </a:p>
        </p:txBody>
      </p:sp>
      <p:sp>
        <p:nvSpPr>
          <p:cNvPr id="46" name="Rectangle 5"/>
          <p:cNvSpPr/>
          <p:nvPr/>
        </p:nvSpPr>
        <p:spPr bwMode="auto">
          <a:xfrm>
            <a:off x="394405" y="5204254"/>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RO Change Approval Process</a:t>
            </a:r>
          </a:p>
        </p:txBody>
      </p:sp>
      <p:sp>
        <p:nvSpPr>
          <p:cNvPr id="7" name="矩形 6"/>
          <p:cNvSpPr/>
          <p:nvPr/>
        </p:nvSpPr>
        <p:spPr>
          <a:xfrm>
            <a:off x="1922329" y="4860000"/>
            <a:ext cx="9509413" cy="738664"/>
          </a:xfrm>
          <a:prstGeom prst="rect">
            <a:avLst/>
          </a:prstGeom>
        </p:spPr>
        <p:txBody>
          <a:bodyPr wrap="square">
            <a:spAutoFit/>
          </a:bodyPr>
          <a:lstStyle/>
          <a:p>
            <a:r>
              <a:rPr lang="en-US" altLang="zh-CN" sz="1400" dirty="0"/>
              <a:t>1. Save : When the </a:t>
            </a:r>
            <a:r>
              <a:rPr lang="en-US" altLang="zh-CN" sz="1400" dirty="0" smtClean="0"/>
              <a:t>Repair </a:t>
            </a:r>
            <a:r>
              <a:rPr lang="en-US" altLang="zh-CN" sz="1400" dirty="0"/>
              <a:t>Order Admin modifies the repair order information, click the Save button to save the information;</a:t>
            </a:r>
          </a:p>
          <a:p>
            <a:r>
              <a:rPr lang="en-US" altLang="zh-CN" sz="1400" dirty="0"/>
              <a:t>2. Completed: After confirming, click the button to complete the change.</a:t>
            </a:r>
            <a:endParaRPr lang="zh-CN" altLang="en-US" sz="1400" dirty="0"/>
          </a:p>
        </p:txBody>
      </p:sp>
      <p:pic>
        <p:nvPicPr>
          <p:cNvPr id="2" name="图片 1"/>
          <p:cNvPicPr>
            <a:picLocks noChangeAspect="1"/>
          </p:cNvPicPr>
          <p:nvPr/>
        </p:nvPicPr>
        <p:blipFill>
          <a:blip r:embed="rId3"/>
          <a:stretch>
            <a:fillRect/>
          </a:stretch>
        </p:blipFill>
        <p:spPr>
          <a:xfrm>
            <a:off x="2016000" y="1327184"/>
            <a:ext cx="9279716" cy="236944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2282" y="511200"/>
            <a:ext cx="1680678" cy="954107"/>
          </a:xfrm>
          <a:prstGeom prst="rect">
            <a:avLst/>
          </a:prstGeom>
          <a:noFill/>
        </p:spPr>
        <p:txBody>
          <a:bodyPr wrap="square" rtlCol="0">
            <a:spAutoFit/>
          </a:bodyPr>
          <a:lstStyle/>
          <a:p>
            <a:r>
              <a:rPr lang="en-US" altLang="zh-CN" sz="2800" b="1" dirty="0">
                <a:solidFill>
                  <a:srgbClr val="00925F"/>
                </a:solidFill>
                <a:cs typeface="+mn-ea"/>
                <a:sym typeface="+mn-lt"/>
              </a:rPr>
              <a:t>Contect</a:t>
            </a:r>
            <a:endParaRPr lang="zh-CN" altLang="en-US" sz="2800" b="1" dirty="0">
              <a:solidFill>
                <a:srgbClr val="00925F"/>
              </a:solidFill>
              <a:cs typeface="+mn-ea"/>
              <a:sym typeface="+mn-lt"/>
            </a:endParaRPr>
          </a:p>
          <a:p>
            <a:endParaRPr lang="zh-CN" altLang="en-US" sz="2800" b="1" dirty="0">
              <a:solidFill>
                <a:srgbClr val="FF0000"/>
              </a:solidFill>
              <a:cs typeface="+mn-ea"/>
              <a:sym typeface="+mn-lt"/>
            </a:endParaRPr>
          </a:p>
        </p:txBody>
      </p:sp>
      <p:sp>
        <p:nvSpPr>
          <p:cNvPr id="16" name="矩形 15"/>
          <p:cNvSpPr/>
          <p:nvPr/>
        </p:nvSpPr>
        <p:spPr>
          <a:xfrm>
            <a:off x="3245539" y="1517330"/>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cs typeface="+mn-ea"/>
              <a:sym typeface="+mn-lt"/>
            </a:endParaRPr>
          </a:p>
        </p:txBody>
      </p:sp>
      <p:sp>
        <p:nvSpPr>
          <p:cNvPr id="17" name="矩形 16"/>
          <p:cNvSpPr/>
          <p:nvPr/>
        </p:nvSpPr>
        <p:spPr>
          <a:xfrm>
            <a:off x="3245539" y="2338317"/>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 Order Input Operation</a:t>
            </a:r>
            <a:endParaRPr lang="zh-CN" altLang="en-US" sz="1600" dirty="0">
              <a:solidFill>
                <a:srgbClr val="FFFFFF"/>
              </a:solidFill>
              <a:cs typeface="+mn-ea"/>
              <a:sym typeface="+mn-lt"/>
            </a:endParaRPr>
          </a:p>
        </p:txBody>
      </p:sp>
      <p:sp>
        <p:nvSpPr>
          <p:cNvPr id="18" name="矩形 17"/>
          <p:cNvSpPr/>
          <p:nvPr/>
        </p:nvSpPr>
        <p:spPr>
          <a:xfrm>
            <a:off x="2516549" y="1517329"/>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1</a:t>
            </a:r>
            <a:endParaRPr lang="zh-CN" altLang="en-US" sz="2400" b="1" dirty="0">
              <a:solidFill>
                <a:schemeClr val="tx1"/>
              </a:solidFill>
              <a:latin typeface="+mj-ea"/>
              <a:ea typeface="+mj-ea"/>
              <a:sym typeface="+mn-lt"/>
            </a:endParaRPr>
          </a:p>
        </p:txBody>
      </p:sp>
      <p:sp>
        <p:nvSpPr>
          <p:cNvPr id="19" name="矩形 18"/>
          <p:cNvSpPr/>
          <p:nvPr/>
        </p:nvSpPr>
        <p:spPr>
          <a:xfrm>
            <a:off x="2516549" y="2338317"/>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2</a:t>
            </a:r>
            <a:endParaRPr lang="zh-CN" altLang="en-US" sz="2400" b="1" dirty="0">
              <a:solidFill>
                <a:schemeClr val="tx1"/>
              </a:solidFill>
              <a:latin typeface="+mj-ea"/>
              <a:ea typeface="+mj-ea"/>
              <a:sym typeface="+mn-lt"/>
            </a:endParaRPr>
          </a:p>
        </p:txBody>
      </p:sp>
      <p:sp>
        <p:nvSpPr>
          <p:cNvPr id="20" name="文本框 19"/>
          <p:cNvSpPr txBox="1"/>
          <p:nvPr/>
        </p:nvSpPr>
        <p:spPr>
          <a:xfrm>
            <a:off x="3356778" y="1680641"/>
            <a:ext cx="6405415" cy="387798"/>
          </a:xfrm>
          <a:prstGeom prst="rect">
            <a:avLst/>
          </a:prstGeom>
          <a:noFill/>
        </p:spPr>
        <p:txBody>
          <a:bodyPr wrap="square" rtlCol="0">
            <a:spAutoFit/>
          </a:bodyPr>
          <a:lstStyle/>
          <a:p>
            <a:pPr>
              <a:lnSpc>
                <a:spcPct val="120000"/>
              </a:lnSpc>
            </a:pPr>
            <a:r>
              <a:rPr lang="en-US" altLang="zh-CN" sz="1600" b="1" dirty="0" smtClean="0">
                <a:latin typeface="微软雅黑" panose="020B0503020204020204" pitchFamily="34" charset="-122"/>
                <a:ea typeface="微软雅黑" panose="020B0503020204020204" pitchFamily="34" charset="-122"/>
              </a:rPr>
              <a:t>Repair Order Process Instruction </a:t>
            </a:r>
            <a:endParaRPr lang="en-US" altLang="zh-CN" sz="1600" b="1" dirty="0">
              <a:cs typeface="+mn-ea"/>
              <a:sym typeface="+mn-lt"/>
            </a:endParaRPr>
          </a:p>
        </p:txBody>
      </p:sp>
      <p:sp>
        <p:nvSpPr>
          <p:cNvPr id="21" name="矩形 20"/>
          <p:cNvSpPr/>
          <p:nvPr/>
        </p:nvSpPr>
        <p:spPr>
          <a:xfrm>
            <a:off x="3245538" y="3159304"/>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Repair Order </a:t>
            </a:r>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Change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2" name="矩形 21"/>
          <p:cNvSpPr/>
          <p:nvPr/>
        </p:nvSpPr>
        <p:spPr>
          <a:xfrm>
            <a:off x="2516549" y="3159304"/>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3</a:t>
            </a:r>
            <a:endParaRPr lang="zh-CN" altLang="en-US" sz="2400" b="1" dirty="0">
              <a:solidFill>
                <a:schemeClr val="tx1"/>
              </a:solidFill>
              <a:latin typeface="+mj-ea"/>
              <a:ea typeface="+mj-ea"/>
              <a:sym typeface="+mn-lt"/>
            </a:endParaRPr>
          </a:p>
        </p:txBody>
      </p:sp>
      <p:sp>
        <p:nvSpPr>
          <p:cNvPr id="13" name="矩形 12"/>
          <p:cNvSpPr/>
          <p:nvPr/>
        </p:nvSpPr>
        <p:spPr>
          <a:xfrm>
            <a:off x="3248409" y="3980290"/>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 Order Appeal Operation</a:t>
            </a:r>
            <a:endParaRPr lang="zh-CN" altLang="en-US"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14" name="矩形 13"/>
          <p:cNvSpPr/>
          <p:nvPr/>
        </p:nvSpPr>
        <p:spPr>
          <a:xfrm>
            <a:off x="2519420" y="3980290"/>
            <a:ext cx="657676" cy="657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0"/>
                <a:solidFill>
                  <a:schemeClr val="tx1"/>
                </a:solidFill>
                <a:latin typeface="+mj-ea"/>
                <a:ea typeface="+mj-ea"/>
                <a:cs typeface="+mn-ea"/>
                <a:sym typeface="+mn-lt"/>
              </a:rPr>
              <a:t>4</a:t>
            </a:r>
            <a:endParaRPr lang="zh-CN" altLang="en-US" sz="2400" b="1" dirty="0">
              <a:ln w="0"/>
              <a:solidFill>
                <a:schemeClr val="tx1"/>
              </a:solidFill>
              <a:latin typeface="+mj-ea"/>
              <a:ea typeface="+mj-ea"/>
              <a:cs typeface="+mn-ea"/>
              <a:sym typeface="+mn-lt"/>
            </a:endParaRPr>
          </a:p>
        </p:txBody>
      </p:sp>
      <p:sp>
        <p:nvSpPr>
          <p:cNvPr id="15" name="矩形 14"/>
          <p:cNvSpPr/>
          <p:nvPr/>
        </p:nvSpPr>
        <p:spPr>
          <a:xfrm>
            <a:off x="3245538" y="4804068"/>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Special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Record</a:t>
            </a:r>
            <a:r>
              <a:rPr lang="zh-CN" altLang="en-US" sz="1600" dirty="0">
                <a:solidFill>
                  <a:srgbClr val="FFFFFF"/>
                </a:solidFill>
                <a:cs typeface="+mn-ea"/>
                <a:sym typeface="+mn-lt"/>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5" name="矩形 24"/>
          <p:cNvSpPr/>
          <p:nvPr/>
        </p:nvSpPr>
        <p:spPr>
          <a:xfrm>
            <a:off x="2516549" y="4804067"/>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tx1"/>
                </a:solidFill>
                <a:latin typeface="+mj-ea"/>
                <a:ea typeface="+mj-ea"/>
                <a:sym typeface="+mn-lt"/>
              </a:rPr>
              <a:t>5</a:t>
            </a:r>
            <a:endParaRPr lang="zh-CN" altLang="en-US" sz="2400" b="1" dirty="0">
              <a:solidFill>
                <a:schemeClr val="tx1"/>
              </a:solidFill>
              <a:latin typeface="+mj-ea"/>
              <a:ea typeface="+mj-ea"/>
              <a:sym typeface="+mn-lt"/>
            </a:endParaRPr>
          </a:p>
        </p:txBody>
      </p:sp>
    </p:spTree>
    <p:extLst>
      <p:ext uri="{BB962C8B-B14F-4D97-AF65-F5344CB8AC3E}">
        <p14:creationId xmlns:p14="http://schemas.microsoft.com/office/powerpoint/2010/main" val="10249765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5157759" cy="523220"/>
          </a:xfrm>
          <a:prstGeom prst="rect">
            <a:avLst/>
          </a:prstGeom>
          <a:noFill/>
        </p:spPr>
        <p:txBody>
          <a:bodyPr wrap="none" rtlCol="0">
            <a:spAutoFit/>
          </a:bodyPr>
          <a:lstStyle/>
          <a:p>
            <a:r>
              <a:rPr lang="en-US" altLang="zh-CN" sz="2800" b="1" dirty="0">
                <a:solidFill>
                  <a:srgbClr val="00925F"/>
                </a:solidFill>
                <a:latin typeface="微软雅黑" panose="020B0503020204020204" pitchFamily="34" charset="-122"/>
                <a:ea typeface="微软雅黑" panose="020B0503020204020204" pitchFamily="34" charset="-122"/>
                <a:cs typeface="+mn-ea"/>
                <a:sym typeface="+mn-lt"/>
              </a:rPr>
              <a:t>Return </a:t>
            </a:r>
            <a:r>
              <a:rPr lang="en-US" altLang="zh-CN" sz="2800" b="1" dirty="0" smtClean="0">
                <a:solidFill>
                  <a:srgbClr val="00925F"/>
                </a:solidFill>
                <a:latin typeface="微软雅黑" panose="020B0503020204020204" pitchFamily="34" charset="-122"/>
                <a:ea typeface="微软雅黑" panose="020B0503020204020204" pitchFamily="34" charset="-122"/>
                <a:cs typeface="+mn-ea"/>
                <a:sym typeface="+mn-lt"/>
              </a:rPr>
              <a:t>Visit </a:t>
            </a:r>
            <a:r>
              <a:rPr lang="en-US" altLang="zh-CN" sz="2800" b="1" dirty="0">
                <a:solidFill>
                  <a:srgbClr val="00925F"/>
                </a:solidFill>
                <a:latin typeface="微软雅黑" panose="020B0503020204020204" pitchFamily="34" charset="-122"/>
                <a:ea typeface="微软雅黑" panose="020B0503020204020204" pitchFamily="34" charset="-122"/>
                <a:cs typeface="+mn-ea"/>
                <a:sym typeface="+mn-lt"/>
              </a:rPr>
              <a:t>A</a:t>
            </a:r>
            <a:r>
              <a:rPr lang="en-US" altLang="zh-CN" sz="2800" b="1" dirty="0" smtClean="0">
                <a:solidFill>
                  <a:srgbClr val="00925F"/>
                </a:solidFill>
                <a:latin typeface="微软雅黑" panose="020B0503020204020204" pitchFamily="34" charset="-122"/>
                <a:ea typeface="微软雅黑" panose="020B0503020204020204" pitchFamily="34" charset="-122"/>
                <a:cs typeface="+mn-ea"/>
                <a:sym typeface="+mn-lt"/>
              </a:rPr>
              <a:t>ppeal </a:t>
            </a:r>
            <a:r>
              <a:rPr lang="en-US" altLang="zh-CN" sz="2800" b="1" dirty="0">
                <a:solidFill>
                  <a:srgbClr val="00925F"/>
                </a:solidFill>
                <a:latin typeface="微软雅黑" panose="020B0503020204020204" pitchFamily="34" charset="-122"/>
                <a:ea typeface="微软雅黑" panose="020B0503020204020204" pitchFamily="34" charset="-122"/>
                <a:cs typeface="+mn-ea"/>
                <a:sym typeface="+mn-lt"/>
              </a:rPr>
              <a:t>P</a:t>
            </a:r>
            <a:r>
              <a:rPr lang="en-US" altLang="zh-CN" sz="2800" b="1" dirty="0" smtClean="0">
                <a:solidFill>
                  <a:srgbClr val="00925F"/>
                </a:solidFill>
                <a:latin typeface="微软雅黑" panose="020B0503020204020204" pitchFamily="34" charset="-122"/>
                <a:ea typeface="微软雅黑" panose="020B0503020204020204" pitchFamily="34" charset="-122"/>
                <a:cs typeface="+mn-ea"/>
                <a:sym typeface="+mn-lt"/>
              </a:rPr>
              <a:t>rocess</a:t>
            </a:r>
            <a:endParaRPr lang="en-US" altLang="zh-CN" sz="2800" b="1" dirty="0">
              <a:solidFill>
                <a:srgbClr val="00925F"/>
              </a:solidFill>
              <a:latin typeface="微软雅黑" panose="020B0503020204020204" pitchFamily="34" charset="-122"/>
              <a:ea typeface="微软雅黑" panose="020B0503020204020204" pitchFamily="34" charset="-122"/>
              <a:cs typeface="+mn-ea"/>
              <a:sym typeface="+mn-lt"/>
            </a:endParaRPr>
          </a:p>
        </p:txBody>
      </p:sp>
      <p:sp>
        <p:nvSpPr>
          <p:cNvPr id="19" name="Content Placeholder 4"/>
          <p:cNvSpPr txBox="1"/>
          <p:nvPr/>
        </p:nvSpPr>
        <p:spPr>
          <a:xfrm>
            <a:off x="584316" y="270858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总代申请物料价格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0" name="Content Placeholder 4"/>
          <p:cNvSpPr txBox="1"/>
          <p:nvPr/>
        </p:nvSpPr>
        <p:spPr>
          <a:xfrm>
            <a:off x="584316" y="3598105"/>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412282" y="1186882"/>
            <a:ext cx="11569284" cy="5598041"/>
          </a:xfrm>
          <a:prstGeom prst="rect">
            <a:avLst/>
          </a:prstGeom>
        </p:spPr>
      </p:pic>
    </p:spTree>
    <p:extLst>
      <p:ext uri="{BB962C8B-B14F-4D97-AF65-F5344CB8AC3E}">
        <p14:creationId xmlns:p14="http://schemas.microsoft.com/office/powerpoint/2010/main" val="40622766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4379789" cy="523220"/>
          </a:xfrm>
          <a:prstGeom prst="rect">
            <a:avLst/>
          </a:prstGeom>
          <a:noFill/>
        </p:spPr>
        <p:txBody>
          <a:bodyPr wrap="none" rtlCol="0">
            <a:spAutoFit/>
          </a:bodyPr>
          <a:lstStyle/>
          <a:p>
            <a:r>
              <a:rPr lang="en-US" altLang="zh-CN" sz="2800" b="1" dirty="0" smtClean="0">
                <a:solidFill>
                  <a:srgbClr val="00925F"/>
                </a:solidFill>
                <a:cs typeface="+mn-ea"/>
                <a:sym typeface="+mn-lt"/>
              </a:rPr>
              <a:t>Appeal—To be Appealed</a:t>
            </a:r>
            <a:endParaRPr lang="en-US" altLang="zh-CN" sz="2800" b="1" dirty="0">
              <a:solidFill>
                <a:srgbClr val="00925F"/>
              </a:solidFill>
              <a:cs typeface="+mn-ea"/>
              <a:sym typeface="+mn-lt"/>
            </a:endParaRPr>
          </a:p>
        </p:txBody>
      </p:sp>
      <p:sp>
        <p:nvSpPr>
          <p:cNvPr id="11" name="文本框 10"/>
          <p:cNvSpPr txBox="1"/>
          <p:nvPr/>
        </p:nvSpPr>
        <p:spPr>
          <a:xfrm>
            <a:off x="2132452" y="5149598"/>
            <a:ext cx="8637584" cy="523220"/>
          </a:xfrm>
          <a:prstGeom prst="rect">
            <a:avLst/>
          </a:prstGeom>
          <a:noFill/>
        </p:spPr>
        <p:txBody>
          <a:bodyPr wrap="square" rtlCol="0">
            <a:spAutoFit/>
          </a:bodyPr>
          <a:lstStyle/>
          <a:p>
            <a:r>
              <a:rPr lang="en-US" altLang="zh-CN" sz="1400" dirty="0" smtClean="0">
                <a:latin typeface="+mn-ea"/>
              </a:rPr>
              <a:t>Log </a:t>
            </a:r>
            <a:r>
              <a:rPr lang="en-US" altLang="zh-CN" sz="1400" dirty="0">
                <a:latin typeface="+mn-ea"/>
              </a:rPr>
              <a:t>in to the </a:t>
            </a:r>
            <a:r>
              <a:rPr lang="en-US" altLang="zh-CN" sz="1400" dirty="0" smtClean="0">
                <a:latin typeface="+mn-ea"/>
              </a:rPr>
              <a:t>repair order </a:t>
            </a:r>
            <a:r>
              <a:rPr lang="en-US" altLang="zh-CN" sz="1400" dirty="0">
                <a:latin typeface="+mn-ea"/>
              </a:rPr>
              <a:t>administrator \ </a:t>
            </a:r>
            <a:r>
              <a:rPr lang="en-US" altLang="zh-CN" sz="1400" dirty="0" smtClean="0">
                <a:latin typeface="+mn-ea"/>
              </a:rPr>
              <a:t>receptionist </a:t>
            </a:r>
            <a:r>
              <a:rPr lang="en-US" altLang="zh-CN" sz="1400" dirty="0">
                <a:latin typeface="+mn-ea"/>
              </a:rPr>
              <a:t>\ </a:t>
            </a:r>
            <a:r>
              <a:rPr lang="en-US" altLang="zh-CN" sz="1400" dirty="0" smtClean="0">
                <a:latin typeface="+mn-ea"/>
              </a:rPr>
              <a:t>technician\ SC supervisor </a:t>
            </a:r>
            <a:r>
              <a:rPr lang="en-US" altLang="zh-CN" sz="1400" dirty="0">
                <a:latin typeface="+mn-ea"/>
              </a:rPr>
              <a:t>account to enter the page, click on the </a:t>
            </a:r>
            <a:r>
              <a:rPr lang="en-US" altLang="zh-CN" sz="1400" dirty="0" smtClean="0">
                <a:latin typeface="+mn-ea"/>
              </a:rPr>
              <a:t>To Be appealed </a:t>
            </a:r>
            <a:r>
              <a:rPr lang="en-US" altLang="zh-CN" sz="1400" dirty="0">
                <a:latin typeface="+mn-ea"/>
              </a:rPr>
              <a:t>to view the </a:t>
            </a:r>
            <a:r>
              <a:rPr lang="en-US" altLang="zh-CN" sz="1400" dirty="0" smtClean="0">
                <a:latin typeface="+mn-ea"/>
              </a:rPr>
              <a:t>abnormal order.</a:t>
            </a:r>
            <a:endParaRPr lang="en-US" altLang="zh-CN" sz="1400" dirty="0">
              <a:latin typeface="+mn-ea"/>
            </a:endParaRPr>
          </a:p>
        </p:txBody>
      </p:sp>
      <p:sp>
        <p:nvSpPr>
          <p:cNvPr id="16" name="矩形 15"/>
          <p:cNvSpPr/>
          <p:nvPr/>
        </p:nvSpPr>
        <p:spPr>
          <a:xfrm>
            <a:off x="2032000" y="134042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7" name="Rectangle 5"/>
          <p:cNvSpPr/>
          <p:nvPr/>
        </p:nvSpPr>
        <p:spPr bwMode="auto">
          <a:xfrm>
            <a:off x="483079" y="1632255"/>
            <a:ext cx="1011761"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solidFill>
                  <a:srgbClr val="FEFEFE"/>
                </a:solidFill>
                <a:latin typeface="微软雅黑" panose="020B0503020204020204" pitchFamily="34" charset="-122"/>
                <a:ea typeface="微软雅黑" panose="020B0503020204020204" pitchFamily="34" charset="-122"/>
                <a:cs typeface="Segoe UI" panose="020B0502040204020203" pitchFamily="34" charset="0"/>
                <a:sym typeface="+mn-lt"/>
              </a:rPr>
              <a:t>To be A</a:t>
            </a:r>
            <a:r>
              <a:rPr lang="en-US" altLang="zh-CN" sz="1100" dirty="0" smtClean="0">
                <a:solidFill>
                  <a:srgbClr val="FEFEFE"/>
                </a:solidFill>
                <a:latin typeface="微软雅黑" panose="020B0503020204020204" pitchFamily="34" charset="-122"/>
                <a:ea typeface="微软雅黑" panose="020B0503020204020204" pitchFamily="34" charset="-122"/>
                <a:cs typeface="Segoe UI" panose="020B0502040204020203" pitchFamily="34" charset="0"/>
              </a:rPr>
              <a:t>ppealed</a:t>
            </a:r>
            <a:endParaRPr lang="en-US" sz="1100" dirty="0">
              <a:solidFill>
                <a:srgbClr val="FEFEF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5"/>
          <p:cNvSpPr/>
          <p:nvPr/>
        </p:nvSpPr>
        <p:spPr bwMode="auto">
          <a:xfrm>
            <a:off x="474183" y="2392958"/>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solidFill>
                  <a:srgbClr val="FEFEFE"/>
                </a:solidFill>
                <a:latin typeface="微软雅黑" panose="020B0503020204020204" pitchFamily="34" charset="-122"/>
                <a:ea typeface="微软雅黑" panose="020B0503020204020204" pitchFamily="34" charset="-122"/>
                <a:cs typeface="Segoe UI" panose="020B0502040204020203" pitchFamily="34" charset="0"/>
              </a:rPr>
              <a:t>Appealing</a:t>
            </a:r>
            <a:endParaRPr lang="en-US" altLang="zh-CN" sz="1100" dirty="0">
              <a:solidFill>
                <a:srgbClr val="FEFEF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0" name="Rectangle 5"/>
          <p:cNvSpPr/>
          <p:nvPr/>
        </p:nvSpPr>
        <p:spPr bwMode="auto">
          <a:xfrm>
            <a:off x="470137" y="3221845"/>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srgbClr val="FEFEFE"/>
                </a:solidFill>
                <a:latin typeface="微软雅黑" panose="020B0503020204020204" pitchFamily="34" charset="-122"/>
                <a:ea typeface="微软雅黑" panose="020B0503020204020204" pitchFamily="34" charset="-122"/>
                <a:cs typeface="Segoe UI" panose="020B0502040204020203" pitchFamily="34" charset="0"/>
              </a:rPr>
              <a:t>Appeal completed</a:t>
            </a:r>
          </a:p>
        </p:txBody>
      </p:sp>
      <p:pic>
        <p:nvPicPr>
          <p:cNvPr id="6" name="图片 5"/>
          <p:cNvPicPr>
            <a:picLocks noChangeAspect="1"/>
          </p:cNvPicPr>
          <p:nvPr/>
        </p:nvPicPr>
        <p:blipFill>
          <a:blip r:embed="rId2"/>
          <a:stretch>
            <a:fillRect/>
          </a:stretch>
        </p:blipFill>
        <p:spPr>
          <a:xfrm>
            <a:off x="2132452" y="1409621"/>
            <a:ext cx="9348482" cy="3287954"/>
          </a:xfrm>
          <a:prstGeom prst="rect">
            <a:avLst/>
          </a:prstGeom>
        </p:spPr>
      </p:pic>
      <p:sp>
        <p:nvSpPr>
          <p:cNvPr id="12" name="矩形 11"/>
          <p:cNvSpPr/>
          <p:nvPr/>
        </p:nvSpPr>
        <p:spPr>
          <a:xfrm>
            <a:off x="5276269" y="1737359"/>
            <a:ext cx="1069676" cy="6555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66169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032000" y="134042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3"/>
          <a:stretch>
            <a:fillRect/>
          </a:stretch>
        </p:blipFill>
        <p:spPr>
          <a:xfrm>
            <a:off x="2188722" y="1428384"/>
            <a:ext cx="9365898" cy="3637392"/>
          </a:xfrm>
          <a:prstGeom prst="rect">
            <a:avLst/>
          </a:prstGeom>
        </p:spPr>
      </p:pic>
      <p:sp>
        <p:nvSpPr>
          <p:cNvPr id="3" name="矩形 2"/>
          <p:cNvSpPr/>
          <p:nvPr/>
        </p:nvSpPr>
        <p:spPr>
          <a:xfrm>
            <a:off x="2221992" y="2075688"/>
            <a:ext cx="603504" cy="2286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1" name="矩形 10"/>
          <p:cNvSpPr/>
          <p:nvPr/>
        </p:nvSpPr>
        <p:spPr>
          <a:xfrm>
            <a:off x="2825496" y="3078480"/>
            <a:ext cx="804672" cy="18044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120442" y="5349311"/>
            <a:ext cx="8637584" cy="523220"/>
          </a:xfrm>
          <a:prstGeom prst="rect">
            <a:avLst/>
          </a:prstGeom>
          <a:noFill/>
        </p:spPr>
        <p:txBody>
          <a:bodyPr wrap="square" rtlCol="0">
            <a:spAutoFit/>
          </a:bodyPr>
          <a:lstStyle/>
          <a:p>
            <a:r>
              <a:rPr lang="en-US" altLang="zh-CN" sz="1400" dirty="0" smtClean="0">
                <a:latin typeface="+mn-ea"/>
              </a:rPr>
              <a:t>Repair </a:t>
            </a:r>
            <a:r>
              <a:rPr lang="en-US" altLang="zh-CN" sz="1400" dirty="0">
                <a:latin typeface="+mn-ea"/>
              </a:rPr>
              <a:t>order </a:t>
            </a:r>
            <a:r>
              <a:rPr lang="en-US" altLang="zh-CN" sz="1400" dirty="0" smtClean="0">
                <a:latin typeface="+mn-ea"/>
              </a:rPr>
              <a:t>No: </a:t>
            </a:r>
            <a:r>
              <a:rPr lang="en-US" altLang="zh-CN" sz="1400" dirty="0">
                <a:latin typeface="+mn-ea"/>
              </a:rPr>
              <a:t>You </a:t>
            </a:r>
            <a:r>
              <a:rPr lang="en-US" altLang="zh-CN" sz="1400" dirty="0" smtClean="0">
                <a:latin typeface="+mn-ea"/>
              </a:rPr>
              <a:t>can search </a:t>
            </a:r>
            <a:r>
              <a:rPr lang="en-US" altLang="zh-CN" sz="1400" dirty="0">
                <a:latin typeface="+mn-ea"/>
              </a:rPr>
              <a:t>according to the </a:t>
            </a:r>
            <a:r>
              <a:rPr lang="en-US" altLang="zh-CN" sz="1400" dirty="0" smtClean="0">
                <a:latin typeface="+mn-ea"/>
              </a:rPr>
              <a:t>repair </a:t>
            </a:r>
            <a:r>
              <a:rPr lang="en-US" altLang="zh-CN" sz="1400" dirty="0">
                <a:latin typeface="+mn-ea"/>
              </a:rPr>
              <a:t>order number or click on the </a:t>
            </a:r>
            <a:r>
              <a:rPr lang="en-US" altLang="zh-CN" sz="1400" dirty="0" smtClean="0">
                <a:latin typeface="+mn-ea"/>
              </a:rPr>
              <a:t>repair order </a:t>
            </a:r>
            <a:r>
              <a:rPr lang="en-US" altLang="zh-CN" sz="1400" dirty="0">
                <a:latin typeface="+mn-ea"/>
              </a:rPr>
              <a:t>number below to appeal.</a:t>
            </a:r>
            <a:endParaRPr lang="en-US" altLang="zh-CN" sz="1400" dirty="0" smtClean="0">
              <a:latin typeface="+mn-ea"/>
            </a:endParaRPr>
          </a:p>
        </p:txBody>
      </p:sp>
      <p:sp>
        <p:nvSpPr>
          <p:cNvPr id="13" name="Rectangle 5"/>
          <p:cNvSpPr/>
          <p:nvPr/>
        </p:nvSpPr>
        <p:spPr bwMode="auto">
          <a:xfrm>
            <a:off x="483079" y="1632255"/>
            <a:ext cx="1011761"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solidFill>
                  <a:srgbClr val="FF0000"/>
                </a:solidFill>
                <a:latin typeface="微软雅黑" panose="020B0503020204020204" pitchFamily="34" charset="-122"/>
                <a:ea typeface="微软雅黑" panose="020B0503020204020204" pitchFamily="34" charset="-122"/>
                <a:cs typeface="Segoe UI" panose="020B0502040204020203" pitchFamily="34" charset="0"/>
                <a:sym typeface="+mn-lt"/>
              </a:rPr>
              <a:t>To be A</a:t>
            </a:r>
            <a:r>
              <a:rPr lang="en-US" altLang="zh-CN" sz="1100" dirty="0" smtClean="0">
                <a:solidFill>
                  <a:srgbClr val="FF0000"/>
                </a:solidFill>
                <a:latin typeface="微软雅黑" panose="020B0503020204020204" pitchFamily="34" charset="-122"/>
                <a:ea typeface="微软雅黑" panose="020B0503020204020204" pitchFamily="34" charset="-122"/>
                <a:cs typeface="Segoe UI" panose="020B0502040204020203" pitchFamily="34" charset="0"/>
              </a:rPr>
              <a:t>ppealed</a:t>
            </a:r>
            <a:endParaRPr lang="en-US"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4" name="Rectangle 5"/>
          <p:cNvSpPr/>
          <p:nvPr/>
        </p:nvSpPr>
        <p:spPr bwMode="auto">
          <a:xfrm>
            <a:off x="474183" y="2392958"/>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solidFill>
                  <a:srgbClr val="FF0000"/>
                </a:solidFill>
                <a:latin typeface="微软雅黑" panose="020B0503020204020204" pitchFamily="34" charset="-122"/>
                <a:ea typeface="微软雅黑" panose="020B0503020204020204" pitchFamily="34" charset="-122"/>
                <a:cs typeface="Segoe UI" panose="020B0502040204020203" pitchFamily="34" charset="0"/>
              </a:rPr>
              <a:t>Appealing</a:t>
            </a:r>
            <a:endParaRPr lang="en-US" altLang="zh-CN"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5" name="Rectangle 5"/>
          <p:cNvSpPr/>
          <p:nvPr/>
        </p:nvSpPr>
        <p:spPr bwMode="auto">
          <a:xfrm>
            <a:off x="470137" y="3221845"/>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Appeal completed</a:t>
            </a:r>
          </a:p>
        </p:txBody>
      </p:sp>
      <p:sp>
        <p:nvSpPr>
          <p:cNvPr id="17" name="文本框 16"/>
          <p:cNvSpPr txBox="1"/>
          <p:nvPr/>
        </p:nvSpPr>
        <p:spPr>
          <a:xfrm>
            <a:off x="412282" y="512763"/>
            <a:ext cx="4379789" cy="523220"/>
          </a:xfrm>
          <a:prstGeom prst="rect">
            <a:avLst/>
          </a:prstGeom>
          <a:noFill/>
        </p:spPr>
        <p:txBody>
          <a:bodyPr wrap="none" rtlCol="0">
            <a:spAutoFit/>
          </a:bodyPr>
          <a:lstStyle/>
          <a:p>
            <a:r>
              <a:rPr lang="en-US" altLang="zh-CN" sz="2800" b="1" dirty="0" smtClean="0">
                <a:solidFill>
                  <a:srgbClr val="00925F"/>
                </a:solidFill>
                <a:cs typeface="+mn-ea"/>
                <a:sym typeface="+mn-lt"/>
              </a:rPr>
              <a:t>Appeal—To be Appealed</a:t>
            </a:r>
            <a:endParaRPr lang="en-US" altLang="zh-CN" sz="2800" b="1" dirty="0">
              <a:solidFill>
                <a:srgbClr val="00925F"/>
              </a:solidFill>
              <a:cs typeface="+mn-ea"/>
              <a:sym typeface="+mn-lt"/>
            </a:endParaRPr>
          </a:p>
        </p:txBody>
      </p:sp>
    </p:spTree>
    <p:extLst>
      <p:ext uri="{BB962C8B-B14F-4D97-AF65-F5344CB8AC3E}">
        <p14:creationId xmlns:p14="http://schemas.microsoft.com/office/powerpoint/2010/main" val="2246888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3480440" cy="523220"/>
          </a:xfrm>
          <a:prstGeom prst="rect">
            <a:avLst/>
          </a:prstGeom>
          <a:noFill/>
        </p:spPr>
        <p:txBody>
          <a:bodyPr wrap="none" rtlCol="0">
            <a:spAutoFit/>
          </a:bodyPr>
          <a:lstStyle/>
          <a:p>
            <a:r>
              <a:rPr lang="en-US" altLang="zh-CN" sz="2800" b="1" dirty="0">
                <a:solidFill>
                  <a:srgbClr val="00925F"/>
                </a:solidFill>
                <a:cs typeface="+mn-ea"/>
                <a:sym typeface="+mn-lt"/>
              </a:rPr>
              <a:t>Appeal—Appealing</a:t>
            </a:r>
          </a:p>
        </p:txBody>
      </p:sp>
      <p:sp>
        <p:nvSpPr>
          <p:cNvPr id="16" name="矩形 15"/>
          <p:cNvSpPr/>
          <p:nvPr/>
        </p:nvSpPr>
        <p:spPr>
          <a:xfrm>
            <a:off x="2032000" y="134042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7" name="Rectangle 5"/>
          <p:cNvSpPr/>
          <p:nvPr/>
        </p:nvSpPr>
        <p:spPr bwMode="auto">
          <a:xfrm>
            <a:off x="483079" y="1632255"/>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sym typeface="+mn-lt"/>
              </a:rPr>
              <a:t>To be </a:t>
            </a:r>
            <a:r>
              <a:rPr lang="en-US" altLang="zh-CN" sz="1100" dirty="0" smtClean="0">
                <a:solidFill>
                  <a:srgbClr val="FF0000"/>
                </a:solidFill>
                <a:latin typeface="微软雅黑" panose="020B0503020204020204" pitchFamily="34" charset="-122"/>
                <a:ea typeface="微软雅黑" panose="020B0503020204020204" pitchFamily="34" charset="-122"/>
                <a:cs typeface="Segoe UI" panose="020B0502040204020203" pitchFamily="34" charset="0"/>
                <a:sym typeface="+mn-lt"/>
              </a:rPr>
              <a:t>A</a:t>
            </a:r>
            <a:r>
              <a:rPr lang="en-US" altLang="zh-CN" sz="1100" dirty="0" smtClean="0">
                <a:solidFill>
                  <a:srgbClr val="FF0000"/>
                </a:solidFill>
                <a:latin typeface="微软雅黑" panose="020B0503020204020204" pitchFamily="34" charset="-122"/>
                <a:ea typeface="微软雅黑" panose="020B0503020204020204" pitchFamily="34" charset="-122"/>
                <a:cs typeface="Segoe UI" panose="020B0502040204020203" pitchFamily="34" charset="0"/>
              </a:rPr>
              <a:t>ppealed</a:t>
            </a:r>
            <a:endParaRPr lang="en-US" altLang="zh-CN"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5"/>
          <p:cNvSpPr/>
          <p:nvPr/>
        </p:nvSpPr>
        <p:spPr bwMode="auto">
          <a:xfrm>
            <a:off x="474183" y="2392958"/>
            <a:ext cx="1011761"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Appealing</a:t>
            </a:r>
          </a:p>
        </p:txBody>
      </p:sp>
      <p:sp>
        <p:nvSpPr>
          <p:cNvPr id="10" name="Rectangle 5"/>
          <p:cNvSpPr/>
          <p:nvPr/>
        </p:nvSpPr>
        <p:spPr bwMode="auto">
          <a:xfrm>
            <a:off x="470137" y="3221845"/>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Appeal completed</a:t>
            </a:r>
          </a:p>
        </p:txBody>
      </p:sp>
      <p:sp>
        <p:nvSpPr>
          <p:cNvPr id="12" name="文本框 11"/>
          <p:cNvSpPr txBox="1"/>
          <p:nvPr/>
        </p:nvSpPr>
        <p:spPr>
          <a:xfrm>
            <a:off x="2070578" y="4580887"/>
            <a:ext cx="9472229" cy="1785104"/>
          </a:xfrm>
          <a:prstGeom prst="rect">
            <a:avLst/>
          </a:prstGeom>
          <a:noFill/>
        </p:spPr>
        <p:txBody>
          <a:bodyPr wrap="square" rtlCol="0">
            <a:spAutoFit/>
          </a:bodyPr>
          <a:lstStyle/>
          <a:p>
            <a:r>
              <a:rPr lang="en-US" altLang="zh-CN" sz="1100" dirty="0" smtClean="0">
                <a:latin typeface="+mn-ea"/>
              </a:rPr>
              <a:t>1.Apply for </a:t>
            </a:r>
            <a:r>
              <a:rPr lang="en-US" altLang="zh-CN" sz="1100" dirty="0">
                <a:latin typeface="+mn-ea"/>
              </a:rPr>
              <a:t>A</a:t>
            </a:r>
            <a:r>
              <a:rPr lang="en-US" altLang="zh-CN" sz="1100" dirty="0" smtClean="0">
                <a:latin typeface="+mn-ea"/>
              </a:rPr>
              <a:t>ppeal</a:t>
            </a:r>
            <a:r>
              <a:rPr lang="en-US" altLang="zh-CN" sz="1100" dirty="0">
                <a:latin typeface="+mn-ea"/>
              </a:rPr>
              <a:t>: Click to apply </a:t>
            </a:r>
            <a:r>
              <a:rPr lang="en-US" altLang="zh-CN" sz="1100" dirty="0" smtClean="0">
                <a:latin typeface="+mn-ea"/>
              </a:rPr>
              <a:t>for </a:t>
            </a:r>
            <a:r>
              <a:rPr lang="en-US" altLang="zh-CN" sz="1100" dirty="0">
                <a:latin typeface="+mn-ea"/>
              </a:rPr>
              <a:t>a</a:t>
            </a:r>
            <a:r>
              <a:rPr lang="en-US" altLang="zh-CN" sz="1100" dirty="0" smtClean="0">
                <a:latin typeface="+mn-ea"/>
              </a:rPr>
              <a:t>ppeal </a:t>
            </a:r>
            <a:r>
              <a:rPr lang="en-US" altLang="zh-CN" sz="1100" dirty="0">
                <a:latin typeface="+mn-ea"/>
              </a:rPr>
              <a:t>and make an appeal based on the </a:t>
            </a:r>
            <a:r>
              <a:rPr lang="en-US" altLang="zh-CN" sz="1100" dirty="0" smtClean="0">
                <a:latin typeface="+mn-ea"/>
              </a:rPr>
              <a:t>Judgement Cause </a:t>
            </a:r>
            <a:r>
              <a:rPr lang="en-US" altLang="zh-CN" sz="1100" dirty="0">
                <a:latin typeface="+mn-ea"/>
              </a:rPr>
              <a:t>in the </a:t>
            </a:r>
            <a:r>
              <a:rPr lang="en-US" altLang="zh-CN" sz="1100" dirty="0" smtClean="0">
                <a:latin typeface="+mn-ea"/>
              </a:rPr>
              <a:t>RV Appeal Information</a:t>
            </a:r>
            <a:r>
              <a:rPr lang="en-US" altLang="zh-CN" sz="1100" dirty="0">
                <a:latin typeface="+mn-ea"/>
              </a:rPr>
              <a:t>;</a:t>
            </a:r>
          </a:p>
          <a:p>
            <a:r>
              <a:rPr lang="en-US" altLang="zh-CN" sz="1100" dirty="0">
                <a:latin typeface="+mn-ea"/>
              </a:rPr>
              <a:t>2</a:t>
            </a:r>
            <a:r>
              <a:rPr lang="en-US" altLang="zh-CN" sz="1100" dirty="0" smtClean="0">
                <a:latin typeface="+mn-ea"/>
              </a:rPr>
              <a:t>. Appeal Cause: </a:t>
            </a:r>
            <a:r>
              <a:rPr lang="en-US" altLang="zh-CN" sz="1100" dirty="0">
                <a:latin typeface="+mn-ea"/>
              </a:rPr>
              <a:t>fill in the reason for appeal according to the actual situation;</a:t>
            </a:r>
          </a:p>
          <a:p>
            <a:r>
              <a:rPr lang="en-US" altLang="zh-CN" sz="1100" dirty="0">
                <a:latin typeface="+mn-ea"/>
              </a:rPr>
              <a:t>3. </a:t>
            </a:r>
            <a:r>
              <a:rPr lang="en-US" altLang="zh-CN" sz="1100" dirty="0" smtClean="0">
                <a:latin typeface="+mn-ea"/>
              </a:rPr>
              <a:t>Voucher: </a:t>
            </a:r>
            <a:r>
              <a:rPr lang="en-US" altLang="zh-CN" sz="1100" dirty="0">
                <a:latin typeface="+mn-ea"/>
              </a:rPr>
              <a:t>If you need to provide the relevant voucher for the appeal, you can choose to click and send the relevant voucher to the head office operation team</a:t>
            </a:r>
            <a:r>
              <a:rPr lang="en-US" altLang="zh-CN" sz="1100" dirty="0" smtClean="0">
                <a:latin typeface="+mn-ea"/>
              </a:rPr>
              <a:t>;</a:t>
            </a:r>
          </a:p>
          <a:p>
            <a:r>
              <a:rPr lang="en-US" altLang="zh-CN" sz="1100" dirty="0" smtClean="0">
                <a:latin typeface="+mn-ea"/>
              </a:rPr>
              <a:t>4.</a:t>
            </a:r>
            <a:r>
              <a:rPr lang="zh-CN" altLang="en-US" sz="1100" dirty="0" smtClean="0">
                <a:latin typeface="+mn-ea"/>
              </a:rPr>
              <a:t> </a:t>
            </a:r>
            <a:r>
              <a:rPr lang="en-US" altLang="zh-CN" sz="1100" dirty="0" smtClean="0">
                <a:latin typeface="+mn-ea"/>
              </a:rPr>
              <a:t>Whether </a:t>
            </a:r>
            <a:r>
              <a:rPr lang="en-US" altLang="zh-CN" sz="1100" dirty="0">
                <a:latin typeface="+mn-ea"/>
              </a:rPr>
              <a:t>to </a:t>
            </a:r>
            <a:r>
              <a:rPr lang="en-US" altLang="zh-CN" sz="1100" dirty="0" smtClean="0">
                <a:latin typeface="+mn-ea"/>
              </a:rPr>
              <a:t>Change order</a:t>
            </a:r>
            <a:r>
              <a:rPr lang="en-US" altLang="zh-CN" sz="1100" dirty="0">
                <a:latin typeface="+mn-ea"/>
              </a:rPr>
              <a:t>: The default is "No". When the appeal involves the change of order, open the button, and it will automatically bring up the change order application interface;</a:t>
            </a:r>
          </a:p>
          <a:p>
            <a:r>
              <a:rPr lang="en-US" altLang="zh-CN" sz="1100" dirty="0">
                <a:latin typeface="+mn-ea"/>
              </a:rPr>
              <a:t>5</a:t>
            </a:r>
            <a:r>
              <a:rPr lang="en-US" altLang="zh-CN" sz="1100" dirty="0" smtClean="0">
                <a:latin typeface="+mn-ea"/>
              </a:rPr>
              <a:t>.</a:t>
            </a:r>
            <a:r>
              <a:rPr lang="zh-CN" altLang="en-US" sz="1100" dirty="0" smtClean="0">
                <a:latin typeface="+mn-ea"/>
              </a:rPr>
              <a:t> </a:t>
            </a:r>
            <a:r>
              <a:rPr lang="en-US" altLang="zh-CN" sz="1100" dirty="0" smtClean="0">
                <a:latin typeface="+mn-ea"/>
              </a:rPr>
              <a:t>Change </a:t>
            </a:r>
            <a:r>
              <a:rPr lang="en-US" altLang="zh-CN" sz="1100" dirty="0">
                <a:latin typeface="+mn-ea"/>
              </a:rPr>
              <a:t>Cause</a:t>
            </a:r>
            <a:r>
              <a:rPr lang="zh-CN" altLang="en-US" sz="1100" dirty="0">
                <a:latin typeface="+mn-ea"/>
              </a:rPr>
              <a:t>：</a:t>
            </a:r>
            <a:r>
              <a:rPr lang="en-US" altLang="zh-CN" sz="1100" dirty="0">
                <a:latin typeface="+mn-ea"/>
              </a:rPr>
              <a:t> Need to fill in the detail, such as: solution  is incorrect</a:t>
            </a:r>
            <a:r>
              <a:rPr lang="zh-CN" altLang="en-US" sz="1100" dirty="0" smtClean="0">
                <a:latin typeface="+mn-ea"/>
              </a:rPr>
              <a:t>；</a:t>
            </a:r>
            <a:endParaRPr lang="en-US" altLang="zh-CN" sz="1100" dirty="0">
              <a:latin typeface="+mn-ea"/>
            </a:endParaRPr>
          </a:p>
          <a:p>
            <a:r>
              <a:rPr lang="en-US" altLang="zh-CN" sz="1100" dirty="0">
                <a:latin typeface="+mn-ea"/>
              </a:rPr>
              <a:t>6</a:t>
            </a:r>
            <a:r>
              <a:rPr lang="en-US" altLang="zh-CN" sz="1100" dirty="0" smtClean="0">
                <a:latin typeface="+mn-ea"/>
              </a:rPr>
              <a:t>.</a:t>
            </a:r>
            <a:r>
              <a:rPr lang="zh-CN" altLang="en-US" sz="1100" dirty="0" smtClean="0">
                <a:latin typeface="+mn-ea"/>
              </a:rPr>
              <a:t> Change </a:t>
            </a:r>
            <a:r>
              <a:rPr lang="zh-CN" altLang="en-US" sz="1100" dirty="0">
                <a:latin typeface="+mn-ea"/>
              </a:rPr>
              <a:t>Order Content：</a:t>
            </a:r>
            <a:r>
              <a:rPr lang="en-US" altLang="zh-CN" sz="1100" dirty="0">
                <a:latin typeface="+mn-ea"/>
              </a:rPr>
              <a:t> Select the corresponding option. If you find that there is no corresponding modification content, you can select the “Other” option and </a:t>
            </a:r>
            <a:r>
              <a:rPr lang="en-US" altLang="zh-CN" sz="1100" dirty="0" smtClean="0">
                <a:latin typeface="+mn-ea"/>
              </a:rPr>
              <a:t>feedback it </a:t>
            </a:r>
            <a:r>
              <a:rPr lang="en-US" altLang="zh-CN" sz="1100" dirty="0">
                <a:latin typeface="+mn-ea"/>
              </a:rPr>
              <a:t>to the company operation group</a:t>
            </a:r>
            <a:r>
              <a:rPr lang="zh-CN" altLang="en-US" sz="1100" dirty="0" smtClean="0">
                <a:latin typeface="+mn-ea"/>
              </a:rPr>
              <a:t>；</a:t>
            </a:r>
            <a:endParaRPr lang="en-US" altLang="zh-CN" sz="1100" dirty="0">
              <a:latin typeface="+mn-ea"/>
            </a:endParaRPr>
          </a:p>
          <a:p>
            <a:r>
              <a:rPr lang="en-US" altLang="zh-CN" sz="1100" dirty="0">
                <a:latin typeface="+mn-ea"/>
              </a:rPr>
              <a:t>7</a:t>
            </a:r>
            <a:r>
              <a:rPr lang="en-US" altLang="zh-CN" sz="1100" dirty="0" smtClean="0">
                <a:latin typeface="+mn-ea"/>
              </a:rPr>
              <a:t>.</a:t>
            </a:r>
            <a:r>
              <a:rPr lang="zh-CN" altLang="en-US" sz="1100" dirty="0" smtClean="0">
                <a:latin typeface="+mn-ea"/>
              </a:rPr>
              <a:t> Changing </a:t>
            </a:r>
            <a:r>
              <a:rPr lang="zh-CN" altLang="en-US" sz="1100" dirty="0">
                <a:latin typeface="+mn-ea"/>
              </a:rPr>
              <a:t>Details：</a:t>
            </a:r>
            <a:r>
              <a:rPr lang="en-US" altLang="zh-CN" sz="1100" dirty="0">
                <a:latin typeface="+mn-ea"/>
              </a:rPr>
              <a:t> Write clearly what you want to modify, such as: Modify the </a:t>
            </a:r>
            <a:r>
              <a:rPr lang="en-US" altLang="zh-CN" sz="1100" dirty="0" smtClean="0">
                <a:latin typeface="+mn-ea"/>
              </a:rPr>
              <a:t>solution from “replace  material” </a:t>
            </a:r>
            <a:r>
              <a:rPr lang="en-US" altLang="zh-CN" sz="1100" dirty="0">
                <a:latin typeface="+mn-ea"/>
              </a:rPr>
              <a:t>to “clean”</a:t>
            </a:r>
          </a:p>
        </p:txBody>
      </p:sp>
      <p:pic>
        <p:nvPicPr>
          <p:cNvPr id="6" name="图片 5"/>
          <p:cNvPicPr>
            <a:picLocks noChangeAspect="1"/>
          </p:cNvPicPr>
          <p:nvPr/>
        </p:nvPicPr>
        <p:blipFill>
          <a:blip r:embed="rId3"/>
          <a:stretch>
            <a:fillRect/>
          </a:stretch>
        </p:blipFill>
        <p:spPr>
          <a:xfrm>
            <a:off x="2120442" y="1404432"/>
            <a:ext cx="9373566" cy="3143201"/>
          </a:xfrm>
          <a:prstGeom prst="rect">
            <a:avLst/>
          </a:prstGeom>
        </p:spPr>
      </p:pic>
      <p:sp>
        <p:nvSpPr>
          <p:cNvPr id="7" name="矩形 6"/>
          <p:cNvSpPr/>
          <p:nvPr/>
        </p:nvSpPr>
        <p:spPr>
          <a:xfrm>
            <a:off x="5779008" y="2761488"/>
            <a:ext cx="813816" cy="246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4" name="矩形 13"/>
          <p:cNvSpPr/>
          <p:nvPr/>
        </p:nvSpPr>
        <p:spPr>
          <a:xfrm>
            <a:off x="10378440" y="1385367"/>
            <a:ext cx="752350" cy="246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4"/>
          <a:stretch>
            <a:fillRect/>
          </a:stretch>
        </p:blipFill>
        <p:spPr>
          <a:xfrm>
            <a:off x="6855203" y="1696263"/>
            <a:ext cx="4426662" cy="2870435"/>
          </a:xfrm>
          <a:prstGeom prst="rect">
            <a:avLst/>
          </a:prstGeom>
        </p:spPr>
      </p:pic>
      <p:sp>
        <p:nvSpPr>
          <p:cNvPr id="17" name="矩形 16"/>
          <p:cNvSpPr/>
          <p:nvPr/>
        </p:nvSpPr>
        <p:spPr>
          <a:xfrm>
            <a:off x="6891779" y="2146070"/>
            <a:ext cx="578869" cy="246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8" name="矩形 17"/>
          <p:cNvSpPr/>
          <p:nvPr/>
        </p:nvSpPr>
        <p:spPr>
          <a:xfrm>
            <a:off x="6891779" y="3343934"/>
            <a:ext cx="578869" cy="37405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9" name="矩形 18"/>
          <p:cNvSpPr/>
          <p:nvPr/>
        </p:nvSpPr>
        <p:spPr>
          <a:xfrm>
            <a:off x="6882635" y="2783245"/>
            <a:ext cx="578869" cy="246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6891779" y="3063387"/>
            <a:ext cx="578869" cy="246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1" name="矩形 20"/>
          <p:cNvSpPr/>
          <p:nvPr/>
        </p:nvSpPr>
        <p:spPr>
          <a:xfrm>
            <a:off x="6864347" y="2466110"/>
            <a:ext cx="578869" cy="246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2" name="矩形 21"/>
          <p:cNvSpPr/>
          <p:nvPr/>
        </p:nvSpPr>
        <p:spPr>
          <a:xfrm>
            <a:off x="6891779" y="3918656"/>
            <a:ext cx="578869" cy="24688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645223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4780476" cy="523220"/>
          </a:xfrm>
          <a:prstGeom prst="rect">
            <a:avLst/>
          </a:prstGeom>
          <a:noFill/>
        </p:spPr>
        <p:txBody>
          <a:bodyPr wrap="none" rtlCol="0">
            <a:spAutoFit/>
          </a:bodyPr>
          <a:lstStyle/>
          <a:p>
            <a:r>
              <a:rPr lang="en-US" altLang="zh-CN" sz="2800" b="1" dirty="0" smtClean="0">
                <a:solidFill>
                  <a:srgbClr val="00925F"/>
                </a:solidFill>
                <a:cs typeface="+mn-ea"/>
                <a:sym typeface="+mn-lt"/>
              </a:rPr>
              <a:t>Appeal—appeal completed</a:t>
            </a:r>
            <a:endParaRPr lang="en-US" altLang="zh-CN" sz="2800" b="1" dirty="0">
              <a:solidFill>
                <a:srgbClr val="00925F"/>
              </a:solidFill>
              <a:cs typeface="+mn-ea"/>
              <a:sym typeface="+mn-lt"/>
            </a:endParaRPr>
          </a:p>
        </p:txBody>
      </p:sp>
      <p:sp>
        <p:nvSpPr>
          <p:cNvPr id="16" name="矩形 15"/>
          <p:cNvSpPr/>
          <p:nvPr/>
        </p:nvSpPr>
        <p:spPr>
          <a:xfrm>
            <a:off x="2032000" y="1340424"/>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7" name="Rectangle 5"/>
          <p:cNvSpPr/>
          <p:nvPr/>
        </p:nvSpPr>
        <p:spPr bwMode="auto">
          <a:xfrm>
            <a:off x="483079" y="1632255"/>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solidFill>
                  <a:srgbClr val="FF0000"/>
                </a:solidFill>
                <a:latin typeface="微软雅黑" panose="020B0503020204020204" pitchFamily="34" charset="-122"/>
                <a:ea typeface="微软雅黑" panose="020B0503020204020204" pitchFamily="34" charset="-122"/>
                <a:cs typeface="Segoe UI" panose="020B0502040204020203" pitchFamily="34" charset="0"/>
              </a:rPr>
              <a:t>Pappeal</a:t>
            </a:r>
            <a:endParaRPr lang="en-US"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8" name="Rectangle 5"/>
          <p:cNvSpPr/>
          <p:nvPr/>
        </p:nvSpPr>
        <p:spPr bwMode="auto">
          <a:xfrm>
            <a:off x="474183" y="2392958"/>
            <a:ext cx="101176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Appealing</a:t>
            </a:r>
          </a:p>
        </p:txBody>
      </p:sp>
      <p:sp>
        <p:nvSpPr>
          <p:cNvPr id="10" name="Rectangle 5"/>
          <p:cNvSpPr/>
          <p:nvPr/>
        </p:nvSpPr>
        <p:spPr bwMode="auto">
          <a:xfrm>
            <a:off x="470137" y="3221845"/>
            <a:ext cx="1011761"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srgbClr val="FF0000"/>
                </a:solidFill>
                <a:latin typeface="微软雅黑" panose="020B0503020204020204" pitchFamily="34" charset="-122"/>
                <a:ea typeface="微软雅黑" panose="020B0503020204020204" pitchFamily="34" charset="-122"/>
                <a:cs typeface="Segoe UI" panose="020B0502040204020203" pitchFamily="34" charset="0"/>
              </a:rPr>
              <a:t>Appeal completed</a:t>
            </a:r>
          </a:p>
        </p:txBody>
      </p:sp>
      <p:sp>
        <p:nvSpPr>
          <p:cNvPr id="12" name="文本框 11"/>
          <p:cNvSpPr txBox="1"/>
          <p:nvPr/>
        </p:nvSpPr>
        <p:spPr>
          <a:xfrm>
            <a:off x="2070578" y="5050333"/>
            <a:ext cx="9472229" cy="523220"/>
          </a:xfrm>
          <a:prstGeom prst="rect">
            <a:avLst/>
          </a:prstGeom>
          <a:noFill/>
        </p:spPr>
        <p:txBody>
          <a:bodyPr wrap="square" rtlCol="0">
            <a:spAutoFit/>
          </a:bodyPr>
          <a:lstStyle/>
          <a:p>
            <a:r>
              <a:rPr lang="en-US" altLang="zh-CN" sz="1400" dirty="0" smtClean="0">
                <a:latin typeface="+mn-ea"/>
              </a:rPr>
              <a:t>After </a:t>
            </a:r>
            <a:r>
              <a:rPr lang="en-US" altLang="zh-CN" sz="1400" dirty="0">
                <a:latin typeface="+mn-ea"/>
              </a:rPr>
              <a:t>the appeal is completed, you can check the appeal record and return visit information </a:t>
            </a:r>
            <a:r>
              <a:rPr lang="en-US" altLang="zh-CN" sz="1400" dirty="0" smtClean="0">
                <a:latin typeface="+mn-ea"/>
              </a:rPr>
              <a:t>through RV Appeal Information</a:t>
            </a:r>
            <a:r>
              <a:rPr lang="en-US" altLang="zh-CN" sz="1400" dirty="0">
                <a:latin typeface="+mn-ea"/>
              </a:rPr>
              <a:t>.</a:t>
            </a:r>
          </a:p>
        </p:txBody>
      </p:sp>
      <p:pic>
        <p:nvPicPr>
          <p:cNvPr id="2" name="图片 1"/>
          <p:cNvPicPr>
            <a:picLocks noChangeAspect="1"/>
          </p:cNvPicPr>
          <p:nvPr/>
        </p:nvPicPr>
        <p:blipFill>
          <a:blip r:embed="rId3"/>
          <a:stretch>
            <a:fillRect/>
          </a:stretch>
        </p:blipFill>
        <p:spPr>
          <a:xfrm>
            <a:off x="2070578" y="1433452"/>
            <a:ext cx="9472229" cy="3111116"/>
          </a:xfrm>
          <a:prstGeom prst="rect">
            <a:avLst/>
          </a:prstGeom>
        </p:spPr>
      </p:pic>
      <p:sp>
        <p:nvSpPr>
          <p:cNvPr id="3" name="矩形 2"/>
          <p:cNvSpPr/>
          <p:nvPr/>
        </p:nvSpPr>
        <p:spPr>
          <a:xfrm>
            <a:off x="5678424" y="1433452"/>
            <a:ext cx="978408" cy="28562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63580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接连接符 59"/>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2282" y="511200"/>
            <a:ext cx="1680678" cy="954107"/>
          </a:xfrm>
          <a:prstGeom prst="rect">
            <a:avLst/>
          </a:prstGeom>
          <a:noFill/>
        </p:spPr>
        <p:txBody>
          <a:bodyPr wrap="square" rtlCol="0">
            <a:spAutoFit/>
          </a:bodyPr>
          <a:lstStyle/>
          <a:p>
            <a:r>
              <a:rPr lang="en-US" altLang="zh-CN" sz="2800" b="1" dirty="0">
                <a:solidFill>
                  <a:srgbClr val="00925F"/>
                </a:solidFill>
                <a:cs typeface="+mn-ea"/>
                <a:sym typeface="+mn-lt"/>
              </a:rPr>
              <a:t>Contect</a:t>
            </a:r>
            <a:endParaRPr lang="zh-CN" altLang="en-US" sz="2800" b="1" dirty="0">
              <a:solidFill>
                <a:srgbClr val="00925F"/>
              </a:solidFill>
              <a:cs typeface="+mn-ea"/>
              <a:sym typeface="+mn-lt"/>
            </a:endParaRPr>
          </a:p>
          <a:p>
            <a:endParaRPr lang="zh-CN" altLang="en-US" sz="2800" b="1" dirty="0">
              <a:solidFill>
                <a:srgbClr val="FF0000"/>
              </a:solidFill>
              <a:cs typeface="+mn-ea"/>
              <a:sym typeface="+mn-lt"/>
            </a:endParaRPr>
          </a:p>
        </p:txBody>
      </p:sp>
      <p:sp>
        <p:nvSpPr>
          <p:cNvPr id="16" name="矩形 15"/>
          <p:cNvSpPr/>
          <p:nvPr/>
        </p:nvSpPr>
        <p:spPr>
          <a:xfrm>
            <a:off x="3245539" y="1517330"/>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FFFFFF"/>
              </a:solidFill>
              <a:cs typeface="+mn-ea"/>
              <a:sym typeface="+mn-lt"/>
            </a:endParaRPr>
          </a:p>
        </p:txBody>
      </p:sp>
      <p:sp>
        <p:nvSpPr>
          <p:cNvPr id="17" name="矩形 16"/>
          <p:cNvSpPr/>
          <p:nvPr/>
        </p:nvSpPr>
        <p:spPr>
          <a:xfrm>
            <a:off x="3245539" y="2338317"/>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 Order Input Operation</a:t>
            </a:r>
            <a:endParaRPr lang="zh-CN" altLang="en-US" sz="1600" dirty="0">
              <a:solidFill>
                <a:srgbClr val="FFFFFF"/>
              </a:solidFill>
              <a:cs typeface="+mn-ea"/>
              <a:sym typeface="+mn-lt"/>
            </a:endParaRPr>
          </a:p>
        </p:txBody>
      </p:sp>
      <p:sp>
        <p:nvSpPr>
          <p:cNvPr id="18" name="矩形 17"/>
          <p:cNvSpPr/>
          <p:nvPr/>
        </p:nvSpPr>
        <p:spPr>
          <a:xfrm>
            <a:off x="2516549" y="1517329"/>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1</a:t>
            </a:r>
            <a:endParaRPr lang="zh-CN" altLang="en-US" sz="2400" b="1" dirty="0">
              <a:solidFill>
                <a:schemeClr val="tx1"/>
              </a:solidFill>
              <a:latin typeface="+mj-ea"/>
              <a:ea typeface="+mj-ea"/>
              <a:sym typeface="+mn-lt"/>
            </a:endParaRPr>
          </a:p>
        </p:txBody>
      </p:sp>
      <p:sp>
        <p:nvSpPr>
          <p:cNvPr id="19" name="矩形 18"/>
          <p:cNvSpPr/>
          <p:nvPr/>
        </p:nvSpPr>
        <p:spPr>
          <a:xfrm>
            <a:off x="2516549" y="2338317"/>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2</a:t>
            </a:r>
            <a:endParaRPr lang="zh-CN" altLang="en-US" sz="2400" b="1" dirty="0">
              <a:solidFill>
                <a:schemeClr val="tx1"/>
              </a:solidFill>
              <a:latin typeface="+mj-ea"/>
              <a:ea typeface="+mj-ea"/>
              <a:sym typeface="+mn-lt"/>
            </a:endParaRPr>
          </a:p>
        </p:txBody>
      </p:sp>
      <p:sp>
        <p:nvSpPr>
          <p:cNvPr id="20" name="文本框 19"/>
          <p:cNvSpPr txBox="1"/>
          <p:nvPr/>
        </p:nvSpPr>
        <p:spPr>
          <a:xfrm>
            <a:off x="3356778" y="1680641"/>
            <a:ext cx="6405415" cy="387798"/>
          </a:xfrm>
          <a:prstGeom prst="rect">
            <a:avLst/>
          </a:prstGeom>
          <a:noFill/>
        </p:spPr>
        <p:txBody>
          <a:bodyPr wrap="square" rtlCol="0">
            <a:spAutoFit/>
          </a:bodyPr>
          <a:lstStyle/>
          <a:p>
            <a:pPr>
              <a:lnSpc>
                <a:spcPct val="120000"/>
              </a:lnSpc>
            </a:pPr>
            <a:r>
              <a:rPr lang="en-US" altLang="zh-CN" sz="1600" b="1" dirty="0" smtClean="0">
                <a:latin typeface="微软雅黑" panose="020B0503020204020204" pitchFamily="34" charset="-122"/>
                <a:ea typeface="微软雅黑" panose="020B0503020204020204" pitchFamily="34" charset="-122"/>
              </a:rPr>
              <a:t>Repair Order Process Instruction </a:t>
            </a:r>
            <a:endParaRPr lang="en-US" altLang="zh-CN" sz="1600" b="1" dirty="0">
              <a:cs typeface="+mn-ea"/>
              <a:sym typeface="+mn-lt"/>
            </a:endParaRPr>
          </a:p>
        </p:txBody>
      </p:sp>
      <p:sp>
        <p:nvSpPr>
          <p:cNvPr id="21" name="矩形 20"/>
          <p:cNvSpPr/>
          <p:nvPr/>
        </p:nvSpPr>
        <p:spPr>
          <a:xfrm>
            <a:off x="3245538" y="3159304"/>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Repair Order </a:t>
            </a:r>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Change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2" name="矩形 21"/>
          <p:cNvSpPr/>
          <p:nvPr/>
        </p:nvSpPr>
        <p:spPr>
          <a:xfrm>
            <a:off x="2516549" y="3159304"/>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3</a:t>
            </a:r>
            <a:endParaRPr lang="zh-CN" altLang="en-US" sz="2400" b="1" dirty="0">
              <a:solidFill>
                <a:schemeClr val="tx1"/>
              </a:solidFill>
              <a:latin typeface="+mj-ea"/>
              <a:ea typeface="+mj-ea"/>
              <a:sym typeface="+mn-lt"/>
            </a:endParaRPr>
          </a:p>
        </p:txBody>
      </p:sp>
      <p:sp>
        <p:nvSpPr>
          <p:cNvPr id="13" name="矩形 12"/>
          <p:cNvSpPr/>
          <p:nvPr/>
        </p:nvSpPr>
        <p:spPr>
          <a:xfrm>
            <a:off x="3248409" y="3980290"/>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Repair Order Appeal Operation</a:t>
            </a:r>
            <a:endParaRPr lang="zh-CN" altLang="en-US"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sym typeface="+mn-lt"/>
            </a:endParaRPr>
          </a:p>
        </p:txBody>
      </p:sp>
      <p:sp>
        <p:nvSpPr>
          <p:cNvPr id="14" name="矩形 13"/>
          <p:cNvSpPr/>
          <p:nvPr/>
        </p:nvSpPr>
        <p:spPr>
          <a:xfrm>
            <a:off x="2519420" y="3980290"/>
            <a:ext cx="657676" cy="657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tx1"/>
                </a:solidFill>
                <a:latin typeface="+mj-ea"/>
                <a:ea typeface="+mj-ea"/>
                <a:sym typeface="+mn-lt"/>
              </a:rPr>
              <a:t>4</a:t>
            </a:r>
            <a:endParaRPr lang="zh-CN" altLang="en-US" sz="2400" b="1" dirty="0">
              <a:solidFill>
                <a:schemeClr val="tx1"/>
              </a:solidFill>
              <a:latin typeface="+mj-ea"/>
              <a:ea typeface="+mj-ea"/>
              <a:sym typeface="+mn-lt"/>
            </a:endParaRPr>
          </a:p>
        </p:txBody>
      </p:sp>
      <p:sp>
        <p:nvSpPr>
          <p:cNvPr id="15" name="矩形 14"/>
          <p:cNvSpPr/>
          <p:nvPr/>
        </p:nvSpPr>
        <p:spPr>
          <a:xfrm>
            <a:off x="3245538" y="4804068"/>
            <a:ext cx="6627893" cy="65767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kern="0" dirty="0" smtClean="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  Special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Record</a:t>
            </a:r>
            <a:r>
              <a:rPr lang="zh-CN" altLang="en-US" sz="1600" dirty="0">
                <a:solidFill>
                  <a:srgbClr val="FFFFFF"/>
                </a:solidFill>
                <a:cs typeface="+mn-ea"/>
                <a:sym typeface="+mn-lt"/>
              </a:rPr>
              <a:t> </a:t>
            </a:r>
            <a:r>
              <a:rPr lang="en-US" altLang="zh-CN" sz="1600" b="1" kern="0" dirty="0">
                <a:solidFill>
                  <a:sysClr val="windowText" lastClr="000000"/>
                </a:solidFill>
                <a:latin typeface="微软雅黑" panose="020B0503020204020204" pitchFamily="34" charset="-122"/>
                <a:ea typeface="微软雅黑" panose="020B0503020204020204" pitchFamily="34" charset="-122"/>
                <a:cs typeface="Arial" panose="020B0604020202020204" pitchFamily="34" charset="0"/>
              </a:rPr>
              <a:t>Operation</a:t>
            </a:r>
            <a:endParaRPr lang="zh-CN" altLang="en-US" sz="1600" dirty="0">
              <a:solidFill>
                <a:srgbClr val="FFFFFF"/>
              </a:solidFill>
              <a:cs typeface="+mn-ea"/>
              <a:sym typeface="+mn-lt"/>
            </a:endParaRPr>
          </a:p>
        </p:txBody>
      </p:sp>
      <p:sp>
        <p:nvSpPr>
          <p:cNvPr id="25" name="矩形 24"/>
          <p:cNvSpPr/>
          <p:nvPr/>
        </p:nvSpPr>
        <p:spPr>
          <a:xfrm>
            <a:off x="2516549" y="4804067"/>
            <a:ext cx="657676" cy="6576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n w="0"/>
                <a:solidFill>
                  <a:schemeClr val="tx1"/>
                </a:solidFill>
                <a:latin typeface="+mj-ea"/>
                <a:ea typeface="+mj-ea"/>
                <a:cs typeface="+mn-ea"/>
                <a:sym typeface="+mn-lt"/>
              </a:rPr>
              <a:t>5</a:t>
            </a:r>
            <a:endParaRPr lang="zh-CN" altLang="en-US" sz="2400" b="1" dirty="0">
              <a:ln w="0"/>
              <a:solidFill>
                <a:schemeClr val="tx1"/>
              </a:solidFill>
              <a:latin typeface="+mj-ea"/>
              <a:ea typeface="+mj-ea"/>
              <a:cs typeface="+mn-ea"/>
              <a:sym typeface="+mn-lt"/>
            </a:endParaRPr>
          </a:p>
        </p:txBody>
      </p:sp>
    </p:spTree>
    <p:extLst>
      <p:ext uri="{BB962C8B-B14F-4D97-AF65-F5344CB8AC3E}">
        <p14:creationId xmlns:p14="http://schemas.microsoft.com/office/powerpoint/2010/main" val="57384592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430213"/>
            <a:ext cx="8382000" cy="607695"/>
          </a:xfrm>
          <a:prstGeom prst="rect">
            <a:avLst/>
          </a:prstGeom>
          <a:noFill/>
        </p:spPr>
        <p:txBody>
          <a:bodyPr wrap="none" rtlCol="0">
            <a:spAutoFit/>
          </a:bodyPr>
          <a:lstStyle/>
          <a:p>
            <a:pPr algn="l">
              <a:lnSpc>
                <a:spcPct val="120000"/>
              </a:lnSpc>
            </a:pPr>
            <a:r>
              <a:rPr lang="zh-CN" altLang="en-US" sz="2800" b="1" dirty="0" smtClean="0">
                <a:solidFill>
                  <a:srgbClr val="00925F"/>
                </a:solidFill>
                <a:cs typeface="+mn-ea"/>
                <a:sym typeface="+mn-lt"/>
              </a:rPr>
              <a:t>Special </a:t>
            </a:r>
            <a:r>
              <a:rPr lang="en-US" altLang="zh-CN" sz="2800" b="1" dirty="0" smtClean="0">
                <a:solidFill>
                  <a:srgbClr val="00925F"/>
                </a:solidFill>
                <a:cs typeface="+mn-ea"/>
                <a:sym typeface="+mn-lt"/>
              </a:rPr>
              <a:t>Record</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Approval</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P</a:t>
            </a:r>
            <a:r>
              <a:rPr lang="zh-CN" altLang="en-US" sz="2800" b="1" dirty="0" smtClean="0">
                <a:solidFill>
                  <a:srgbClr val="00925F"/>
                </a:solidFill>
                <a:cs typeface="+mn-ea"/>
                <a:sym typeface="+mn-lt"/>
              </a:rPr>
              <a:t>rocess and </a:t>
            </a:r>
            <a:r>
              <a:rPr lang="en-US" altLang="zh-CN" sz="2800" b="1" dirty="0" smtClean="0">
                <a:solidFill>
                  <a:srgbClr val="00925F"/>
                </a:solidFill>
                <a:cs typeface="+mn-ea"/>
                <a:sym typeface="+mn-lt"/>
              </a:rPr>
              <a:t>O</a:t>
            </a:r>
            <a:r>
              <a:rPr lang="zh-CN" altLang="en-US" sz="2800" b="1" dirty="0" smtClean="0">
                <a:solidFill>
                  <a:srgbClr val="00925F"/>
                </a:solidFill>
                <a:cs typeface="+mn-ea"/>
                <a:sym typeface="+mn-lt"/>
              </a:rPr>
              <a:t>peration</a:t>
            </a:r>
          </a:p>
        </p:txBody>
      </p:sp>
      <p:sp>
        <p:nvSpPr>
          <p:cNvPr id="10" name="文本框 9"/>
          <p:cNvSpPr txBox="1"/>
          <p:nvPr/>
        </p:nvSpPr>
        <p:spPr>
          <a:xfrm>
            <a:off x="2212975" y="4866632"/>
            <a:ext cx="7447901" cy="584775"/>
          </a:xfrm>
          <a:prstGeom prst="rect">
            <a:avLst/>
          </a:prstGeom>
          <a:noFill/>
        </p:spPr>
        <p:txBody>
          <a:bodyPr wrap="square" rtlCol="0">
            <a:spAutoFit/>
          </a:bodyPr>
          <a:lstStyle/>
          <a:p>
            <a:r>
              <a:rPr lang="en-US" altLang="zh-CN" sz="1600" dirty="0" smtClean="0">
                <a:latin typeface="+mn-ea"/>
              </a:rPr>
              <a:t>The receptionist /technician can make a special record in the status of Not start, Repairing , Repaired , </a:t>
            </a:r>
            <a:r>
              <a:rPr lang="en-US" altLang="zh-CN" sz="1600" dirty="0" err="1" smtClean="0">
                <a:latin typeface="+mn-ea"/>
              </a:rPr>
              <a:t>Handovered</a:t>
            </a:r>
            <a:r>
              <a:rPr lang="en-US" altLang="zh-CN" sz="1600" dirty="0" smtClean="0">
                <a:latin typeface="+mn-ea"/>
              </a:rPr>
              <a:t>.</a:t>
            </a:r>
            <a:endParaRPr lang="zh-CN" altLang="en-US" sz="1600" dirty="0">
              <a:latin typeface="微软雅黑" panose="020B0503020204020204" pitchFamily="34" charset="-122"/>
              <a:ea typeface="微软雅黑" panose="020B0503020204020204" pitchFamily="34" charset="-122"/>
            </a:endParaRPr>
          </a:p>
        </p:txBody>
      </p:sp>
      <p:sp>
        <p:nvSpPr>
          <p:cNvPr id="14" name="矩形 13"/>
          <p:cNvSpPr/>
          <p:nvPr/>
        </p:nvSpPr>
        <p:spPr>
          <a:xfrm>
            <a:off x="2012950" y="1427480"/>
            <a:ext cx="9927590" cy="5184775"/>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5" name="Rectangle 5"/>
          <p:cNvSpPr/>
          <p:nvPr/>
        </p:nvSpPr>
        <p:spPr bwMode="auto">
          <a:xfrm>
            <a:off x="537845" y="1711325"/>
            <a:ext cx="1142365" cy="652780"/>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Content Placeholder 4"/>
          <p:cNvSpPr txBox="1"/>
          <p:nvPr/>
        </p:nvSpPr>
        <p:spPr>
          <a:xfrm>
            <a:off x="537961" y="1938880"/>
            <a:ext cx="1142558" cy="193899"/>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zh-CN" sz="1400" dirty="0" smtClean="0">
                <a:solidFill>
                  <a:prstClr val="white"/>
                </a:solidFill>
                <a:latin typeface="微软雅黑" panose="020B0503020204020204" pitchFamily="34" charset="-122"/>
                <a:ea typeface="微软雅黑" panose="020B0503020204020204" pitchFamily="34" charset="-122"/>
              </a:rPr>
              <a:t>U</a:t>
            </a:r>
            <a:r>
              <a:rPr lang="zh-CN" altLang="en-US" sz="1400" dirty="0" smtClean="0">
                <a:solidFill>
                  <a:prstClr val="white"/>
                </a:solidFill>
                <a:latin typeface="微软雅黑" panose="020B0503020204020204" pitchFamily="34" charset="-122"/>
                <a:ea typeface="微软雅黑" panose="020B0503020204020204" pitchFamily="34" charset="-122"/>
              </a:rPr>
              <a:t>nsubmited</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7" name="Rectangle 5"/>
          <p:cNvSpPr/>
          <p:nvPr/>
        </p:nvSpPr>
        <p:spPr bwMode="auto">
          <a:xfrm>
            <a:off x="537845" y="2600325"/>
            <a:ext cx="1142365" cy="598805"/>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Content Placeholder 4"/>
          <p:cNvSpPr txBox="1"/>
          <p:nvPr/>
        </p:nvSpPr>
        <p:spPr>
          <a:xfrm>
            <a:off x="584200" y="2600008"/>
            <a:ext cx="895985" cy="580390"/>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Initial Approval</a:t>
            </a:r>
          </a:p>
        </p:txBody>
      </p:sp>
      <p:sp>
        <p:nvSpPr>
          <p:cNvPr id="23" name="Rectangle 5"/>
          <p:cNvSpPr/>
          <p:nvPr/>
        </p:nvSpPr>
        <p:spPr bwMode="auto">
          <a:xfrm>
            <a:off x="537845" y="3454400"/>
            <a:ext cx="1142365" cy="61722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Content Placeholder 4"/>
          <p:cNvSpPr txBox="1"/>
          <p:nvPr/>
        </p:nvSpPr>
        <p:spPr>
          <a:xfrm>
            <a:off x="584200" y="3557588"/>
            <a:ext cx="977265" cy="386715"/>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Final Approval</a:t>
            </a:r>
          </a:p>
        </p:txBody>
      </p:sp>
      <p:sp>
        <p:nvSpPr>
          <p:cNvPr id="2" name="Rectangle 5"/>
          <p:cNvSpPr/>
          <p:nvPr/>
        </p:nvSpPr>
        <p:spPr bwMode="auto">
          <a:xfrm>
            <a:off x="526415" y="4326890"/>
            <a:ext cx="1154430" cy="6654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Approv</a:t>
            </a:r>
            <a:r>
              <a:rPr lang="en-US" altLang="zh-CN"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e</a:t>
            </a:r>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d</a:t>
            </a:r>
          </a:p>
        </p:txBody>
      </p:sp>
      <p:pic>
        <p:nvPicPr>
          <p:cNvPr id="18" name="图片 17"/>
          <p:cNvPicPr>
            <a:picLocks noChangeAspect="1"/>
          </p:cNvPicPr>
          <p:nvPr/>
        </p:nvPicPr>
        <p:blipFill>
          <a:blip r:embed="rId3"/>
          <a:stretch>
            <a:fillRect/>
          </a:stretch>
        </p:blipFill>
        <p:spPr>
          <a:xfrm>
            <a:off x="2212975" y="1501629"/>
            <a:ext cx="9116740" cy="2055959"/>
          </a:xfrm>
          <a:prstGeom prst="rect">
            <a:avLst/>
          </a:prstGeom>
        </p:spPr>
      </p:pic>
      <p:sp>
        <p:nvSpPr>
          <p:cNvPr id="7" name="矩形 6"/>
          <p:cNvSpPr/>
          <p:nvPr/>
        </p:nvSpPr>
        <p:spPr>
          <a:xfrm>
            <a:off x="7734650" y="1728103"/>
            <a:ext cx="637563" cy="2275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stretch>
            <a:fillRect/>
          </a:stretch>
        </p:blipFill>
        <p:spPr>
          <a:xfrm>
            <a:off x="2094229" y="2834640"/>
            <a:ext cx="9235485" cy="2031992"/>
          </a:xfrm>
          <a:prstGeom prst="rect">
            <a:avLst/>
          </a:prstGeom>
        </p:spPr>
      </p:pic>
      <p:sp>
        <p:nvSpPr>
          <p:cNvPr id="8" name="矩形 7"/>
          <p:cNvSpPr/>
          <p:nvPr/>
        </p:nvSpPr>
        <p:spPr>
          <a:xfrm>
            <a:off x="8622792" y="2834640"/>
            <a:ext cx="713232" cy="1280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0363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1967" y="705600"/>
            <a:ext cx="2705421" cy="400110"/>
          </a:xfrm>
          <a:prstGeom prst="rect">
            <a:avLst/>
          </a:prstGeom>
          <a:noFill/>
        </p:spPr>
        <p:txBody>
          <a:bodyPr wrap="none" rtlCol="0">
            <a:spAutoFit/>
          </a:bodyPr>
          <a:lstStyle/>
          <a:p>
            <a:r>
              <a:rPr lang="en-US" altLang="zh-CN" sz="2000" b="1" dirty="0" smtClean="0">
                <a:solidFill>
                  <a:srgbClr val="00925F"/>
                </a:solidFill>
                <a:latin typeface="+mj-ea"/>
                <a:ea typeface="+mj-ea"/>
                <a:cs typeface="+mn-ea"/>
                <a:sym typeface="+mn-lt"/>
              </a:rPr>
              <a:t>Repair </a:t>
            </a:r>
            <a:r>
              <a:rPr lang="en-US" altLang="zh-CN" sz="2000" b="1" dirty="0">
                <a:solidFill>
                  <a:srgbClr val="00925F"/>
                </a:solidFill>
                <a:latin typeface="+mj-ea"/>
                <a:ea typeface="+mj-ea"/>
                <a:cs typeface="+mn-ea"/>
                <a:sym typeface="+mn-lt"/>
              </a:rPr>
              <a:t>Order </a:t>
            </a:r>
            <a:r>
              <a:rPr lang="en-US" altLang="zh-CN" sz="2000" b="1" dirty="0" smtClean="0">
                <a:solidFill>
                  <a:srgbClr val="00925F"/>
                </a:solidFill>
                <a:latin typeface="+mj-ea"/>
                <a:ea typeface="+mj-ea"/>
                <a:cs typeface="+mn-ea"/>
                <a:sym typeface="+mn-lt"/>
              </a:rPr>
              <a:t>Status</a:t>
            </a:r>
            <a:endParaRPr lang="en-US" altLang="zh-CN" sz="2000" b="1" dirty="0">
              <a:solidFill>
                <a:srgbClr val="00925F"/>
              </a:solidFill>
              <a:latin typeface="+mj-ea"/>
              <a:ea typeface="+mj-ea"/>
              <a:cs typeface="+mn-ea"/>
              <a:sym typeface="+mn-lt"/>
            </a:endParaRPr>
          </a:p>
        </p:txBody>
      </p:sp>
      <p:sp>
        <p:nvSpPr>
          <p:cNvPr id="7" name="矩形 6"/>
          <p:cNvSpPr/>
          <p:nvPr/>
        </p:nvSpPr>
        <p:spPr>
          <a:xfrm>
            <a:off x="744036" y="2192205"/>
            <a:ext cx="10837352" cy="3231654"/>
          </a:xfrm>
          <a:prstGeom prst="rect">
            <a:avLst/>
          </a:prstGeom>
        </p:spPr>
        <p:txBody>
          <a:bodyPr wrap="square">
            <a:spAutoFit/>
          </a:bodyPr>
          <a:lstStyle/>
          <a:p>
            <a:pPr marL="285750" indent="-285750">
              <a:buClr>
                <a:srgbClr val="00925F"/>
              </a:buClr>
              <a:buFont typeface="Wingdings" panose="05000000000000000000" pitchFamily="2" charset="2"/>
              <a:buChar char="Ø"/>
            </a:pPr>
            <a:r>
              <a:rPr lang="en-US" altLang="zh-CN" sz="1400" b="1" dirty="0" smtClean="0">
                <a:latin typeface="+mj-ea"/>
                <a:ea typeface="+mj-ea"/>
              </a:rPr>
              <a:t>【 </a:t>
            </a:r>
            <a:r>
              <a:rPr lang="en-US" altLang="zh-CN" sz="1400" b="1" dirty="0">
                <a:latin typeface="+mj-ea"/>
                <a:ea typeface="+mj-ea"/>
              </a:rPr>
              <a:t>Not start 】 </a:t>
            </a:r>
            <a:r>
              <a:rPr lang="en-US" altLang="zh-CN" sz="1400" dirty="0">
                <a:latin typeface="+mj-ea"/>
              </a:rPr>
              <a:t>T</a:t>
            </a:r>
            <a:r>
              <a:rPr lang="en-US" altLang="zh-CN" sz="1400" dirty="0" smtClean="0">
                <a:latin typeface="+mj-ea"/>
              </a:rPr>
              <a:t>he </a:t>
            </a:r>
            <a:r>
              <a:rPr lang="en-US" altLang="zh-CN" sz="1400" dirty="0">
                <a:latin typeface="+mj-ea"/>
              </a:rPr>
              <a:t>receptionist </a:t>
            </a:r>
            <a:r>
              <a:rPr lang="en-US" altLang="zh-CN" sz="1400" dirty="0" smtClean="0">
                <a:latin typeface="+mj-ea"/>
              </a:rPr>
              <a:t> </a:t>
            </a:r>
            <a:r>
              <a:rPr lang="en-US" altLang="zh-CN" sz="1400" dirty="0" smtClean="0">
                <a:latin typeface="+mj-ea"/>
                <a:ea typeface="+mj-ea"/>
              </a:rPr>
              <a:t>can create </a:t>
            </a:r>
            <a:r>
              <a:rPr lang="en-US" altLang="zh-CN" sz="1400" dirty="0">
                <a:latin typeface="+mj-ea"/>
                <a:ea typeface="+mj-ea"/>
              </a:rPr>
              <a:t>a repair </a:t>
            </a:r>
            <a:r>
              <a:rPr lang="en-US" altLang="zh-CN" sz="1400" dirty="0" smtClean="0">
                <a:latin typeface="+mj-ea"/>
                <a:ea typeface="+mj-ea"/>
              </a:rPr>
              <a:t>order,  and input all user description then save it.</a:t>
            </a:r>
            <a:endParaRPr lang="en-US" altLang="zh-CN" sz="1400" b="1" dirty="0">
              <a:latin typeface="+mj-ea"/>
              <a:ea typeface="+mj-ea"/>
            </a:endParaRPr>
          </a:p>
          <a:p>
            <a:r>
              <a:rPr lang="en-US" altLang="zh-CN" sz="1400" b="1" dirty="0">
                <a:latin typeface="+mj-ea"/>
                <a:ea typeface="+mj-ea"/>
              </a:rPr>
              <a:t> </a:t>
            </a:r>
          </a:p>
          <a:p>
            <a:pPr marL="285750" indent="-285750">
              <a:buClr>
                <a:srgbClr val="00925F"/>
              </a:buClr>
              <a:buFont typeface="Wingdings" panose="05000000000000000000" pitchFamily="2" charset="2"/>
              <a:buChar char="Ø"/>
            </a:pPr>
            <a:r>
              <a:rPr lang="en-US" altLang="zh-CN" sz="1400" b="1" dirty="0" smtClean="0">
                <a:latin typeface="微软雅黑" panose="020B0503020204020204" pitchFamily="34" charset="-122"/>
                <a:ea typeface="微软雅黑" panose="020B0503020204020204" pitchFamily="34" charset="-122"/>
              </a:rPr>
              <a:t>【</a:t>
            </a:r>
            <a:r>
              <a:rPr lang="en-US" altLang="zh-CN" sz="1400" b="1" dirty="0" smtClean="0"/>
              <a:t> Repairing </a:t>
            </a:r>
            <a:r>
              <a:rPr lang="en-US" altLang="zh-CN" sz="1400" b="1" dirty="0" smtClean="0">
                <a:latin typeface="微软雅黑" panose="020B0503020204020204" pitchFamily="34" charset="-122"/>
                <a:ea typeface="微软雅黑" panose="020B0503020204020204" pitchFamily="34" charset="-122"/>
              </a:rPr>
              <a:t>】</a:t>
            </a:r>
            <a:r>
              <a:rPr lang="en-US" altLang="zh-CN" sz="1400" dirty="0" smtClean="0"/>
              <a:t>The </a:t>
            </a:r>
            <a:r>
              <a:rPr lang="en-US" altLang="zh-CN" sz="1400" dirty="0" smtClean="0">
                <a:latin typeface="微软雅黑" panose="020B0503020204020204" pitchFamily="34" charset="-122"/>
                <a:ea typeface="微软雅黑" panose="020B0503020204020204" pitchFamily="34" charset="-122"/>
              </a:rPr>
              <a:t>receptionist</a:t>
            </a:r>
            <a:r>
              <a:rPr lang="en-US" altLang="zh-CN" sz="1400" dirty="0" smtClean="0"/>
              <a:t> “Assign”  the repair orders to technicians, then the technician can inspect and repair.</a:t>
            </a:r>
          </a:p>
          <a:p>
            <a:endParaRPr lang="en-US" altLang="zh-CN" sz="1400" b="1" dirty="0" smtClean="0">
              <a:latin typeface="+mj-ea"/>
              <a:ea typeface="+mj-ea"/>
            </a:endParaRPr>
          </a:p>
          <a:p>
            <a:r>
              <a:rPr lang="en-US" altLang="zh-CN" sz="1400" b="1" dirty="0" smtClean="0">
                <a:latin typeface="+mj-ea"/>
                <a:ea typeface="+mj-ea"/>
              </a:rPr>
              <a:t>  </a:t>
            </a:r>
          </a:p>
          <a:p>
            <a:pPr marL="285750" indent="-285750">
              <a:buClr>
                <a:srgbClr val="00925F"/>
              </a:buClr>
              <a:buFont typeface="Wingdings" panose="05000000000000000000" pitchFamily="2" charset="2"/>
              <a:buChar char="Ø"/>
            </a:pPr>
            <a:r>
              <a:rPr lang="en-US" altLang="zh-CN" sz="1400" b="1" dirty="0" smtClean="0">
                <a:latin typeface="微软雅黑" panose="020B0503020204020204" pitchFamily="34" charset="-122"/>
                <a:ea typeface="微软雅黑" panose="020B0503020204020204" pitchFamily="34" charset="-122"/>
              </a:rPr>
              <a:t>【</a:t>
            </a:r>
            <a:r>
              <a:rPr lang="en-US" altLang="zh-CN" sz="1400" dirty="0" smtClean="0"/>
              <a:t> </a:t>
            </a:r>
            <a:r>
              <a:rPr lang="en-US" altLang="zh-CN" sz="1400" b="1" dirty="0"/>
              <a:t>Repaired </a:t>
            </a:r>
            <a:r>
              <a:rPr lang="en-US" altLang="zh-CN" sz="1400" b="1" dirty="0" smtClean="0">
                <a:latin typeface="微软雅黑" panose="020B0503020204020204" pitchFamily="34" charset="-122"/>
                <a:ea typeface="微软雅黑" panose="020B0503020204020204" pitchFamily="34" charset="-122"/>
              </a:rPr>
              <a:t>】</a:t>
            </a:r>
            <a:r>
              <a:rPr lang="en-US" altLang="zh-CN" sz="1400" dirty="0"/>
              <a:t>After the repair is completed</a:t>
            </a:r>
            <a:r>
              <a:rPr lang="en-US" altLang="zh-CN" sz="1400" dirty="0" smtClean="0"/>
              <a:t>, the technician should </a:t>
            </a:r>
            <a:r>
              <a:rPr lang="en-US" altLang="zh-CN" sz="1400" dirty="0"/>
              <a:t>fill in the </a:t>
            </a:r>
            <a:r>
              <a:rPr lang="en-US" altLang="zh-CN" sz="1400" dirty="0" smtClean="0"/>
              <a:t>repair information </a:t>
            </a:r>
            <a:r>
              <a:rPr lang="en-US" altLang="zh-CN" sz="1400" dirty="0"/>
              <a:t>and </a:t>
            </a:r>
            <a:r>
              <a:rPr lang="en-US" altLang="zh-CN" sz="1400" dirty="0" smtClean="0"/>
              <a:t>“Assign” </a:t>
            </a:r>
            <a:r>
              <a:rPr lang="en-US" altLang="zh-CN" sz="1400" dirty="0"/>
              <a:t>the repair order to </a:t>
            </a:r>
            <a:r>
              <a:rPr lang="en-US" altLang="zh-CN" sz="1400" dirty="0" smtClean="0"/>
              <a:t>the </a:t>
            </a:r>
            <a:r>
              <a:rPr lang="en-US" altLang="zh-CN" sz="1400" dirty="0">
                <a:latin typeface="微软雅黑" panose="020B0503020204020204" pitchFamily="34" charset="-122"/>
                <a:ea typeface="微软雅黑" panose="020B0503020204020204" pitchFamily="34" charset="-122"/>
              </a:rPr>
              <a:t>receptionist</a:t>
            </a:r>
            <a:r>
              <a:rPr lang="en-US" altLang="zh-CN" sz="1400" dirty="0"/>
              <a:t>.</a:t>
            </a:r>
          </a:p>
          <a:p>
            <a:endParaRPr lang="en-US" altLang="zh-CN" sz="1400" b="1" dirty="0">
              <a:latin typeface="微软雅黑" panose="020B0503020204020204" pitchFamily="34" charset="-122"/>
              <a:ea typeface="微软雅黑" panose="020B0503020204020204" pitchFamily="34" charset="-122"/>
            </a:endParaRPr>
          </a:p>
          <a:p>
            <a:r>
              <a:rPr lang="en-US" altLang="zh-CN" sz="1400" dirty="0"/>
              <a:t> </a:t>
            </a:r>
            <a:endParaRPr lang="en-US" altLang="zh-CN" sz="1400" dirty="0" smtClean="0">
              <a:latin typeface="+mj-ea"/>
              <a:ea typeface="+mj-ea"/>
            </a:endParaRPr>
          </a:p>
          <a:p>
            <a:pPr marL="285750" indent="-285750">
              <a:buClr>
                <a:srgbClr val="00925F"/>
              </a:buClr>
              <a:buFont typeface="Wingdings" panose="05000000000000000000" pitchFamily="2" charset="2"/>
              <a:buChar char="Ø"/>
            </a:pPr>
            <a:r>
              <a:rPr lang="en-US" altLang="zh-CN" sz="1400" b="1" dirty="0" smtClean="0">
                <a:latin typeface="微软雅黑" panose="020B0503020204020204" pitchFamily="34" charset="-122"/>
                <a:ea typeface="微软雅黑" panose="020B0503020204020204" pitchFamily="34" charset="-122"/>
              </a:rPr>
              <a:t>【</a:t>
            </a:r>
            <a:r>
              <a:rPr lang="en-US" altLang="zh-CN" sz="1400" b="1" dirty="0" smtClean="0"/>
              <a:t> </a:t>
            </a:r>
            <a:r>
              <a:rPr lang="en-US" altLang="zh-CN" sz="1400" b="1" dirty="0" err="1"/>
              <a:t>Handovered</a:t>
            </a:r>
            <a:r>
              <a:rPr lang="en-US" altLang="zh-CN" sz="1400" b="1" dirty="0"/>
              <a:t> </a:t>
            </a:r>
            <a:r>
              <a:rPr lang="en-US" altLang="zh-CN" sz="1400" b="1" dirty="0" smtClean="0">
                <a:latin typeface="微软雅黑" panose="020B0503020204020204" pitchFamily="34" charset="-122"/>
                <a:ea typeface="微软雅黑" panose="020B0503020204020204" pitchFamily="34" charset="-122"/>
              </a:rPr>
              <a:t>】</a:t>
            </a:r>
            <a:r>
              <a:rPr lang="en-US" altLang="zh-CN" sz="1400" dirty="0" smtClean="0"/>
              <a:t>The receptionist should fill </a:t>
            </a:r>
            <a:r>
              <a:rPr lang="en-US" altLang="zh-CN" sz="1400" dirty="0"/>
              <a:t>in the handover information </a:t>
            </a:r>
            <a:r>
              <a:rPr lang="en-US" altLang="zh-CN" sz="1400" dirty="0" smtClean="0"/>
              <a:t>when </a:t>
            </a:r>
            <a:r>
              <a:rPr lang="en-US" altLang="zh-CN" sz="1400" dirty="0"/>
              <a:t>the user </a:t>
            </a:r>
            <a:r>
              <a:rPr lang="en-US" altLang="zh-CN" sz="1400" dirty="0" smtClean="0"/>
              <a:t>pick </a:t>
            </a:r>
            <a:r>
              <a:rPr lang="en-US" altLang="zh-CN" sz="1400" dirty="0"/>
              <a:t>up the machine, </a:t>
            </a:r>
            <a:r>
              <a:rPr lang="en-US" altLang="zh-CN" sz="1400" dirty="0" smtClean="0"/>
              <a:t>and, then click “Completed” </a:t>
            </a:r>
            <a:r>
              <a:rPr lang="en-US" altLang="zh-CN" sz="1400" dirty="0"/>
              <a:t>to end the </a:t>
            </a:r>
            <a:r>
              <a:rPr lang="en-US" altLang="zh-CN" sz="1400" dirty="0" smtClean="0"/>
              <a:t>program. After click “Completed</a:t>
            </a:r>
            <a:r>
              <a:rPr lang="zh-CN" altLang="en-US" sz="1400" dirty="0" smtClean="0"/>
              <a:t>’</a:t>
            </a:r>
            <a:r>
              <a:rPr lang="en-US" altLang="zh-CN" sz="1400" dirty="0" smtClean="0"/>
              <a:t>, </a:t>
            </a:r>
            <a:r>
              <a:rPr lang="en-US" altLang="zh-CN" sz="1400" dirty="0"/>
              <a:t>the repair </a:t>
            </a:r>
            <a:r>
              <a:rPr lang="en-US" altLang="zh-CN" sz="1400" dirty="0" smtClean="0"/>
              <a:t>order is </a:t>
            </a:r>
            <a:r>
              <a:rPr lang="en-US" altLang="zh-CN" sz="1400" dirty="0"/>
              <a:t>not allowed to be modified. If you need to modify </a:t>
            </a:r>
            <a:r>
              <a:rPr lang="en-US" altLang="zh-CN" sz="1400" dirty="0" smtClean="0"/>
              <a:t>the content, </a:t>
            </a:r>
            <a:r>
              <a:rPr lang="en-US" altLang="zh-CN" sz="1400" dirty="0"/>
              <a:t>you need to apply for “change </a:t>
            </a:r>
            <a:r>
              <a:rPr lang="en-US" altLang="zh-CN" sz="1400" dirty="0" smtClean="0"/>
              <a:t>repair order”</a:t>
            </a:r>
            <a:r>
              <a:rPr lang="en-US" altLang="zh-CN" sz="1400" dirty="0"/>
              <a:t>.</a:t>
            </a:r>
            <a:endParaRPr lang="en-US" altLang="zh-CN" sz="1100" b="1" dirty="0">
              <a:latin typeface="微软雅黑" panose="020B0503020204020204" pitchFamily="34" charset="-122"/>
              <a:ea typeface="微软雅黑" panose="020B0503020204020204" pitchFamily="34" charset="-122"/>
            </a:endParaRPr>
          </a:p>
          <a:p>
            <a:endParaRPr lang="en-US" altLang="zh-CN" sz="1400" dirty="0" smtClean="0">
              <a:latin typeface="+mj-ea"/>
              <a:ea typeface="+mj-ea"/>
            </a:endParaRPr>
          </a:p>
          <a:p>
            <a:endParaRPr lang="en-US" altLang="zh-CN" sz="1100" b="1" dirty="0">
              <a:latin typeface="+mj-ea"/>
              <a:ea typeface="+mj-ea"/>
            </a:endParaRPr>
          </a:p>
          <a:p>
            <a:endParaRPr lang="en-US" altLang="zh-CN" sz="1100" b="1" dirty="0" smtClean="0">
              <a:latin typeface="+mj-ea"/>
              <a:ea typeface="+mj-ea"/>
            </a:endParaRPr>
          </a:p>
        </p:txBody>
      </p:sp>
      <p:sp>
        <p:nvSpPr>
          <p:cNvPr id="6" name="矩形 5"/>
          <p:cNvSpPr/>
          <p:nvPr/>
        </p:nvSpPr>
        <p:spPr>
          <a:xfrm>
            <a:off x="468924" y="1305744"/>
            <a:ext cx="11112464"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648114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430213"/>
            <a:ext cx="8382000" cy="607695"/>
          </a:xfrm>
          <a:prstGeom prst="rect">
            <a:avLst/>
          </a:prstGeom>
          <a:noFill/>
        </p:spPr>
        <p:txBody>
          <a:bodyPr wrap="none" rtlCol="0">
            <a:spAutoFit/>
          </a:bodyPr>
          <a:lstStyle/>
          <a:p>
            <a:pPr algn="l">
              <a:lnSpc>
                <a:spcPct val="120000"/>
              </a:lnSpc>
            </a:pPr>
            <a:r>
              <a:rPr lang="zh-CN" altLang="en-US" sz="2800" b="1" dirty="0" smtClean="0">
                <a:solidFill>
                  <a:srgbClr val="00925F"/>
                </a:solidFill>
                <a:cs typeface="+mn-ea"/>
                <a:sym typeface="+mn-lt"/>
              </a:rPr>
              <a:t>Special </a:t>
            </a:r>
            <a:r>
              <a:rPr lang="en-US" altLang="zh-CN" sz="2800" b="1" dirty="0" smtClean="0">
                <a:solidFill>
                  <a:srgbClr val="00925F"/>
                </a:solidFill>
                <a:cs typeface="+mn-ea"/>
                <a:sym typeface="+mn-lt"/>
              </a:rPr>
              <a:t>Record</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Approval</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P</a:t>
            </a:r>
            <a:r>
              <a:rPr lang="zh-CN" altLang="en-US" sz="2800" b="1" dirty="0" smtClean="0">
                <a:solidFill>
                  <a:srgbClr val="00925F"/>
                </a:solidFill>
                <a:cs typeface="+mn-ea"/>
                <a:sym typeface="+mn-lt"/>
              </a:rPr>
              <a:t>rocess and </a:t>
            </a:r>
            <a:r>
              <a:rPr lang="en-US" altLang="zh-CN" sz="2800" b="1" dirty="0" smtClean="0">
                <a:solidFill>
                  <a:srgbClr val="00925F"/>
                </a:solidFill>
                <a:cs typeface="+mn-ea"/>
                <a:sym typeface="+mn-lt"/>
              </a:rPr>
              <a:t>O</a:t>
            </a:r>
            <a:r>
              <a:rPr lang="zh-CN" altLang="en-US" sz="2800" b="1" dirty="0" smtClean="0">
                <a:solidFill>
                  <a:srgbClr val="00925F"/>
                </a:solidFill>
                <a:cs typeface="+mn-ea"/>
                <a:sym typeface="+mn-lt"/>
              </a:rPr>
              <a:t>peration</a:t>
            </a:r>
          </a:p>
        </p:txBody>
      </p:sp>
      <p:sp>
        <p:nvSpPr>
          <p:cNvPr id="14" name="矩形 13"/>
          <p:cNvSpPr/>
          <p:nvPr/>
        </p:nvSpPr>
        <p:spPr>
          <a:xfrm>
            <a:off x="2012950" y="1427480"/>
            <a:ext cx="9927590" cy="5184775"/>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5" name="Rectangle 5"/>
          <p:cNvSpPr/>
          <p:nvPr/>
        </p:nvSpPr>
        <p:spPr bwMode="auto">
          <a:xfrm>
            <a:off x="537845" y="1711325"/>
            <a:ext cx="1142365" cy="652780"/>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Content Placeholder 4"/>
          <p:cNvSpPr txBox="1"/>
          <p:nvPr/>
        </p:nvSpPr>
        <p:spPr>
          <a:xfrm>
            <a:off x="537961" y="1938880"/>
            <a:ext cx="1142558" cy="193899"/>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zh-CN" sz="1400" dirty="0" smtClean="0">
                <a:solidFill>
                  <a:prstClr val="white"/>
                </a:solidFill>
                <a:latin typeface="微软雅黑" panose="020B0503020204020204" pitchFamily="34" charset="-122"/>
                <a:ea typeface="微软雅黑" panose="020B0503020204020204" pitchFamily="34" charset="-122"/>
              </a:rPr>
              <a:t>U</a:t>
            </a:r>
            <a:r>
              <a:rPr lang="zh-CN" altLang="en-US" sz="1400" dirty="0" smtClean="0">
                <a:solidFill>
                  <a:prstClr val="white"/>
                </a:solidFill>
                <a:latin typeface="微软雅黑" panose="020B0503020204020204" pitchFamily="34" charset="-122"/>
                <a:ea typeface="微软雅黑" panose="020B0503020204020204" pitchFamily="34" charset="-122"/>
              </a:rPr>
              <a:t>nsubmited</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7" name="Rectangle 5"/>
          <p:cNvSpPr/>
          <p:nvPr/>
        </p:nvSpPr>
        <p:spPr bwMode="auto">
          <a:xfrm>
            <a:off x="537845" y="2600325"/>
            <a:ext cx="1142365" cy="598805"/>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Content Placeholder 4"/>
          <p:cNvSpPr txBox="1"/>
          <p:nvPr/>
        </p:nvSpPr>
        <p:spPr>
          <a:xfrm>
            <a:off x="584200" y="2600008"/>
            <a:ext cx="895985" cy="580390"/>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Initial Approval</a:t>
            </a:r>
          </a:p>
        </p:txBody>
      </p:sp>
      <p:sp>
        <p:nvSpPr>
          <p:cNvPr id="23" name="Rectangle 5"/>
          <p:cNvSpPr/>
          <p:nvPr/>
        </p:nvSpPr>
        <p:spPr bwMode="auto">
          <a:xfrm>
            <a:off x="537845" y="3454400"/>
            <a:ext cx="1142365" cy="61722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Content Placeholder 4"/>
          <p:cNvSpPr txBox="1"/>
          <p:nvPr/>
        </p:nvSpPr>
        <p:spPr>
          <a:xfrm>
            <a:off x="584200" y="3557588"/>
            <a:ext cx="977265" cy="386715"/>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Final Approval</a:t>
            </a:r>
          </a:p>
        </p:txBody>
      </p:sp>
      <p:sp>
        <p:nvSpPr>
          <p:cNvPr id="2" name="Rectangle 5"/>
          <p:cNvSpPr/>
          <p:nvPr/>
        </p:nvSpPr>
        <p:spPr bwMode="auto">
          <a:xfrm>
            <a:off x="526415" y="4326890"/>
            <a:ext cx="1154430" cy="6654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Approv</a:t>
            </a:r>
            <a:r>
              <a:rPr lang="en-US" altLang="zh-CN"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e</a:t>
            </a:r>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d</a:t>
            </a:r>
          </a:p>
        </p:txBody>
      </p:sp>
      <p:pic>
        <p:nvPicPr>
          <p:cNvPr id="6" name="图片 5"/>
          <p:cNvPicPr>
            <a:picLocks noChangeAspect="1"/>
          </p:cNvPicPr>
          <p:nvPr/>
        </p:nvPicPr>
        <p:blipFill>
          <a:blip r:embed="rId3"/>
          <a:stretch>
            <a:fillRect/>
          </a:stretch>
        </p:blipFill>
        <p:spPr>
          <a:xfrm>
            <a:off x="2345317" y="1535540"/>
            <a:ext cx="9262855" cy="3289715"/>
          </a:xfrm>
          <a:prstGeom prst="rect">
            <a:avLst/>
          </a:prstGeom>
        </p:spPr>
      </p:pic>
      <p:sp>
        <p:nvSpPr>
          <p:cNvPr id="8" name="矩形 7"/>
          <p:cNvSpPr/>
          <p:nvPr/>
        </p:nvSpPr>
        <p:spPr>
          <a:xfrm>
            <a:off x="5503178" y="2894202"/>
            <a:ext cx="648234" cy="1593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2425815" y="3249264"/>
            <a:ext cx="678111" cy="20513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1" name="矩形 20"/>
          <p:cNvSpPr/>
          <p:nvPr/>
        </p:nvSpPr>
        <p:spPr>
          <a:xfrm>
            <a:off x="6301529" y="3133240"/>
            <a:ext cx="2028739" cy="8977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2" name="矩形 21"/>
          <p:cNvSpPr/>
          <p:nvPr/>
        </p:nvSpPr>
        <p:spPr>
          <a:xfrm>
            <a:off x="10068187" y="3620397"/>
            <a:ext cx="648234" cy="1593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9" name="矩形 8"/>
          <p:cNvSpPr/>
          <p:nvPr/>
        </p:nvSpPr>
        <p:spPr>
          <a:xfrm>
            <a:off x="2213610" y="4825255"/>
            <a:ext cx="9583585" cy="1384995"/>
          </a:xfrm>
          <a:prstGeom prst="rect">
            <a:avLst/>
          </a:prstGeom>
        </p:spPr>
        <p:txBody>
          <a:bodyPr wrap="square">
            <a:spAutoFit/>
          </a:bodyPr>
          <a:lstStyle/>
          <a:p>
            <a:r>
              <a:rPr lang="en-US" altLang="zh-CN" sz="1400" dirty="0">
                <a:latin typeface="+mn-ea"/>
              </a:rPr>
              <a:t>After </a:t>
            </a:r>
            <a:r>
              <a:rPr lang="en-US" altLang="zh-CN" sz="1400" dirty="0" smtClean="0">
                <a:latin typeface="+mn-ea"/>
              </a:rPr>
              <a:t>click </a:t>
            </a:r>
            <a:r>
              <a:rPr lang="en-US" altLang="zh-CN" sz="1400" dirty="0">
                <a:latin typeface="+mn-ea"/>
              </a:rPr>
              <a:t>the button, the system automatically enters the special </a:t>
            </a:r>
            <a:r>
              <a:rPr lang="en-US" altLang="zh-CN" sz="1400" dirty="0" smtClean="0">
                <a:latin typeface="+mn-ea"/>
              </a:rPr>
              <a:t>record interface.</a:t>
            </a:r>
          </a:p>
          <a:p>
            <a:r>
              <a:rPr lang="en-US" altLang="zh-CN" sz="1400" dirty="0" smtClean="0">
                <a:latin typeface="+mn-ea"/>
              </a:rPr>
              <a:t>1.Record Cause: </a:t>
            </a:r>
            <a:r>
              <a:rPr lang="en-US" altLang="zh-CN" sz="1400" dirty="0">
                <a:latin typeface="+mn-ea"/>
              </a:rPr>
              <a:t>According to the actual situation, such </a:t>
            </a:r>
            <a:r>
              <a:rPr lang="en-US" altLang="zh-CN" sz="1400" dirty="0" smtClean="0">
                <a:latin typeface="+mn-ea"/>
              </a:rPr>
              <a:t>as: Forcibly repair in warranty of user , Repair in warranty of governmental personnel , </a:t>
            </a:r>
            <a:r>
              <a:rPr lang="en-US" altLang="zh-CN" sz="1400" dirty="0">
                <a:latin typeface="+mn-ea"/>
              </a:rPr>
              <a:t>R</a:t>
            </a:r>
            <a:r>
              <a:rPr lang="en-US" altLang="zh-CN" sz="1400" dirty="0" smtClean="0">
                <a:latin typeface="+mn-ea"/>
              </a:rPr>
              <a:t>epair in warranty of journalist or press, Abnormal quality issue , other. </a:t>
            </a:r>
          </a:p>
          <a:p>
            <a:r>
              <a:rPr lang="en-US" altLang="zh-CN" sz="1400" dirty="0" smtClean="0">
                <a:latin typeface="+mn-ea"/>
              </a:rPr>
              <a:t>2</a:t>
            </a:r>
            <a:r>
              <a:rPr lang="en-US" altLang="zh-CN" sz="1400" dirty="0">
                <a:latin typeface="+mn-ea"/>
              </a:rPr>
              <a:t>. Special </a:t>
            </a:r>
            <a:r>
              <a:rPr lang="en-US" altLang="zh-CN" sz="1400" dirty="0" smtClean="0">
                <a:latin typeface="+mn-ea"/>
              </a:rPr>
              <a:t>description</a:t>
            </a:r>
            <a:r>
              <a:rPr lang="en-US" altLang="zh-CN" sz="1400" dirty="0">
                <a:latin typeface="+mn-ea"/>
              </a:rPr>
              <a:t>: need to explain the specific </a:t>
            </a:r>
            <a:r>
              <a:rPr lang="en-US" altLang="zh-CN" sz="1400" dirty="0" smtClean="0">
                <a:latin typeface="+mn-ea"/>
              </a:rPr>
              <a:t>situation </a:t>
            </a:r>
            <a:r>
              <a:rPr lang="en-US" altLang="zh-CN" sz="1400" dirty="0">
                <a:latin typeface="+mn-ea"/>
              </a:rPr>
              <a:t>of the record;</a:t>
            </a:r>
          </a:p>
          <a:p>
            <a:r>
              <a:rPr lang="en-US" altLang="zh-CN" sz="1400" dirty="0">
                <a:latin typeface="+mn-ea"/>
              </a:rPr>
              <a:t>3. After the information is completed and confirmed, click Save and submit.</a:t>
            </a:r>
          </a:p>
          <a:p>
            <a:r>
              <a:rPr lang="en-US" altLang="zh-CN" sz="1400" dirty="0">
                <a:latin typeface="+mn-ea"/>
              </a:rPr>
              <a:t>4. Add attachments: Upload attachments if needed, such as images or </a:t>
            </a:r>
            <a:r>
              <a:rPr lang="en-US" altLang="zh-CN" sz="1400" dirty="0" smtClean="0">
                <a:latin typeface="+mn-ea"/>
              </a:rPr>
              <a:t>videos of abnormal part.</a:t>
            </a:r>
            <a:endParaRPr lang="en-US" altLang="zh-CN" sz="1400" dirty="0">
              <a:latin typeface="+mn-ea"/>
            </a:endParaRPr>
          </a:p>
        </p:txBody>
      </p:sp>
    </p:spTree>
    <p:extLst>
      <p:ext uri="{BB962C8B-B14F-4D97-AF65-F5344CB8AC3E}">
        <p14:creationId xmlns:p14="http://schemas.microsoft.com/office/powerpoint/2010/main" val="12702692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430213"/>
            <a:ext cx="8382000" cy="607695"/>
          </a:xfrm>
          <a:prstGeom prst="rect">
            <a:avLst/>
          </a:prstGeom>
          <a:noFill/>
        </p:spPr>
        <p:txBody>
          <a:bodyPr wrap="none" rtlCol="0">
            <a:spAutoFit/>
          </a:bodyPr>
          <a:lstStyle/>
          <a:p>
            <a:pPr algn="l">
              <a:lnSpc>
                <a:spcPct val="120000"/>
              </a:lnSpc>
            </a:pPr>
            <a:r>
              <a:rPr lang="zh-CN" altLang="en-US" sz="2800" b="1" dirty="0" smtClean="0">
                <a:solidFill>
                  <a:srgbClr val="00925F"/>
                </a:solidFill>
                <a:cs typeface="+mn-ea"/>
                <a:sym typeface="+mn-lt"/>
              </a:rPr>
              <a:t>Special </a:t>
            </a:r>
            <a:r>
              <a:rPr lang="en-US" altLang="zh-CN" sz="2800" b="1" dirty="0" smtClean="0">
                <a:solidFill>
                  <a:srgbClr val="00925F"/>
                </a:solidFill>
                <a:cs typeface="+mn-ea"/>
                <a:sym typeface="+mn-lt"/>
              </a:rPr>
              <a:t>Record</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Approval</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P</a:t>
            </a:r>
            <a:r>
              <a:rPr lang="zh-CN" altLang="en-US" sz="2800" b="1" dirty="0" smtClean="0">
                <a:solidFill>
                  <a:srgbClr val="00925F"/>
                </a:solidFill>
                <a:cs typeface="+mn-ea"/>
                <a:sym typeface="+mn-lt"/>
              </a:rPr>
              <a:t>rocess and </a:t>
            </a:r>
            <a:r>
              <a:rPr lang="en-US" altLang="zh-CN" sz="2800" b="1" dirty="0" smtClean="0">
                <a:solidFill>
                  <a:srgbClr val="00925F"/>
                </a:solidFill>
                <a:cs typeface="+mn-ea"/>
                <a:sym typeface="+mn-lt"/>
              </a:rPr>
              <a:t>O</a:t>
            </a:r>
            <a:r>
              <a:rPr lang="zh-CN" altLang="en-US" sz="2800" b="1" dirty="0" smtClean="0">
                <a:solidFill>
                  <a:srgbClr val="00925F"/>
                </a:solidFill>
                <a:cs typeface="+mn-ea"/>
                <a:sym typeface="+mn-lt"/>
              </a:rPr>
              <a:t>peration</a:t>
            </a:r>
          </a:p>
        </p:txBody>
      </p:sp>
      <p:sp>
        <p:nvSpPr>
          <p:cNvPr id="14" name="矩形 13"/>
          <p:cNvSpPr/>
          <p:nvPr/>
        </p:nvSpPr>
        <p:spPr>
          <a:xfrm>
            <a:off x="2012950" y="1427480"/>
            <a:ext cx="9927590" cy="5184775"/>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5" name="Rectangle 5"/>
          <p:cNvSpPr/>
          <p:nvPr/>
        </p:nvSpPr>
        <p:spPr bwMode="auto">
          <a:xfrm>
            <a:off x="537845" y="1711325"/>
            <a:ext cx="1142365" cy="652780"/>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6" name="Content Placeholder 4"/>
          <p:cNvSpPr txBox="1"/>
          <p:nvPr/>
        </p:nvSpPr>
        <p:spPr>
          <a:xfrm>
            <a:off x="537961" y="1938880"/>
            <a:ext cx="1142558" cy="193899"/>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zh-CN" sz="1400" dirty="0" smtClean="0">
                <a:solidFill>
                  <a:prstClr val="white"/>
                </a:solidFill>
                <a:latin typeface="微软雅黑" panose="020B0503020204020204" pitchFamily="34" charset="-122"/>
                <a:ea typeface="微软雅黑" panose="020B0503020204020204" pitchFamily="34" charset="-122"/>
              </a:rPr>
              <a:t>U</a:t>
            </a:r>
            <a:r>
              <a:rPr lang="zh-CN" altLang="en-US" sz="1400" dirty="0" smtClean="0">
                <a:solidFill>
                  <a:prstClr val="white"/>
                </a:solidFill>
                <a:latin typeface="微软雅黑" panose="020B0503020204020204" pitchFamily="34" charset="-122"/>
                <a:ea typeface="微软雅黑" panose="020B0503020204020204" pitchFamily="34" charset="-122"/>
              </a:rPr>
              <a:t>nsubmited</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7" name="Rectangle 5"/>
          <p:cNvSpPr/>
          <p:nvPr/>
        </p:nvSpPr>
        <p:spPr bwMode="auto">
          <a:xfrm>
            <a:off x="537845" y="2600325"/>
            <a:ext cx="1142365" cy="598805"/>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Content Placeholder 4"/>
          <p:cNvSpPr txBox="1"/>
          <p:nvPr/>
        </p:nvSpPr>
        <p:spPr>
          <a:xfrm>
            <a:off x="584200" y="2600008"/>
            <a:ext cx="895985" cy="580390"/>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Initial Approval</a:t>
            </a:r>
          </a:p>
        </p:txBody>
      </p:sp>
      <p:sp>
        <p:nvSpPr>
          <p:cNvPr id="23" name="Rectangle 5"/>
          <p:cNvSpPr/>
          <p:nvPr/>
        </p:nvSpPr>
        <p:spPr bwMode="auto">
          <a:xfrm>
            <a:off x="537845" y="3454400"/>
            <a:ext cx="1142365" cy="61722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24" name="Content Placeholder 4"/>
          <p:cNvSpPr txBox="1"/>
          <p:nvPr/>
        </p:nvSpPr>
        <p:spPr>
          <a:xfrm>
            <a:off x="584200" y="3557588"/>
            <a:ext cx="977265" cy="386715"/>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Final Approval</a:t>
            </a:r>
          </a:p>
        </p:txBody>
      </p:sp>
      <p:sp>
        <p:nvSpPr>
          <p:cNvPr id="2" name="Rectangle 5"/>
          <p:cNvSpPr/>
          <p:nvPr/>
        </p:nvSpPr>
        <p:spPr bwMode="auto">
          <a:xfrm>
            <a:off x="526415" y="4326890"/>
            <a:ext cx="1154430" cy="6654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Approv</a:t>
            </a:r>
            <a:r>
              <a:rPr lang="en-US" altLang="zh-CN"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e</a:t>
            </a:r>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d</a:t>
            </a:r>
          </a:p>
        </p:txBody>
      </p:sp>
      <p:sp>
        <p:nvSpPr>
          <p:cNvPr id="9" name="矩形 8"/>
          <p:cNvSpPr/>
          <p:nvPr/>
        </p:nvSpPr>
        <p:spPr>
          <a:xfrm>
            <a:off x="2119056" y="5134304"/>
            <a:ext cx="9583585" cy="738664"/>
          </a:xfrm>
          <a:prstGeom prst="rect">
            <a:avLst/>
          </a:prstGeom>
        </p:spPr>
        <p:txBody>
          <a:bodyPr wrap="square">
            <a:spAutoFit/>
          </a:bodyPr>
          <a:lstStyle/>
          <a:p>
            <a:pPr marL="342900" indent="-342900">
              <a:buAutoNum type="arabicPeriod"/>
            </a:pPr>
            <a:r>
              <a:rPr lang="en-US" altLang="zh-CN" sz="1400" dirty="0" smtClean="0">
                <a:latin typeface="+mn-ea"/>
                <a:sym typeface="+mn-ea"/>
              </a:rPr>
              <a:t>When the “Record Cause" </a:t>
            </a:r>
            <a:r>
              <a:rPr lang="en-US" altLang="zh-CN" sz="1400" dirty="0">
                <a:latin typeface="+mn-ea"/>
                <a:sym typeface="+mn-ea"/>
              </a:rPr>
              <a:t>is selected </a:t>
            </a:r>
            <a:r>
              <a:rPr lang="en-US" altLang="zh-CN" sz="1400" dirty="0" smtClean="0">
                <a:latin typeface="+mn-ea"/>
                <a:sym typeface="+mn-ea"/>
              </a:rPr>
              <a:t>as ‘Abnormal quality issue’, the </a:t>
            </a:r>
            <a:r>
              <a:rPr lang="en-US" altLang="zh-CN" sz="1400" dirty="0">
                <a:latin typeface="+mn-ea"/>
                <a:sym typeface="+mn-ea"/>
              </a:rPr>
              <a:t>abnormal part </a:t>
            </a:r>
            <a:r>
              <a:rPr lang="en-US" altLang="zh-CN" sz="1400" dirty="0" smtClean="0">
                <a:latin typeface="+mn-ea"/>
                <a:sym typeface="+mn-ea"/>
              </a:rPr>
              <a:t>will </a:t>
            </a:r>
            <a:r>
              <a:rPr lang="en-US" altLang="zh-CN" sz="1400" dirty="0">
                <a:latin typeface="+mn-ea"/>
                <a:sym typeface="+mn-ea"/>
              </a:rPr>
              <a:t>popped up, </a:t>
            </a:r>
            <a:r>
              <a:rPr lang="en-US" altLang="zh-CN" sz="1400" dirty="0" smtClean="0">
                <a:latin typeface="+mn-ea"/>
                <a:sym typeface="+mn-ea"/>
              </a:rPr>
              <a:t>select the option according </a:t>
            </a:r>
            <a:r>
              <a:rPr lang="en-US" altLang="zh-CN" sz="1400" dirty="0">
                <a:latin typeface="+mn-ea"/>
                <a:sym typeface="+mn-ea"/>
              </a:rPr>
              <a:t>to the actual situation;</a:t>
            </a:r>
          </a:p>
          <a:p>
            <a:r>
              <a:rPr lang="en-US" altLang="zh-CN" sz="1400" dirty="0">
                <a:latin typeface="+mn-ea"/>
                <a:sym typeface="+mn-ea"/>
              </a:rPr>
              <a:t>2. Abnormal parts: </a:t>
            </a:r>
            <a:r>
              <a:rPr lang="en-US" altLang="zh-CN" sz="1400" dirty="0" smtClean="0">
                <a:latin typeface="+mn-ea"/>
                <a:sym typeface="+mn-ea"/>
              </a:rPr>
              <a:t>Such </a:t>
            </a:r>
            <a:r>
              <a:rPr lang="en-US" altLang="zh-CN" sz="1400" dirty="0">
                <a:latin typeface="+mn-ea"/>
                <a:sym typeface="+mn-ea"/>
              </a:rPr>
              <a:t>as USB P</a:t>
            </a:r>
            <a:r>
              <a:rPr lang="en-US" altLang="zh-CN" sz="1400" dirty="0" smtClean="0">
                <a:latin typeface="+mn-ea"/>
                <a:sym typeface="+mn-ea"/>
              </a:rPr>
              <a:t>ort, </a:t>
            </a:r>
            <a:r>
              <a:rPr lang="en-US" altLang="zh-CN" sz="1400" dirty="0">
                <a:latin typeface="+mn-ea"/>
                <a:sym typeface="+mn-ea"/>
              </a:rPr>
              <a:t>USB </a:t>
            </a:r>
            <a:r>
              <a:rPr lang="en-US" altLang="zh-CN" sz="1400" dirty="0" smtClean="0">
                <a:latin typeface="+mn-ea"/>
                <a:sym typeface="+mn-ea"/>
              </a:rPr>
              <a:t>Cable</a:t>
            </a:r>
            <a:r>
              <a:rPr lang="en-US" altLang="zh-CN" sz="1400" dirty="0">
                <a:latin typeface="+mn-ea"/>
                <a:sym typeface="+mn-ea"/>
              </a:rPr>
              <a:t>, </a:t>
            </a:r>
            <a:r>
              <a:rPr lang="en-US" altLang="zh-CN" sz="1400" dirty="0" smtClean="0">
                <a:latin typeface="+mn-ea"/>
                <a:sym typeface="+mn-ea"/>
              </a:rPr>
              <a:t>Adapter</a:t>
            </a:r>
            <a:r>
              <a:rPr lang="en-US" altLang="zh-CN" sz="1400" dirty="0">
                <a:latin typeface="+mn-ea"/>
                <a:sym typeface="+mn-ea"/>
              </a:rPr>
              <a:t>, B</a:t>
            </a:r>
            <a:r>
              <a:rPr lang="en-US" altLang="zh-CN" sz="1400" dirty="0" smtClean="0">
                <a:latin typeface="+mn-ea"/>
                <a:sym typeface="+mn-ea"/>
              </a:rPr>
              <a:t>attery</a:t>
            </a:r>
            <a:r>
              <a:rPr lang="en-US" altLang="zh-CN" sz="1400" dirty="0">
                <a:latin typeface="+mn-ea"/>
                <a:sym typeface="+mn-ea"/>
              </a:rPr>
              <a:t>, </a:t>
            </a:r>
            <a:r>
              <a:rPr lang="en-US" altLang="zh-CN" sz="1400" dirty="0" smtClean="0">
                <a:latin typeface="+mn-ea"/>
                <a:sym typeface="+mn-ea"/>
              </a:rPr>
              <a:t>Motherboard</a:t>
            </a:r>
            <a:r>
              <a:rPr lang="en-US" altLang="zh-CN" sz="1400" dirty="0">
                <a:latin typeface="+mn-ea"/>
                <a:sym typeface="+mn-ea"/>
              </a:rPr>
              <a:t>, </a:t>
            </a:r>
            <a:r>
              <a:rPr lang="en-US" altLang="zh-CN" sz="1400" dirty="0" smtClean="0">
                <a:latin typeface="+mn-ea"/>
                <a:sym typeface="+mn-ea"/>
              </a:rPr>
              <a:t> Antenna </a:t>
            </a:r>
            <a:r>
              <a:rPr lang="en-US" altLang="zh-CN" sz="1400" dirty="0">
                <a:latin typeface="+mn-ea"/>
                <a:sym typeface="+mn-ea"/>
              </a:rPr>
              <a:t>small board, </a:t>
            </a:r>
            <a:r>
              <a:rPr lang="en-US" altLang="zh-CN" sz="1400" dirty="0" smtClean="0">
                <a:latin typeface="+mn-ea"/>
                <a:sym typeface="+mn-ea"/>
              </a:rPr>
              <a:t>others.</a:t>
            </a:r>
            <a:endParaRPr lang="zh-CN" altLang="en-US" sz="1400" dirty="0">
              <a:latin typeface="+mn-ea"/>
            </a:endParaRPr>
          </a:p>
        </p:txBody>
      </p:sp>
      <p:pic>
        <p:nvPicPr>
          <p:cNvPr id="7" name="图片 6"/>
          <p:cNvPicPr>
            <a:picLocks noChangeAspect="1"/>
          </p:cNvPicPr>
          <p:nvPr/>
        </p:nvPicPr>
        <p:blipFill>
          <a:blip r:embed="rId3"/>
          <a:stretch>
            <a:fillRect/>
          </a:stretch>
        </p:blipFill>
        <p:spPr>
          <a:xfrm>
            <a:off x="2211335" y="1562840"/>
            <a:ext cx="9256480" cy="3235116"/>
          </a:xfrm>
          <a:prstGeom prst="rect">
            <a:avLst/>
          </a:prstGeom>
        </p:spPr>
      </p:pic>
      <p:sp>
        <p:nvSpPr>
          <p:cNvPr id="10" name="矩形 9"/>
          <p:cNvSpPr/>
          <p:nvPr/>
        </p:nvSpPr>
        <p:spPr>
          <a:xfrm>
            <a:off x="5363112" y="2902651"/>
            <a:ext cx="2952925" cy="1761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5" name="矩形 24"/>
          <p:cNvSpPr/>
          <p:nvPr/>
        </p:nvSpPr>
        <p:spPr>
          <a:xfrm>
            <a:off x="2277362" y="3302000"/>
            <a:ext cx="692341" cy="1524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8514422" y="2718034"/>
            <a:ext cx="2953392" cy="14177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529530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430213"/>
            <a:ext cx="8382000" cy="607695"/>
          </a:xfrm>
          <a:prstGeom prst="rect">
            <a:avLst/>
          </a:prstGeom>
          <a:noFill/>
        </p:spPr>
        <p:txBody>
          <a:bodyPr wrap="none" rtlCol="0">
            <a:spAutoFit/>
          </a:bodyPr>
          <a:lstStyle/>
          <a:p>
            <a:pPr algn="l">
              <a:lnSpc>
                <a:spcPct val="120000"/>
              </a:lnSpc>
            </a:pPr>
            <a:r>
              <a:rPr lang="zh-CN" altLang="en-US" sz="2800" b="1" dirty="0" smtClean="0">
                <a:solidFill>
                  <a:srgbClr val="00925F"/>
                </a:solidFill>
                <a:cs typeface="+mn-ea"/>
                <a:sym typeface="+mn-lt"/>
              </a:rPr>
              <a:t>Special </a:t>
            </a:r>
            <a:r>
              <a:rPr lang="en-US" altLang="zh-CN" sz="2800" b="1" dirty="0" smtClean="0">
                <a:solidFill>
                  <a:srgbClr val="00925F"/>
                </a:solidFill>
                <a:cs typeface="+mn-ea"/>
                <a:sym typeface="+mn-lt"/>
              </a:rPr>
              <a:t>Record</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Approval</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P</a:t>
            </a:r>
            <a:r>
              <a:rPr lang="zh-CN" altLang="en-US" sz="2800" b="1" dirty="0" smtClean="0">
                <a:solidFill>
                  <a:srgbClr val="00925F"/>
                </a:solidFill>
                <a:cs typeface="+mn-ea"/>
                <a:sym typeface="+mn-lt"/>
              </a:rPr>
              <a:t>rocess and </a:t>
            </a:r>
            <a:r>
              <a:rPr lang="en-US" altLang="zh-CN" sz="2800" b="1" dirty="0" smtClean="0">
                <a:solidFill>
                  <a:srgbClr val="00925F"/>
                </a:solidFill>
                <a:cs typeface="+mn-ea"/>
                <a:sym typeface="+mn-lt"/>
              </a:rPr>
              <a:t>O</a:t>
            </a:r>
            <a:r>
              <a:rPr lang="zh-CN" altLang="en-US" sz="2800" b="1" dirty="0" smtClean="0">
                <a:solidFill>
                  <a:srgbClr val="00925F"/>
                </a:solidFill>
                <a:cs typeface="+mn-ea"/>
                <a:sym typeface="+mn-lt"/>
              </a:rPr>
              <a:t>peration</a:t>
            </a:r>
          </a:p>
        </p:txBody>
      </p:sp>
      <p:sp>
        <p:nvSpPr>
          <p:cNvPr id="14" name="矩形 13"/>
          <p:cNvSpPr/>
          <p:nvPr/>
        </p:nvSpPr>
        <p:spPr>
          <a:xfrm>
            <a:off x="1900554" y="1295434"/>
            <a:ext cx="10102850" cy="5184775"/>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6" name="Rectangle 5"/>
          <p:cNvSpPr/>
          <p:nvPr/>
        </p:nvSpPr>
        <p:spPr bwMode="auto">
          <a:xfrm>
            <a:off x="537845" y="1711325"/>
            <a:ext cx="1142365" cy="6527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Content Placeholder 4"/>
          <p:cNvSpPr txBox="1"/>
          <p:nvPr/>
        </p:nvSpPr>
        <p:spPr>
          <a:xfrm>
            <a:off x="537961" y="1938880"/>
            <a:ext cx="1142558" cy="193899"/>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zh-CN" sz="1400" dirty="0" smtClean="0">
                <a:solidFill>
                  <a:prstClr val="white"/>
                </a:solidFill>
                <a:latin typeface="微软雅黑" panose="020B0503020204020204" pitchFamily="34" charset="-122"/>
                <a:ea typeface="微软雅黑" panose="020B0503020204020204" pitchFamily="34" charset="-122"/>
              </a:rPr>
              <a:t>U</a:t>
            </a:r>
            <a:r>
              <a:rPr lang="zh-CN" altLang="en-US" sz="1400" dirty="0" smtClean="0">
                <a:solidFill>
                  <a:prstClr val="white"/>
                </a:solidFill>
                <a:latin typeface="微软雅黑" panose="020B0503020204020204" pitchFamily="34" charset="-122"/>
                <a:ea typeface="微软雅黑" panose="020B0503020204020204" pitchFamily="34" charset="-122"/>
              </a:rPr>
              <a:t>nsubmited</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0" name="Rectangle 5"/>
          <p:cNvSpPr/>
          <p:nvPr/>
        </p:nvSpPr>
        <p:spPr bwMode="auto">
          <a:xfrm>
            <a:off x="537845" y="2600325"/>
            <a:ext cx="1142365" cy="598805"/>
          </a:xfrm>
          <a:prstGeom prst="rect">
            <a:avLst/>
          </a:prstGeom>
          <a:solidFill>
            <a:schemeClr val="tx2"/>
          </a:soli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Content Placeholder 4"/>
          <p:cNvSpPr txBox="1"/>
          <p:nvPr/>
        </p:nvSpPr>
        <p:spPr>
          <a:xfrm>
            <a:off x="584200" y="2600008"/>
            <a:ext cx="895985" cy="580390"/>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Initial Approval</a:t>
            </a:r>
          </a:p>
        </p:txBody>
      </p:sp>
      <p:sp>
        <p:nvSpPr>
          <p:cNvPr id="12" name="Rectangle 5"/>
          <p:cNvSpPr/>
          <p:nvPr/>
        </p:nvSpPr>
        <p:spPr bwMode="auto">
          <a:xfrm>
            <a:off x="537845" y="3454400"/>
            <a:ext cx="1142365" cy="61722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Content Placeholder 4"/>
          <p:cNvSpPr txBox="1"/>
          <p:nvPr/>
        </p:nvSpPr>
        <p:spPr>
          <a:xfrm>
            <a:off x="584200" y="3557588"/>
            <a:ext cx="977265" cy="386715"/>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Final Approval</a:t>
            </a:r>
          </a:p>
        </p:txBody>
      </p:sp>
      <p:sp>
        <p:nvSpPr>
          <p:cNvPr id="18" name="Rectangle 5"/>
          <p:cNvSpPr/>
          <p:nvPr/>
        </p:nvSpPr>
        <p:spPr bwMode="auto">
          <a:xfrm>
            <a:off x="526415" y="4326890"/>
            <a:ext cx="1154430" cy="6654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Approv</a:t>
            </a:r>
            <a:r>
              <a:rPr lang="en-US" altLang="zh-CN"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e</a:t>
            </a:r>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d</a:t>
            </a:r>
          </a:p>
        </p:txBody>
      </p:sp>
      <p:pic>
        <p:nvPicPr>
          <p:cNvPr id="2" name="图片 1"/>
          <p:cNvPicPr>
            <a:picLocks noChangeAspect="1"/>
          </p:cNvPicPr>
          <p:nvPr/>
        </p:nvPicPr>
        <p:blipFill>
          <a:blip r:embed="rId3"/>
          <a:stretch>
            <a:fillRect/>
          </a:stretch>
        </p:blipFill>
        <p:spPr>
          <a:xfrm>
            <a:off x="2095720" y="1417739"/>
            <a:ext cx="9810309" cy="2768060"/>
          </a:xfrm>
          <a:prstGeom prst="rect">
            <a:avLst/>
          </a:prstGeom>
        </p:spPr>
      </p:pic>
      <p:sp>
        <p:nvSpPr>
          <p:cNvPr id="15" name="矩形 14"/>
          <p:cNvSpPr/>
          <p:nvPr/>
        </p:nvSpPr>
        <p:spPr>
          <a:xfrm>
            <a:off x="9890620" y="1736520"/>
            <a:ext cx="696286" cy="257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7" name="矩形 16"/>
          <p:cNvSpPr/>
          <p:nvPr/>
        </p:nvSpPr>
        <p:spPr>
          <a:xfrm>
            <a:off x="2214694" y="2235423"/>
            <a:ext cx="756406" cy="257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1" name="矩形 20"/>
          <p:cNvSpPr/>
          <p:nvPr/>
        </p:nvSpPr>
        <p:spPr>
          <a:xfrm>
            <a:off x="2870433" y="1778466"/>
            <a:ext cx="686499" cy="25736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4"/>
          <a:stretch>
            <a:fillRect/>
          </a:stretch>
        </p:blipFill>
        <p:spPr>
          <a:xfrm>
            <a:off x="3724869" y="2113305"/>
            <a:ext cx="964577" cy="558413"/>
          </a:xfrm>
          <a:prstGeom prst="rect">
            <a:avLst/>
          </a:prstGeom>
        </p:spPr>
      </p:pic>
      <p:sp>
        <p:nvSpPr>
          <p:cNvPr id="22" name="矩形 21"/>
          <p:cNvSpPr/>
          <p:nvPr/>
        </p:nvSpPr>
        <p:spPr>
          <a:xfrm>
            <a:off x="3827434" y="2457132"/>
            <a:ext cx="796954" cy="13078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cxnSp>
        <p:nvCxnSpPr>
          <p:cNvPr id="24" name="直接箭头连接符 23"/>
          <p:cNvCxnSpPr/>
          <p:nvPr/>
        </p:nvCxnSpPr>
        <p:spPr>
          <a:xfrm>
            <a:off x="3440365" y="2113305"/>
            <a:ext cx="284504" cy="2996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998344" y="4881365"/>
            <a:ext cx="10005060" cy="523220"/>
          </a:xfrm>
          <a:prstGeom prst="rect">
            <a:avLst/>
          </a:prstGeom>
          <a:noFill/>
        </p:spPr>
        <p:txBody>
          <a:bodyPr wrap="square" rtlCol="0" anchor="t">
            <a:spAutoFit/>
          </a:bodyPr>
          <a:lstStyle/>
          <a:p>
            <a:r>
              <a:rPr lang="en-US" altLang="zh-CN" sz="1400" dirty="0" smtClean="0">
                <a:latin typeface="+mn-ea"/>
                <a:cs typeface="+mn-ea"/>
                <a:sym typeface="+mn-lt"/>
              </a:rPr>
              <a:t>1</a:t>
            </a:r>
            <a:r>
              <a:rPr lang="en-US" altLang="zh-CN" sz="1400" dirty="0">
                <a:latin typeface="+mn-ea"/>
                <a:cs typeface="+mn-ea"/>
                <a:sym typeface="+mn-lt"/>
              </a:rPr>
              <a:t>. Log in </a:t>
            </a:r>
            <a:r>
              <a:rPr lang="en-US" altLang="zh-CN" sz="1400" dirty="0" smtClean="0">
                <a:latin typeface="+mn-ea"/>
                <a:cs typeface="+mn-ea"/>
                <a:sym typeface="+mn-lt"/>
              </a:rPr>
              <a:t>the Agent Record Admin account,  SC special </a:t>
            </a:r>
            <a:r>
              <a:rPr lang="en-US" altLang="zh-CN" sz="1400" dirty="0">
                <a:latin typeface="+mn-ea"/>
                <a:cs typeface="+mn-ea"/>
                <a:sym typeface="+mn-lt"/>
              </a:rPr>
              <a:t>record </a:t>
            </a:r>
            <a:r>
              <a:rPr lang="en-US" altLang="zh-CN" sz="1400" dirty="0" smtClean="0">
                <a:latin typeface="+mn-ea"/>
                <a:cs typeface="+mn-ea"/>
                <a:sym typeface="+mn-lt"/>
              </a:rPr>
              <a:t>will display in </a:t>
            </a:r>
            <a:r>
              <a:rPr lang="en-US" altLang="zh-CN" sz="1400" dirty="0">
                <a:latin typeface="+mn-ea"/>
                <a:cs typeface="+mn-ea"/>
                <a:sym typeface="+mn-lt"/>
              </a:rPr>
              <a:t>the to-do list;</a:t>
            </a:r>
          </a:p>
          <a:p>
            <a:r>
              <a:rPr lang="en-US" altLang="zh-CN" sz="1400" dirty="0">
                <a:latin typeface="+mn-ea"/>
                <a:cs typeface="+mn-ea"/>
                <a:sym typeface="+mn-lt"/>
              </a:rPr>
              <a:t>2. Click </a:t>
            </a:r>
            <a:r>
              <a:rPr lang="en-US" altLang="zh-CN" sz="1400" dirty="0" smtClean="0">
                <a:latin typeface="+mn-ea"/>
                <a:cs typeface="+mn-ea"/>
                <a:sym typeface="+mn-lt"/>
              </a:rPr>
              <a:t>RO </a:t>
            </a:r>
            <a:r>
              <a:rPr lang="en-US" altLang="zh-CN" sz="1400" dirty="0">
                <a:latin typeface="+mn-ea"/>
                <a:cs typeface="+mn-ea"/>
                <a:sym typeface="+mn-lt"/>
              </a:rPr>
              <a:t>Management </a:t>
            </a:r>
            <a:r>
              <a:rPr lang="en-US" altLang="zh-CN" sz="1400" dirty="0" smtClean="0">
                <a:latin typeface="+mn-ea"/>
                <a:cs typeface="+mn-ea"/>
                <a:sym typeface="+mn-lt"/>
              </a:rPr>
              <a:t>– SC Special </a:t>
            </a:r>
            <a:r>
              <a:rPr lang="en-US" altLang="zh-CN" sz="1400" dirty="0">
                <a:latin typeface="+mn-ea"/>
                <a:cs typeface="+mn-ea"/>
                <a:sym typeface="+mn-lt"/>
              </a:rPr>
              <a:t>Record </a:t>
            </a:r>
            <a:r>
              <a:rPr lang="en-US" altLang="zh-CN" sz="1400" dirty="0" smtClean="0">
                <a:latin typeface="+mn-ea"/>
                <a:cs typeface="+mn-ea"/>
                <a:sym typeface="+mn-lt"/>
              </a:rPr>
              <a:t>, can also open or search </a:t>
            </a:r>
            <a:r>
              <a:rPr lang="en-US" altLang="zh-CN" sz="1400" dirty="0">
                <a:latin typeface="+mn-ea"/>
                <a:cs typeface="+mn-ea"/>
                <a:sym typeface="+mn-lt"/>
              </a:rPr>
              <a:t>the </a:t>
            </a:r>
            <a:r>
              <a:rPr lang="en-US" altLang="zh-CN" sz="1400" dirty="0" smtClean="0">
                <a:latin typeface="+mn-ea"/>
                <a:cs typeface="+mn-ea"/>
                <a:sym typeface="+mn-lt"/>
              </a:rPr>
              <a:t>corresponding SC Special Record.</a:t>
            </a:r>
            <a:endParaRPr lang="en-US" altLang="zh-CN" sz="1400" dirty="0" smtClean="0">
              <a:solidFill>
                <a:schemeClr val="tx1"/>
              </a:solidFill>
              <a:latin typeface="+mn-ea"/>
              <a:cs typeface="+mn-ea"/>
              <a:sym typeface="+mn-lt"/>
            </a:endParaRPr>
          </a:p>
        </p:txBody>
      </p:sp>
    </p:spTree>
    <p:extLst>
      <p:ext uri="{BB962C8B-B14F-4D97-AF65-F5344CB8AC3E}">
        <p14:creationId xmlns:p14="http://schemas.microsoft.com/office/powerpoint/2010/main" val="15019009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430213"/>
            <a:ext cx="8382000" cy="607695"/>
          </a:xfrm>
          <a:prstGeom prst="rect">
            <a:avLst/>
          </a:prstGeom>
          <a:noFill/>
        </p:spPr>
        <p:txBody>
          <a:bodyPr wrap="none" rtlCol="0">
            <a:spAutoFit/>
          </a:bodyPr>
          <a:lstStyle/>
          <a:p>
            <a:pPr algn="l">
              <a:lnSpc>
                <a:spcPct val="120000"/>
              </a:lnSpc>
            </a:pPr>
            <a:r>
              <a:rPr lang="zh-CN" altLang="en-US" sz="2800" b="1" dirty="0" smtClean="0">
                <a:solidFill>
                  <a:srgbClr val="00925F"/>
                </a:solidFill>
                <a:cs typeface="+mn-ea"/>
                <a:sym typeface="+mn-lt"/>
              </a:rPr>
              <a:t>Special </a:t>
            </a:r>
            <a:r>
              <a:rPr lang="en-US" altLang="zh-CN" sz="2800" b="1" dirty="0" smtClean="0">
                <a:solidFill>
                  <a:srgbClr val="00925F"/>
                </a:solidFill>
                <a:cs typeface="+mn-ea"/>
                <a:sym typeface="+mn-lt"/>
              </a:rPr>
              <a:t>Record</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Approval</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P</a:t>
            </a:r>
            <a:r>
              <a:rPr lang="zh-CN" altLang="en-US" sz="2800" b="1" dirty="0" smtClean="0">
                <a:solidFill>
                  <a:srgbClr val="00925F"/>
                </a:solidFill>
                <a:cs typeface="+mn-ea"/>
                <a:sym typeface="+mn-lt"/>
              </a:rPr>
              <a:t>rocess and </a:t>
            </a:r>
            <a:r>
              <a:rPr lang="en-US" altLang="zh-CN" sz="2800" b="1" dirty="0" smtClean="0">
                <a:solidFill>
                  <a:srgbClr val="00925F"/>
                </a:solidFill>
                <a:cs typeface="+mn-ea"/>
                <a:sym typeface="+mn-lt"/>
              </a:rPr>
              <a:t>O</a:t>
            </a:r>
            <a:r>
              <a:rPr lang="zh-CN" altLang="en-US" sz="2800" b="1" dirty="0" smtClean="0">
                <a:solidFill>
                  <a:srgbClr val="00925F"/>
                </a:solidFill>
                <a:cs typeface="+mn-ea"/>
                <a:sym typeface="+mn-lt"/>
              </a:rPr>
              <a:t>peration</a:t>
            </a:r>
          </a:p>
        </p:txBody>
      </p:sp>
      <p:sp>
        <p:nvSpPr>
          <p:cNvPr id="14" name="矩形 13"/>
          <p:cNvSpPr/>
          <p:nvPr/>
        </p:nvSpPr>
        <p:spPr>
          <a:xfrm>
            <a:off x="1900554" y="1295434"/>
            <a:ext cx="10102850" cy="5184775"/>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6" name="Rectangle 5"/>
          <p:cNvSpPr/>
          <p:nvPr/>
        </p:nvSpPr>
        <p:spPr bwMode="auto">
          <a:xfrm>
            <a:off x="537845" y="1711325"/>
            <a:ext cx="1142365" cy="6527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Content Placeholder 4"/>
          <p:cNvSpPr txBox="1"/>
          <p:nvPr/>
        </p:nvSpPr>
        <p:spPr>
          <a:xfrm>
            <a:off x="537961" y="1938880"/>
            <a:ext cx="1142558" cy="193899"/>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zh-CN" sz="1400" dirty="0" smtClean="0">
                <a:solidFill>
                  <a:prstClr val="white"/>
                </a:solidFill>
                <a:latin typeface="微软雅黑" panose="020B0503020204020204" pitchFamily="34" charset="-122"/>
                <a:ea typeface="微软雅黑" panose="020B0503020204020204" pitchFamily="34" charset="-122"/>
              </a:rPr>
              <a:t>U</a:t>
            </a:r>
            <a:r>
              <a:rPr lang="zh-CN" altLang="en-US" sz="1400" dirty="0" smtClean="0">
                <a:solidFill>
                  <a:prstClr val="white"/>
                </a:solidFill>
                <a:latin typeface="微软雅黑" panose="020B0503020204020204" pitchFamily="34" charset="-122"/>
                <a:ea typeface="微软雅黑" panose="020B0503020204020204" pitchFamily="34" charset="-122"/>
              </a:rPr>
              <a:t>nsubmited</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10" name="Rectangle 5"/>
          <p:cNvSpPr/>
          <p:nvPr/>
        </p:nvSpPr>
        <p:spPr bwMode="auto">
          <a:xfrm>
            <a:off x="537845" y="2600325"/>
            <a:ext cx="1142365" cy="598805"/>
          </a:xfrm>
          <a:prstGeom prst="rect">
            <a:avLst/>
          </a:prstGeom>
          <a:solidFill>
            <a:schemeClr val="tx2"/>
          </a:solidFill>
          <a:ln>
            <a:solidFill>
              <a:schemeClr val="tx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Content Placeholder 4"/>
          <p:cNvSpPr txBox="1"/>
          <p:nvPr/>
        </p:nvSpPr>
        <p:spPr>
          <a:xfrm>
            <a:off x="584200" y="2600008"/>
            <a:ext cx="895985" cy="580390"/>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Initial Approval</a:t>
            </a:r>
          </a:p>
        </p:txBody>
      </p:sp>
      <p:sp>
        <p:nvSpPr>
          <p:cNvPr id="12" name="Rectangle 5"/>
          <p:cNvSpPr/>
          <p:nvPr/>
        </p:nvSpPr>
        <p:spPr bwMode="auto">
          <a:xfrm>
            <a:off x="537845" y="3454400"/>
            <a:ext cx="1142365" cy="61722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Content Placeholder 4"/>
          <p:cNvSpPr txBox="1"/>
          <p:nvPr/>
        </p:nvSpPr>
        <p:spPr>
          <a:xfrm>
            <a:off x="584200" y="3557588"/>
            <a:ext cx="977265" cy="386715"/>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Final Approval</a:t>
            </a:r>
          </a:p>
        </p:txBody>
      </p:sp>
      <p:sp>
        <p:nvSpPr>
          <p:cNvPr id="18" name="Rectangle 5"/>
          <p:cNvSpPr/>
          <p:nvPr/>
        </p:nvSpPr>
        <p:spPr bwMode="auto">
          <a:xfrm>
            <a:off x="526415" y="4326890"/>
            <a:ext cx="1154430" cy="6654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Approv</a:t>
            </a:r>
            <a:r>
              <a:rPr lang="en-US" altLang="zh-CN"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e</a:t>
            </a:r>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d</a:t>
            </a:r>
          </a:p>
        </p:txBody>
      </p:sp>
      <p:pic>
        <p:nvPicPr>
          <p:cNvPr id="3" name="图片 2"/>
          <p:cNvPicPr>
            <a:picLocks noChangeAspect="1"/>
          </p:cNvPicPr>
          <p:nvPr/>
        </p:nvPicPr>
        <p:blipFill>
          <a:blip r:embed="rId3"/>
          <a:stretch>
            <a:fillRect/>
          </a:stretch>
        </p:blipFill>
        <p:spPr>
          <a:xfrm>
            <a:off x="2236994" y="1404491"/>
            <a:ext cx="9213978" cy="3044393"/>
          </a:xfrm>
          <a:prstGeom prst="rect">
            <a:avLst/>
          </a:prstGeom>
        </p:spPr>
      </p:pic>
      <p:sp>
        <p:nvSpPr>
          <p:cNvPr id="7" name="矩形 6"/>
          <p:cNvSpPr/>
          <p:nvPr/>
        </p:nvSpPr>
        <p:spPr>
          <a:xfrm>
            <a:off x="10050011" y="1602297"/>
            <a:ext cx="427839" cy="12580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3" name="矩形 22"/>
          <p:cNvSpPr/>
          <p:nvPr/>
        </p:nvSpPr>
        <p:spPr>
          <a:xfrm>
            <a:off x="10536571" y="1593879"/>
            <a:ext cx="469785" cy="13422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5" name="矩形 24"/>
          <p:cNvSpPr/>
          <p:nvPr/>
        </p:nvSpPr>
        <p:spPr>
          <a:xfrm>
            <a:off x="5303240" y="1756212"/>
            <a:ext cx="913002" cy="5088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7" name="矩形 26"/>
          <p:cNvSpPr/>
          <p:nvPr/>
        </p:nvSpPr>
        <p:spPr>
          <a:xfrm>
            <a:off x="2298994" y="3275171"/>
            <a:ext cx="670709" cy="358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9" name="矩形 8"/>
          <p:cNvSpPr/>
          <p:nvPr/>
        </p:nvSpPr>
        <p:spPr>
          <a:xfrm>
            <a:off x="2157604" y="4510243"/>
            <a:ext cx="9240026" cy="2031325"/>
          </a:xfrm>
          <a:prstGeom prst="rect">
            <a:avLst/>
          </a:prstGeom>
        </p:spPr>
        <p:txBody>
          <a:bodyPr wrap="square">
            <a:spAutoFit/>
          </a:bodyPr>
          <a:lstStyle/>
          <a:p>
            <a:r>
              <a:rPr lang="en-US" altLang="zh-CN" sz="1400" dirty="0">
                <a:latin typeface="+mn-ea"/>
                <a:cs typeface="+mn-ea"/>
                <a:sym typeface="+mn-lt"/>
              </a:rPr>
              <a:t>1. After the </a:t>
            </a:r>
            <a:r>
              <a:rPr lang="en-US" altLang="zh-CN" sz="1400" dirty="0" smtClean="0">
                <a:latin typeface="+mn-ea"/>
                <a:cs typeface="+mn-ea"/>
                <a:sym typeface="+mn-lt"/>
              </a:rPr>
              <a:t>receptionist/technician fill </a:t>
            </a:r>
            <a:r>
              <a:rPr lang="en-US" altLang="zh-CN" sz="1400" dirty="0">
                <a:latin typeface="+mn-ea"/>
                <a:cs typeface="+mn-ea"/>
                <a:sym typeface="+mn-lt"/>
              </a:rPr>
              <a:t>the special </a:t>
            </a:r>
            <a:r>
              <a:rPr lang="en-US" altLang="zh-CN" sz="1400" dirty="0" smtClean="0">
                <a:latin typeface="+mn-ea"/>
                <a:cs typeface="+mn-ea"/>
                <a:sym typeface="+mn-lt"/>
              </a:rPr>
              <a:t>record </a:t>
            </a:r>
            <a:r>
              <a:rPr lang="en-US" altLang="zh-CN" sz="1400" dirty="0">
                <a:latin typeface="+mn-ea"/>
                <a:cs typeface="+mn-ea"/>
                <a:sym typeface="+mn-lt"/>
              </a:rPr>
              <a:t>application, the </a:t>
            </a:r>
            <a:r>
              <a:rPr lang="en-US" altLang="zh-CN" sz="1400" dirty="0" smtClean="0">
                <a:latin typeface="+mn-ea"/>
                <a:cs typeface="+mn-ea"/>
                <a:sym typeface="+mn-lt"/>
              </a:rPr>
              <a:t>status </a:t>
            </a:r>
            <a:r>
              <a:rPr lang="en-US" altLang="zh-CN" sz="1400" dirty="0">
                <a:latin typeface="+mn-ea"/>
                <a:cs typeface="+mn-ea"/>
                <a:sym typeface="+mn-lt"/>
              </a:rPr>
              <a:t>becomes </a:t>
            </a:r>
            <a:r>
              <a:rPr lang="en-US" altLang="zh-CN" sz="1400" dirty="0" smtClean="0">
                <a:latin typeface="+mn-ea"/>
                <a:cs typeface="+mn-ea"/>
                <a:sym typeface="+mn-lt"/>
              </a:rPr>
              <a:t>‘Under Initial Approval’.</a:t>
            </a:r>
            <a:endParaRPr lang="en-US" altLang="zh-CN" sz="1400" dirty="0">
              <a:latin typeface="+mn-ea"/>
              <a:cs typeface="+mn-ea"/>
              <a:sym typeface="+mn-lt"/>
            </a:endParaRPr>
          </a:p>
          <a:p>
            <a:r>
              <a:rPr lang="en-US" altLang="zh-CN" sz="1400" dirty="0">
                <a:latin typeface="+mn-ea"/>
                <a:cs typeface="+mn-ea"/>
                <a:sym typeface="+mn-lt"/>
              </a:rPr>
              <a:t>2. After checking the information is correct, the </a:t>
            </a:r>
            <a:r>
              <a:rPr lang="en-US" altLang="zh-CN" sz="1400" dirty="0" smtClean="0">
                <a:latin typeface="+mn-ea"/>
                <a:cs typeface="+mn-ea"/>
                <a:sym typeface="+mn-lt"/>
              </a:rPr>
              <a:t>‘Agent record administrator review remark’ content is required. If </a:t>
            </a:r>
            <a:r>
              <a:rPr lang="en-US" altLang="zh-CN" sz="1400" dirty="0">
                <a:latin typeface="+mn-ea"/>
                <a:cs typeface="+mn-ea"/>
                <a:sym typeface="+mn-lt"/>
              </a:rPr>
              <a:t>there is a demand (the Agent Customer  Service </a:t>
            </a:r>
            <a:r>
              <a:rPr lang="en-US" altLang="zh-CN" sz="1400" dirty="0" smtClean="0">
                <a:latin typeface="+mn-ea"/>
                <a:cs typeface="+mn-ea"/>
                <a:sym typeface="+mn-lt"/>
              </a:rPr>
              <a:t>Manager does </a:t>
            </a:r>
            <a:r>
              <a:rPr lang="en-US" altLang="zh-CN" sz="1400" dirty="0">
                <a:latin typeface="+mn-ea"/>
                <a:cs typeface="+mn-ea"/>
                <a:sym typeface="+mn-lt"/>
              </a:rPr>
              <a:t>not understand the local language), the special </a:t>
            </a:r>
            <a:r>
              <a:rPr lang="en-US" altLang="zh-CN" sz="1400" dirty="0" smtClean="0">
                <a:latin typeface="+mn-ea"/>
                <a:cs typeface="+mn-ea"/>
                <a:sym typeface="+mn-lt"/>
              </a:rPr>
              <a:t>description shall be translate </a:t>
            </a:r>
            <a:r>
              <a:rPr lang="en-US" altLang="zh-CN" sz="1400" dirty="0">
                <a:latin typeface="+mn-ea"/>
                <a:cs typeface="+mn-ea"/>
                <a:sym typeface="+mn-lt"/>
              </a:rPr>
              <a:t>into English or Chinese;</a:t>
            </a:r>
          </a:p>
          <a:p>
            <a:r>
              <a:rPr lang="en-US" altLang="zh-CN" sz="1400" dirty="0">
                <a:latin typeface="+mn-ea"/>
                <a:cs typeface="+mn-ea"/>
                <a:sym typeface="+mn-lt"/>
              </a:rPr>
              <a:t>3. </a:t>
            </a:r>
            <a:r>
              <a:rPr lang="en-US" altLang="zh-CN" sz="1400" dirty="0" smtClean="0">
                <a:latin typeface="+mn-ea"/>
                <a:cs typeface="+mn-ea"/>
                <a:sym typeface="+mn-lt"/>
              </a:rPr>
              <a:t>Reject: </a:t>
            </a:r>
            <a:r>
              <a:rPr lang="en-US" altLang="zh-CN" sz="1400" dirty="0">
                <a:latin typeface="+mn-ea"/>
                <a:cs typeface="+mn-ea"/>
                <a:sym typeface="+mn-lt"/>
              </a:rPr>
              <a:t>If the </a:t>
            </a:r>
            <a:r>
              <a:rPr lang="en-US" altLang="zh-CN" sz="1400" dirty="0" smtClean="0">
                <a:latin typeface="+mn-ea"/>
                <a:cs typeface="+mn-ea"/>
                <a:sym typeface="+mn-lt"/>
              </a:rPr>
              <a:t>SC </a:t>
            </a:r>
            <a:r>
              <a:rPr lang="en-US" altLang="zh-CN" sz="1400" dirty="0">
                <a:latin typeface="+mn-ea"/>
                <a:cs typeface="+mn-ea"/>
                <a:sym typeface="+mn-lt"/>
              </a:rPr>
              <a:t>does not clearly state the reasons for the record, the Agent record administrator </a:t>
            </a:r>
            <a:r>
              <a:rPr lang="en-US" altLang="zh-CN" sz="1400" dirty="0" smtClean="0">
                <a:latin typeface="+mn-ea"/>
                <a:cs typeface="+mn-ea"/>
                <a:sym typeface="+mn-lt"/>
              </a:rPr>
              <a:t>can </a:t>
            </a:r>
            <a:r>
              <a:rPr lang="en-US" altLang="zh-CN" sz="1400" dirty="0">
                <a:latin typeface="+mn-ea"/>
                <a:cs typeface="+mn-ea"/>
                <a:sym typeface="+mn-lt"/>
              </a:rPr>
              <a:t>click this </a:t>
            </a:r>
            <a:r>
              <a:rPr lang="en-US" altLang="zh-CN" sz="1400" dirty="0" smtClean="0">
                <a:latin typeface="+mn-ea"/>
                <a:cs typeface="+mn-ea"/>
                <a:sym typeface="+mn-lt"/>
              </a:rPr>
              <a:t>button, then it will pop </a:t>
            </a:r>
            <a:r>
              <a:rPr lang="en-US" altLang="zh-CN" sz="1400" dirty="0">
                <a:latin typeface="+mn-ea"/>
                <a:cs typeface="+mn-ea"/>
                <a:sym typeface="+mn-lt"/>
              </a:rPr>
              <a:t>up the </a:t>
            </a:r>
            <a:r>
              <a:rPr lang="en-US" altLang="zh-CN" sz="1400" dirty="0" smtClean="0">
                <a:latin typeface="+mn-ea"/>
                <a:cs typeface="+mn-ea"/>
                <a:sym typeface="+mn-lt"/>
              </a:rPr>
              <a:t>“</a:t>
            </a:r>
            <a:r>
              <a:rPr lang="en-US" altLang="zh-CN" sz="1400" dirty="0">
                <a:latin typeface="+mn-ea"/>
                <a:cs typeface="+mn-ea"/>
                <a:sym typeface="+mn-lt"/>
              </a:rPr>
              <a:t>opinion ” interface </a:t>
            </a:r>
            <a:r>
              <a:rPr lang="en-US" altLang="zh-CN" sz="1400" dirty="0" smtClean="0">
                <a:latin typeface="+mn-ea"/>
                <a:cs typeface="+mn-ea"/>
                <a:sym typeface="+mn-lt"/>
              </a:rPr>
              <a:t>to </a:t>
            </a:r>
            <a:r>
              <a:rPr lang="en-US" altLang="zh-CN" sz="1400" dirty="0">
                <a:latin typeface="+mn-ea"/>
                <a:cs typeface="+mn-ea"/>
                <a:sym typeface="+mn-lt"/>
              </a:rPr>
              <a:t>fill </a:t>
            </a:r>
            <a:r>
              <a:rPr lang="en-US" altLang="zh-CN" sz="1400" dirty="0" smtClean="0">
                <a:latin typeface="+mn-ea"/>
                <a:cs typeface="+mn-ea"/>
                <a:sym typeface="+mn-lt"/>
              </a:rPr>
              <a:t>in. The receptionist/technician can re-fill and submit again;</a:t>
            </a:r>
            <a:endParaRPr lang="en-US" altLang="zh-CN" sz="1400" dirty="0">
              <a:latin typeface="+mn-ea"/>
              <a:cs typeface="+mn-ea"/>
              <a:sym typeface="+mn-lt"/>
            </a:endParaRPr>
          </a:p>
          <a:p>
            <a:r>
              <a:rPr lang="en-US" altLang="zh-CN" sz="1400" dirty="0">
                <a:latin typeface="+mn-ea"/>
                <a:cs typeface="+mn-ea"/>
                <a:sym typeface="+mn-lt"/>
              </a:rPr>
              <a:t>4. </a:t>
            </a:r>
            <a:r>
              <a:rPr lang="en-US" altLang="zh-CN" sz="1400" dirty="0" smtClean="0">
                <a:latin typeface="+mn-ea"/>
                <a:cs typeface="+mn-ea"/>
                <a:sym typeface="+mn-lt"/>
              </a:rPr>
              <a:t>Approve: If there’s no </a:t>
            </a:r>
            <a:r>
              <a:rPr lang="en-US" altLang="zh-CN" sz="1400" dirty="0">
                <a:latin typeface="+mn-ea"/>
                <a:cs typeface="+mn-ea"/>
                <a:sym typeface="+mn-lt"/>
              </a:rPr>
              <a:t>problem with the application, you can click this </a:t>
            </a:r>
            <a:r>
              <a:rPr lang="en-US" altLang="zh-CN" sz="1400" dirty="0" smtClean="0">
                <a:latin typeface="+mn-ea"/>
                <a:cs typeface="+mn-ea"/>
                <a:sym typeface="+mn-lt"/>
              </a:rPr>
              <a:t>button.</a:t>
            </a:r>
            <a:endParaRPr lang="en-US" altLang="zh-CN" sz="1400" dirty="0">
              <a:latin typeface="+mn-ea"/>
              <a:cs typeface="+mn-ea"/>
              <a:sym typeface="+mn-lt"/>
            </a:endParaRPr>
          </a:p>
        </p:txBody>
      </p:sp>
      <p:pic>
        <p:nvPicPr>
          <p:cNvPr id="19" name="图片 18"/>
          <p:cNvPicPr>
            <a:picLocks noChangeAspect="1"/>
          </p:cNvPicPr>
          <p:nvPr/>
        </p:nvPicPr>
        <p:blipFill>
          <a:blip r:embed="rId4"/>
          <a:stretch>
            <a:fillRect/>
          </a:stretch>
        </p:blipFill>
        <p:spPr>
          <a:xfrm>
            <a:off x="5199799" y="3030970"/>
            <a:ext cx="3155636" cy="1439950"/>
          </a:xfrm>
          <a:prstGeom prst="rect">
            <a:avLst/>
          </a:prstGeom>
        </p:spPr>
      </p:pic>
      <p:sp>
        <p:nvSpPr>
          <p:cNvPr id="20" name="矩形 19"/>
          <p:cNvSpPr/>
          <p:nvPr/>
        </p:nvSpPr>
        <p:spPr>
          <a:xfrm>
            <a:off x="5224966" y="3389152"/>
            <a:ext cx="456501" cy="1936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3776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430213"/>
            <a:ext cx="8382000" cy="607695"/>
          </a:xfrm>
          <a:prstGeom prst="rect">
            <a:avLst/>
          </a:prstGeom>
          <a:noFill/>
        </p:spPr>
        <p:txBody>
          <a:bodyPr wrap="none" rtlCol="0">
            <a:spAutoFit/>
          </a:bodyPr>
          <a:lstStyle/>
          <a:p>
            <a:pPr algn="l">
              <a:lnSpc>
                <a:spcPct val="120000"/>
              </a:lnSpc>
            </a:pPr>
            <a:r>
              <a:rPr lang="zh-CN" altLang="en-US" sz="2800" b="1" dirty="0" smtClean="0">
                <a:solidFill>
                  <a:srgbClr val="00925F"/>
                </a:solidFill>
                <a:cs typeface="+mn-ea"/>
                <a:sym typeface="+mn-lt"/>
              </a:rPr>
              <a:t>Special </a:t>
            </a:r>
            <a:r>
              <a:rPr lang="en-US" altLang="zh-CN" sz="2800" b="1" dirty="0" smtClean="0">
                <a:solidFill>
                  <a:srgbClr val="00925F"/>
                </a:solidFill>
                <a:cs typeface="+mn-ea"/>
                <a:sym typeface="+mn-lt"/>
              </a:rPr>
              <a:t>Record</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Approval</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P</a:t>
            </a:r>
            <a:r>
              <a:rPr lang="zh-CN" altLang="en-US" sz="2800" b="1" dirty="0" smtClean="0">
                <a:solidFill>
                  <a:srgbClr val="00925F"/>
                </a:solidFill>
                <a:cs typeface="+mn-ea"/>
                <a:sym typeface="+mn-lt"/>
              </a:rPr>
              <a:t>rocess and </a:t>
            </a:r>
            <a:r>
              <a:rPr lang="en-US" altLang="zh-CN" sz="2800" b="1" dirty="0" smtClean="0">
                <a:solidFill>
                  <a:srgbClr val="00925F"/>
                </a:solidFill>
                <a:cs typeface="+mn-ea"/>
                <a:sym typeface="+mn-lt"/>
              </a:rPr>
              <a:t>O</a:t>
            </a:r>
            <a:r>
              <a:rPr lang="zh-CN" altLang="en-US" sz="2800" b="1" dirty="0" smtClean="0">
                <a:solidFill>
                  <a:srgbClr val="00925F"/>
                </a:solidFill>
                <a:cs typeface="+mn-ea"/>
                <a:sym typeface="+mn-lt"/>
              </a:rPr>
              <a:t>peration</a:t>
            </a:r>
          </a:p>
        </p:txBody>
      </p:sp>
      <p:sp>
        <p:nvSpPr>
          <p:cNvPr id="10" name="文本框 9"/>
          <p:cNvSpPr txBox="1"/>
          <p:nvPr/>
        </p:nvSpPr>
        <p:spPr>
          <a:xfrm>
            <a:off x="2156357" y="5569426"/>
            <a:ext cx="9448165" cy="830997"/>
          </a:xfrm>
          <a:prstGeom prst="rect">
            <a:avLst/>
          </a:prstGeom>
          <a:noFill/>
        </p:spPr>
        <p:txBody>
          <a:bodyPr wrap="square" rtlCol="0">
            <a:spAutoFit/>
          </a:bodyPr>
          <a:lstStyle/>
          <a:p>
            <a:r>
              <a:rPr lang="en-US" altLang="zh-CN" sz="1600" dirty="0">
                <a:cs typeface="+mn-ea"/>
                <a:sym typeface="+mn-lt"/>
              </a:rPr>
              <a:t>1.</a:t>
            </a:r>
            <a:r>
              <a:rPr lang="zh-CN" altLang="en-US" sz="1600" dirty="0">
                <a:cs typeface="+mn-ea"/>
                <a:sym typeface="+mn-lt"/>
              </a:rPr>
              <a:t>总代特殊备案管理员初审通过后，该申请会到客服经理待办事项中显示；</a:t>
            </a:r>
            <a:endParaRPr lang="en-US" altLang="zh-CN" sz="1600" dirty="0">
              <a:cs typeface="+mn-ea"/>
              <a:sym typeface="+mn-lt"/>
            </a:endParaRPr>
          </a:p>
          <a:p>
            <a:r>
              <a:rPr lang="en-US" altLang="zh-CN" sz="1600" dirty="0">
                <a:cs typeface="+mn-ea"/>
                <a:sym typeface="+mn-lt"/>
              </a:rPr>
              <a:t>2.</a:t>
            </a:r>
            <a:r>
              <a:rPr lang="zh-CN" altLang="en-US" sz="1600" dirty="0">
                <a:cs typeface="+mn-ea"/>
                <a:sym typeface="+mn-lt"/>
              </a:rPr>
              <a:t>总代客服经理登录系统后，</a:t>
            </a:r>
            <a:r>
              <a:rPr lang="zh-CN" altLang="en-US" sz="1600" dirty="0">
                <a:latin typeface="+mn-ea"/>
                <a:cs typeface="+mn-ea"/>
                <a:sym typeface="+mn-lt"/>
              </a:rPr>
              <a:t>点击工单管理</a:t>
            </a:r>
            <a:r>
              <a:rPr lang="en-US" altLang="zh-CN" sz="1600" dirty="0">
                <a:latin typeface="+mn-ea"/>
                <a:cs typeface="+mn-ea"/>
                <a:sym typeface="+mn-lt"/>
              </a:rPr>
              <a:t>—</a:t>
            </a:r>
            <a:r>
              <a:rPr lang="zh-CN" altLang="en-US" sz="1600" dirty="0">
                <a:latin typeface="+mn-ea"/>
                <a:cs typeface="+mn-ea"/>
                <a:sym typeface="+mn-lt"/>
              </a:rPr>
              <a:t>特殊备案管理中也可以打开相应单据，另外可查找其他单据</a:t>
            </a:r>
            <a:endParaRPr lang="en-US" altLang="zh-CN" sz="1600" dirty="0">
              <a:latin typeface="微软雅黑" panose="020B0503020204020204" pitchFamily="34" charset="-122"/>
              <a:ea typeface="微软雅黑" panose="020B0503020204020204" pitchFamily="34" charset="-122"/>
              <a:sym typeface="+mn-lt"/>
            </a:endParaRPr>
          </a:p>
        </p:txBody>
      </p:sp>
      <p:sp>
        <p:nvSpPr>
          <p:cNvPr id="14" name="矩形 13"/>
          <p:cNvSpPr/>
          <p:nvPr/>
        </p:nvSpPr>
        <p:spPr>
          <a:xfrm>
            <a:off x="2032000" y="1323340"/>
            <a:ext cx="9927590" cy="5420995"/>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6" name="Rectangle 5"/>
          <p:cNvSpPr/>
          <p:nvPr/>
        </p:nvSpPr>
        <p:spPr bwMode="auto">
          <a:xfrm>
            <a:off x="537845" y="1711325"/>
            <a:ext cx="1142365" cy="6527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Content Placeholder 4"/>
          <p:cNvSpPr txBox="1"/>
          <p:nvPr/>
        </p:nvSpPr>
        <p:spPr>
          <a:xfrm>
            <a:off x="537961" y="1938880"/>
            <a:ext cx="1142558" cy="193899"/>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zh-CN" sz="1400" dirty="0" smtClean="0">
                <a:solidFill>
                  <a:prstClr val="white"/>
                </a:solidFill>
                <a:latin typeface="微软雅黑" panose="020B0503020204020204" pitchFamily="34" charset="-122"/>
                <a:ea typeface="微软雅黑" panose="020B0503020204020204" pitchFamily="34" charset="-122"/>
              </a:rPr>
              <a:t>U</a:t>
            </a:r>
            <a:r>
              <a:rPr lang="zh-CN" altLang="en-US" sz="1400" dirty="0" smtClean="0">
                <a:solidFill>
                  <a:prstClr val="white"/>
                </a:solidFill>
                <a:latin typeface="微软雅黑" panose="020B0503020204020204" pitchFamily="34" charset="-122"/>
                <a:ea typeface="微软雅黑" panose="020B0503020204020204" pitchFamily="34" charset="-122"/>
              </a:rPr>
              <a:t>nsubmited</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2" name="Rectangle 5"/>
          <p:cNvSpPr/>
          <p:nvPr/>
        </p:nvSpPr>
        <p:spPr bwMode="auto">
          <a:xfrm>
            <a:off x="537845" y="2600325"/>
            <a:ext cx="1142365" cy="598805"/>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Content Placeholder 4"/>
          <p:cNvSpPr txBox="1"/>
          <p:nvPr/>
        </p:nvSpPr>
        <p:spPr>
          <a:xfrm>
            <a:off x="584200" y="2600008"/>
            <a:ext cx="895985" cy="580390"/>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Initial Approval</a:t>
            </a:r>
          </a:p>
        </p:txBody>
      </p:sp>
      <p:sp>
        <p:nvSpPr>
          <p:cNvPr id="12" name="Rectangle 5"/>
          <p:cNvSpPr/>
          <p:nvPr/>
        </p:nvSpPr>
        <p:spPr bwMode="auto">
          <a:xfrm>
            <a:off x="537845" y="3454400"/>
            <a:ext cx="1142365" cy="61722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Content Placeholder 4"/>
          <p:cNvSpPr txBox="1"/>
          <p:nvPr/>
        </p:nvSpPr>
        <p:spPr>
          <a:xfrm>
            <a:off x="584200" y="3557588"/>
            <a:ext cx="977265" cy="386715"/>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Final Approval</a:t>
            </a:r>
          </a:p>
        </p:txBody>
      </p:sp>
      <p:sp>
        <p:nvSpPr>
          <p:cNvPr id="18" name="Rectangle 5"/>
          <p:cNvSpPr/>
          <p:nvPr/>
        </p:nvSpPr>
        <p:spPr bwMode="auto">
          <a:xfrm>
            <a:off x="526415" y="4326890"/>
            <a:ext cx="1154430" cy="6654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Approv</a:t>
            </a:r>
            <a:r>
              <a:rPr lang="en-US" altLang="zh-CN"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e</a:t>
            </a:r>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d</a:t>
            </a:r>
          </a:p>
        </p:txBody>
      </p:sp>
      <p:pic>
        <p:nvPicPr>
          <p:cNvPr id="9" name="图片 8"/>
          <p:cNvPicPr>
            <a:picLocks noChangeAspect="1"/>
          </p:cNvPicPr>
          <p:nvPr/>
        </p:nvPicPr>
        <p:blipFill>
          <a:blip r:embed="rId4"/>
          <a:stretch>
            <a:fillRect/>
          </a:stretch>
        </p:blipFill>
        <p:spPr>
          <a:xfrm>
            <a:off x="2271712" y="1395939"/>
            <a:ext cx="9366366" cy="2470427"/>
          </a:xfrm>
          <a:prstGeom prst="rect">
            <a:avLst/>
          </a:prstGeom>
        </p:spPr>
      </p:pic>
      <p:sp>
        <p:nvSpPr>
          <p:cNvPr id="15" name="矩形 14"/>
          <p:cNvSpPr/>
          <p:nvPr/>
        </p:nvSpPr>
        <p:spPr>
          <a:xfrm>
            <a:off x="3741490" y="1746004"/>
            <a:ext cx="704675" cy="1938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7" name="矩形 16"/>
          <p:cNvSpPr/>
          <p:nvPr/>
        </p:nvSpPr>
        <p:spPr>
          <a:xfrm>
            <a:off x="2390910" y="2943130"/>
            <a:ext cx="704675" cy="1938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19" name="矩形 18"/>
          <p:cNvSpPr/>
          <p:nvPr/>
        </p:nvSpPr>
        <p:spPr>
          <a:xfrm>
            <a:off x="2390910" y="3280201"/>
            <a:ext cx="1860957" cy="2154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5"/>
          <a:stretch>
            <a:fillRect/>
          </a:stretch>
        </p:blipFill>
        <p:spPr>
          <a:xfrm>
            <a:off x="4657688" y="2631152"/>
            <a:ext cx="956345" cy="697873"/>
          </a:xfrm>
          <a:prstGeom prst="rect">
            <a:avLst/>
          </a:prstGeom>
        </p:spPr>
      </p:pic>
      <p:cxnSp>
        <p:nvCxnSpPr>
          <p:cNvPr id="21" name="直接箭头连接符 20"/>
          <p:cNvCxnSpPr/>
          <p:nvPr/>
        </p:nvCxnSpPr>
        <p:spPr>
          <a:xfrm>
            <a:off x="4446165" y="1963443"/>
            <a:ext cx="280612" cy="7574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4783522" y="3013428"/>
            <a:ext cx="704675" cy="1938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6"/>
          <a:stretch>
            <a:fillRect/>
          </a:stretch>
        </p:blipFill>
        <p:spPr>
          <a:xfrm>
            <a:off x="2271712" y="3552098"/>
            <a:ext cx="9366366" cy="1943928"/>
          </a:xfrm>
          <a:prstGeom prst="rect">
            <a:avLst/>
          </a:prstGeom>
        </p:spPr>
      </p:pic>
    </p:spTree>
    <p:extLst>
      <p:ext uri="{BB962C8B-B14F-4D97-AF65-F5344CB8AC3E}">
        <p14:creationId xmlns:p14="http://schemas.microsoft.com/office/powerpoint/2010/main" val="35627428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430213"/>
            <a:ext cx="8382000" cy="607695"/>
          </a:xfrm>
          <a:prstGeom prst="rect">
            <a:avLst/>
          </a:prstGeom>
          <a:noFill/>
        </p:spPr>
        <p:txBody>
          <a:bodyPr wrap="none" rtlCol="0">
            <a:spAutoFit/>
          </a:bodyPr>
          <a:lstStyle/>
          <a:p>
            <a:pPr algn="l">
              <a:lnSpc>
                <a:spcPct val="120000"/>
              </a:lnSpc>
            </a:pPr>
            <a:r>
              <a:rPr lang="zh-CN" altLang="en-US" sz="2800" b="1" dirty="0" smtClean="0">
                <a:solidFill>
                  <a:srgbClr val="00925F"/>
                </a:solidFill>
                <a:cs typeface="+mn-ea"/>
                <a:sym typeface="+mn-lt"/>
              </a:rPr>
              <a:t>Special </a:t>
            </a:r>
            <a:r>
              <a:rPr lang="en-US" altLang="zh-CN" sz="2800" b="1" dirty="0" smtClean="0">
                <a:solidFill>
                  <a:srgbClr val="00925F"/>
                </a:solidFill>
                <a:cs typeface="+mn-ea"/>
                <a:sym typeface="+mn-lt"/>
              </a:rPr>
              <a:t>Record</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Approval</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P</a:t>
            </a:r>
            <a:r>
              <a:rPr lang="zh-CN" altLang="en-US" sz="2800" b="1" dirty="0" smtClean="0">
                <a:solidFill>
                  <a:srgbClr val="00925F"/>
                </a:solidFill>
                <a:cs typeface="+mn-ea"/>
                <a:sym typeface="+mn-lt"/>
              </a:rPr>
              <a:t>rocess and </a:t>
            </a:r>
            <a:r>
              <a:rPr lang="en-US" altLang="zh-CN" sz="2800" b="1" dirty="0" smtClean="0">
                <a:solidFill>
                  <a:srgbClr val="00925F"/>
                </a:solidFill>
                <a:cs typeface="+mn-ea"/>
                <a:sym typeface="+mn-lt"/>
              </a:rPr>
              <a:t>O</a:t>
            </a:r>
            <a:r>
              <a:rPr lang="zh-CN" altLang="en-US" sz="2800" b="1" dirty="0" smtClean="0">
                <a:solidFill>
                  <a:srgbClr val="00925F"/>
                </a:solidFill>
                <a:cs typeface="+mn-ea"/>
                <a:sym typeface="+mn-lt"/>
              </a:rPr>
              <a:t>peration</a:t>
            </a:r>
          </a:p>
        </p:txBody>
      </p:sp>
      <p:sp>
        <p:nvSpPr>
          <p:cNvPr id="10" name="文本框 9"/>
          <p:cNvSpPr txBox="1"/>
          <p:nvPr/>
        </p:nvSpPr>
        <p:spPr>
          <a:xfrm>
            <a:off x="2032000" y="4822829"/>
            <a:ext cx="9698681" cy="2031325"/>
          </a:xfrm>
          <a:prstGeom prst="rect">
            <a:avLst/>
          </a:prstGeom>
          <a:noFill/>
        </p:spPr>
        <p:txBody>
          <a:bodyPr wrap="square" rtlCol="0">
            <a:spAutoFit/>
          </a:bodyPr>
          <a:lstStyle/>
          <a:p>
            <a:r>
              <a:rPr lang="en-US" altLang="zh-CN" sz="1400" dirty="0" smtClean="0">
                <a:latin typeface="+mn-ea"/>
              </a:rPr>
              <a:t>Special Repair Order shall be completed within </a:t>
            </a:r>
            <a:r>
              <a:rPr lang="en-US" altLang="zh-CN" sz="1400" dirty="0">
                <a:latin typeface="+mn-ea"/>
              </a:rPr>
              <a:t>7 days </a:t>
            </a:r>
            <a:r>
              <a:rPr lang="en-US" altLang="zh-CN" sz="1400" dirty="0" smtClean="0">
                <a:latin typeface="+mn-ea"/>
              </a:rPr>
              <a:t>from the create date.</a:t>
            </a:r>
            <a:endParaRPr lang="en-US" altLang="zh-CN" sz="1400" dirty="0">
              <a:latin typeface="+mn-ea"/>
            </a:endParaRPr>
          </a:p>
          <a:p>
            <a:r>
              <a:rPr lang="en-US" altLang="zh-CN" sz="1400" dirty="0">
                <a:latin typeface="+mn-ea"/>
              </a:rPr>
              <a:t>1. After the initial review of the special </a:t>
            </a:r>
            <a:r>
              <a:rPr lang="en-US" altLang="zh-CN" sz="1400" dirty="0" smtClean="0">
                <a:latin typeface="+mn-ea"/>
              </a:rPr>
              <a:t>RO of </a:t>
            </a:r>
            <a:r>
              <a:rPr lang="en-US" altLang="zh-CN" sz="1400" dirty="0">
                <a:latin typeface="+mn-ea"/>
                <a:cs typeface="+mn-ea"/>
                <a:sym typeface="+mn-lt"/>
              </a:rPr>
              <a:t>Agent Record </a:t>
            </a:r>
            <a:r>
              <a:rPr lang="en-US" altLang="zh-CN" sz="1400" dirty="0" smtClean="0">
                <a:latin typeface="+mn-ea"/>
                <a:cs typeface="+mn-ea"/>
                <a:sym typeface="+mn-lt"/>
              </a:rPr>
              <a:t>Admin </a:t>
            </a:r>
            <a:r>
              <a:rPr lang="en-US" altLang="zh-CN" sz="1400" dirty="0" smtClean="0">
                <a:latin typeface="+mn-ea"/>
              </a:rPr>
              <a:t>, </a:t>
            </a:r>
            <a:r>
              <a:rPr lang="en-US" altLang="zh-CN" sz="1400" dirty="0">
                <a:latin typeface="+mn-ea"/>
              </a:rPr>
              <a:t>status becomes </a:t>
            </a:r>
            <a:r>
              <a:rPr lang="en-US" altLang="zh-CN" sz="1400" dirty="0" smtClean="0">
                <a:latin typeface="+mn-ea"/>
              </a:rPr>
              <a:t>‘Under Initial Approve’.</a:t>
            </a:r>
            <a:endParaRPr lang="en-US" altLang="zh-CN" sz="1400" dirty="0">
              <a:latin typeface="+mn-ea"/>
            </a:endParaRPr>
          </a:p>
          <a:p>
            <a:r>
              <a:rPr lang="en-US" altLang="zh-CN" sz="1400" dirty="0">
                <a:latin typeface="+mn-ea"/>
              </a:rPr>
              <a:t>2. After checking the information is correct, the </a:t>
            </a:r>
            <a:r>
              <a:rPr lang="en-US" altLang="zh-CN" sz="1400" dirty="0">
                <a:latin typeface="+mn-ea"/>
                <a:cs typeface="+mn-ea"/>
                <a:sym typeface="+mn-lt"/>
              </a:rPr>
              <a:t>Agent Customer  Service Manager </a:t>
            </a:r>
            <a:r>
              <a:rPr lang="en-US" altLang="zh-CN" sz="1400" dirty="0" smtClean="0">
                <a:latin typeface="+mn-ea"/>
                <a:cs typeface="+mn-ea"/>
                <a:sym typeface="+mn-lt"/>
              </a:rPr>
              <a:t>should fill the opinion.</a:t>
            </a:r>
          </a:p>
          <a:p>
            <a:r>
              <a:rPr lang="en-US" altLang="zh-CN" sz="1400" dirty="0" smtClean="0">
                <a:latin typeface="+mn-ea"/>
              </a:rPr>
              <a:t>3</a:t>
            </a:r>
            <a:r>
              <a:rPr lang="en-US" altLang="zh-CN" sz="1400" dirty="0">
                <a:latin typeface="+mn-ea"/>
              </a:rPr>
              <a:t>. </a:t>
            </a:r>
            <a:r>
              <a:rPr lang="en-US" altLang="zh-CN" sz="1400" dirty="0" smtClean="0">
                <a:latin typeface="+mn-ea"/>
              </a:rPr>
              <a:t>If the </a:t>
            </a:r>
            <a:r>
              <a:rPr lang="en-US" altLang="zh-CN" sz="1400" dirty="0">
                <a:latin typeface="+mn-ea"/>
                <a:cs typeface="+mn-ea"/>
                <a:sym typeface="+mn-lt"/>
              </a:rPr>
              <a:t>Agent Customer </a:t>
            </a:r>
            <a:r>
              <a:rPr lang="en-US" altLang="zh-CN" sz="1400" dirty="0" smtClean="0">
                <a:latin typeface="+mn-ea"/>
                <a:cs typeface="+mn-ea"/>
                <a:sym typeface="+mn-lt"/>
              </a:rPr>
              <a:t>Service </a:t>
            </a:r>
            <a:r>
              <a:rPr lang="en-US" altLang="zh-CN" sz="1400" dirty="0">
                <a:latin typeface="+mn-ea"/>
                <a:cs typeface="+mn-ea"/>
                <a:sym typeface="+mn-lt"/>
              </a:rPr>
              <a:t>Manager </a:t>
            </a:r>
            <a:r>
              <a:rPr lang="en-US" altLang="zh-CN" sz="1400" dirty="0" smtClean="0">
                <a:latin typeface="+mn-ea"/>
                <a:cs typeface="+mn-ea"/>
                <a:sym typeface="+mn-lt"/>
              </a:rPr>
              <a:t>agree  , </a:t>
            </a:r>
            <a:r>
              <a:rPr lang="en-US" altLang="zh-CN" sz="1400" dirty="0" smtClean="0">
                <a:latin typeface="+mn-ea"/>
              </a:rPr>
              <a:t>the special record result is ‘Record successfully ’, the  status turns ‘ Approved’. If not , then click ‘Reject’, </a:t>
            </a:r>
            <a:r>
              <a:rPr lang="en-US" altLang="zh-CN" sz="1400" dirty="0">
                <a:latin typeface="+mn-ea"/>
              </a:rPr>
              <a:t>the  status turns ‘ Approved</a:t>
            </a:r>
            <a:r>
              <a:rPr lang="en-US" altLang="zh-CN" sz="1400" dirty="0" smtClean="0">
                <a:latin typeface="+mn-ea"/>
              </a:rPr>
              <a:t>’, but the </a:t>
            </a:r>
            <a:r>
              <a:rPr lang="en-US" altLang="zh-CN" sz="1400" dirty="0">
                <a:latin typeface="+mn-ea"/>
              </a:rPr>
              <a:t>special record result is ‘Record </a:t>
            </a:r>
            <a:r>
              <a:rPr lang="en-US" altLang="zh-CN" sz="1400" dirty="0" smtClean="0">
                <a:latin typeface="+mn-ea"/>
              </a:rPr>
              <a:t>Failed’.</a:t>
            </a:r>
          </a:p>
          <a:p>
            <a:r>
              <a:rPr lang="en-US" altLang="zh-CN" sz="1400" dirty="0" smtClean="0">
                <a:latin typeface="+mn-ea"/>
              </a:rPr>
              <a:t>4</a:t>
            </a:r>
            <a:r>
              <a:rPr lang="en-US" altLang="zh-CN" sz="1400" dirty="0">
                <a:latin typeface="+mn-ea"/>
              </a:rPr>
              <a:t>. If the </a:t>
            </a:r>
            <a:r>
              <a:rPr lang="en-US" altLang="zh-CN" sz="1400" dirty="0" smtClean="0">
                <a:latin typeface="+mn-ea"/>
              </a:rPr>
              <a:t>information </a:t>
            </a:r>
            <a:r>
              <a:rPr lang="en-US" altLang="zh-CN" sz="1400" dirty="0">
                <a:latin typeface="+mn-ea"/>
              </a:rPr>
              <a:t>needs to be modified, click the </a:t>
            </a:r>
            <a:r>
              <a:rPr lang="en-US" altLang="zh-CN" sz="1400" dirty="0" smtClean="0">
                <a:latin typeface="+mn-ea"/>
              </a:rPr>
              <a:t>‘Reject’ </a:t>
            </a:r>
            <a:r>
              <a:rPr lang="en-US" altLang="zh-CN" sz="1400" dirty="0">
                <a:latin typeface="+mn-ea"/>
              </a:rPr>
              <a:t>button, a prompt box will pop </a:t>
            </a:r>
            <a:r>
              <a:rPr lang="en-US" altLang="zh-CN" sz="1400" dirty="0" smtClean="0">
                <a:latin typeface="+mn-ea"/>
              </a:rPr>
              <a:t>up , and </a:t>
            </a:r>
            <a:r>
              <a:rPr lang="en-US" altLang="zh-CN" sz="1400" dirty="0">
                <a:latin typeface="+mn-ea"/>
              </a:rPr>
              <a:t>the processing opinion </a:t>
            </a:r>
            <a:r>
              <a:rPr lang="en-US" altLang="zh-CN" sz="1400" dirty="0" smtClean="0">
                <a:latin typeface="+mn-ea"/>
              </a:rPr>
              <a:t>can </a:t>
            </a:r>
            <a:r>
              <a:rPr lang="en-US" altLang="zh-CN" sz="1400" dirty="0">
                <a:latin typeface="+mn-ea"/>
              </a:rPr>
              <a:t>be input</a:t>
            </a:r>
            <a:r>
              <a:rPr lang="en-US" altLang="zh-CN" sz="1400" dirty="0" smtClean="0">
                <a:latin typeface="+mn-ea"/>
              </a:rPr>
              <a:t>. At this time, the order will back to </a:t>
            </a:r>
            <a:r>
              <a:rPr lang="en-US" altLang="zh-CN" sz="1400" dirty="0">
                <a:latin typeface="+mn-ea"/>
                <a:cs typeface="+mn-ea"/>
                <a:sym typeface="+mn-lt"/>
              </a:rPr>
              <a:t>Agent record administrator </a:t>
            </a:r>
            <a:r>
              <a:rPr lang="en-US" altLang="zh-CN" sz="1400" dirty="0" smtClean="0">
                <a:latin typeface="+mn-ea"/>
                <a:cs typeface="+mn-ea"/>
                <a:sym typeface="+mn-lt"/>
              </a:rPr>
              <a:t>,the status turns Not submit.</a:t>
            </a:r>
            <a:endParaRPr lang="en-US" altLang="zh-CN" sz="1400" dirty="0">
              <a:cs typeface="+mn-ea"/>
            </a:endParaRPr>
          </a:p>
        </p:txBody>
      </p:sp>
      <p:sp>
        <p:nvSpPr>
          <p:cNvPr id="14" name="矩形 13"/>
          <p:cNvSpPr/>
          <p:nvPr/>
        </p:nvSpPr>
        <p:spPr>
          <a:xfrm>
            <a:off x="2032000" y="1323340"/>
            <a:ext cx="9927590" cy="5420995"/>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6" name="Rectangle 5"/>
          <p:cNvSpPr/>
          <p:nvPr/>
        </p:nvSpPr>
        <p:spPr bwMode="auto">
          <a:xfrm>
            <a:off x="537845" y="1711325"/>
            <a:ext cx="1142365" cy="6527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Content Placeholder 4"/>
          <p:cNvSpPr txBox="1"/>
          <p:nvPr/>
        </p:nvSpPr>
        <p:spPr>
          <a:xfrm>
            <a:off x="537961" y="1938880"/>
            <a:ext cx="1142558" cy="193899"/>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zh-CN" sz="1400" dirty="0" smtClean="0">
                <a:solidFill>
                  <a:prstClr val="white"/>
                </a:solidFill>
                <a:latin typeface="微软雅黑" panose="020B0503020204020204" pitchFamily="34" charset="-122"/>
                <a:ea typeface="微软雅黑" panose="020B0503020204020204" pitchFamily="34" charset="-122"/>
              </a:rPr>
              <a:t>U</a:t>
            </a:r>
            <a:r>
              <a:rPr lang="zh-CN" altLang="en-US" sz="1400" dirty="0" smtClean="0">
                <a:solidFill>
                  <a:prstClr val="white"/>
                </a:solidFill>
                <a:latin typeface="微软雅黑" panose="020B0503020204020204" pitchFamily="34" charset="-122"/>
                <a:ea typeface="微软雅黑" panose="020B0503020204020204" pitchFamily="34" charset="-122"/>
              </a:rPr>
              <a:t>nsubmited</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2" name="Rectangle 5"/>
          <p:cNvSpPr/>
          <p:nvPr/>
        </p:nvSpPr>
        <p:spPr bwMode="auto">
          <a:xfrm>
            <a:off x="537845" y="2600325"/>
            <a:ext cx="1142365" cy="598805"/>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Content Placeholder 4"/>
          <p:cNvSpPr txBox="1"/>
          <p:nvPr/>
        </p:nvSpPr>
        <p:spPr>
          <a:xfrm>
            <a:off x="584200" y="2600008"/>
            <a:ext cx="895985" cy="580390"/>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Initial Approval</a:t>
            </a:r>
          </a:p>
        </p:txBody>
      </p:sp>
      <p:sp>
        <p:nvSpPr>
          <p:cNvPr id="12" name="Rectangle 5"/>
          <p:cNvSpPr/>
          <p:nvPr/>
        </p:nvSpPr>
        <p:spPr bwMode="auto">
          <a:xfrm>
            <a:off x="537845" y="3454400"/>
            <a:ext cx="1142365" cy="61722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Content Placeholder 4"/>
          <p:cNvSpPr txBox="1"/>
          <p:nvPr/>
        </p:nvSpPr>
        <p:spPr>
          <a:xfrm>
            <a:off x="584200" y="3557588"/>
            <a:ext cx="977265" cy="386715"/>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Final Approval</a:t>
            </a:r>
          </a:p>
        </p:txBody>
      </p:sp>
      <p:sp>
        <p:nvSpPr>
          <p:cNvPr id="18" name="Rectangle 5"/>
          <p:cNvSpPr/>
          <p:nvPr/>
        </p:nvSpPr>
        <p:spPr bwMode="auto">
          <a:xfrm>
            <a:off x="526415" y="4326890"/>
            <a:ext cx="1154430" cy="6654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Approv</a:t>
            </a:r>
            <a:r>
              <a:rPr lang="en-US" altLang="zh-CN"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e</a:t>
            </a:r>
            <a:r>
              <a:rPr lang="zh-CN" altLang="en-US" sz="14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d</a:t>
            </a:r>
          </a:p>
        </p:txBody>
      </p:sp>
      <p:pic>
        <p:nvPicPr>
          <p:cNvPr id="25" name="图片 24"/>
          <p:cNvPicPr>
            <a:picLocks noChangeAspect="1"/>
          </p:cNvPicPr>
          <p:nvPr/>
        </p:nvPicPr>
        <p:blipFill>
          <a:blip r:embed="rId4"/>
          <a:stretch>
            <a:fillRect/>
          </a:stretch>
        </p:blipFill>
        <p:spPr>
          <a:xfrm>
            <a:off x="2340528" y="1369025"/>
            <a:ext cx="9291639" cy="3348180"/>
          </a:xfrm>
          <a:prstGeom prst="rect">
            <a:avLst/>
          </a:prstGeom>
        </p:spPr>
      </p:pic>
      <p:sp>
        <p:nvSpPr>
          <p:cNvPr id="7" name="矩形 6"/>
          <p:cNvSpPr/>
          <p:nvPr/>
        </p:nvSpPr>
        <p:spPr>
          <a:xfrm>
            <a:off x="9487949" y="1610686"/>
            <a:ext cx="788565" cy="15939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10308212" y="1623283"/>
            <a:ext cx="580698" cy="1467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7" name="矩形 26"/>
          <p:cNvSpPr/>
          <p:nvPr/>
        </p:nvSpPr>
        <p:spPr>
          <a:xfrm>
            <a:off x="10922466" y="1635853"/>
            <a:ext cx="300604" cy="1265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7650760" y="1845578"/>
            <a:ext cx="939567" cy="34394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2" name="矩形 21"/>
          <p:cNvSpPr/>
          <p:nvPr/>
        </p:nvSpPr>
        <p:spPr>
          <a:xfrm>
            <a:off x="2340528" y="3363985"/>
            <a:ext cx="620786" cy="2684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5"/>
          <a:stretch>
            <a:fillRect/>
          </a:stretch>
        </p:blipFill>
        <p:spPr>
          <a:xfrm>
            <a:off x="5660914" y="3197177"/>
            <a:ext cx="2361746" cy="1102148"/>
          </a:xfrm>
          <a:prstGeom prst="rect">
            <a:avLst/>
          </a:prstGeom>
        </p:spPr>
      </p:pic>
      <p:sp>
        <p:nvSpPr>
          <p:cNvPr id="29" name="矩形 28"/>
          <p:cNvSpPr/>
          <p:nvPr/>
        </p:nvSpPr>
        <p:spPr>
          <a:xfrm>
            <a:off x="5704873" y="3479567"/>
            <a:ext cx="419090" cy="17803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856058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430213"/>
            <a:ext cx="8382000" cy="607695"/>
          </a:xfrm>
          <a:prstGeom prst="rect">
            <a:avLst/>
          </a:prstGeom>
          <a:noFill/>
        </p:spPr>
        <p:txBody>
          <a:bodyPr wrap="none" rtlCol="0">
            <a:spAutoFit/>
          </a:bodyPr>
          <a:lstStyle/>
          <a:p>
            <a:pPr algn="l">
              <a:lnSpc>
                <a:spcPct val="120000"/>
              </a:lnSpc>
            </a:pPr>
            <a:r>
              <a:rPr lang="zh-CN" altLang="en-US" sz="2800" b="1" dirty="0" smtClean="0">
                <a:solidFill>
                  <a:srgbClr val="00925F"/>
                </a:solidFill>
                <a:cs typeface="+mn-ea"/>
                <a:sym typeface="+mn-lt"/>
              </a:rPr>
              <a:t>Special </a:t>
            </a:r>
            <a:r>
              <a:rPr lang="en-US" altLang="zh-CN" sz="2800" b="1" dirty="0" smtClean="0">
                <a:solidFill>
                  <a:srgbClr val="00925F"/>
                </a:solidFill>
                <a:cs typeface="+mn-ea"/>
                <a:sym typeface="+mn-lt"/>
              </a:rPr>
              <a:t>Record</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Approval</a:t>
            </a:r>
            <a:r>
              <a:rPr lang="zh-CN" altLang="en-US" sz="2800" b="1" dirty="0" smtClean="0">
                <a:solidFill>
                  <a:srgbClr val="00925F"/>
                </a:solidFill>
                <a:cs typeface="+mn-ea"/>
                <a:sym typeface="+mn-lt"/>
              </a:rPr>
              <a:t> </a:t>
            </a:r>
            <a:r>
              <a:rPr lang="en-US" altLang="zh-CN" sz="2800" b="1" dirty="0" smtClean="0">
                <a:solidFill>
                  <a:srgbClr val="00925F"/>
                </a:solidFill>
                <a:cs typeface="+mn-ea"/>
                <a:sym typeface="+mn-lt"/>
              </a:rPr>
              <a:t>P</a:t>
            </a:r>
            <a:r>
              <a:rPr lang="zh-CN" altLang="en-US" sz="2800" b="1" dirty="0" smtClean="0">
                <a:solidFill>
                  <a:srgbClr val="00925F"/>
                </a:solidFill>
                <a:cs typeface="+mn-ea"/>
                <a:sym typeface="+mn-lt"/>
              </a:rPr>
              <a:t>rocess and </a:t>
            </a:r>
            <a:r>
              <a:rPr lang="en-US" altLang="zh-CN" sz="2800" b="1" dirty="0" smtClean="0">
                <a:solidFill>
                  <a:srgbClr val="00925F"/>
                </a:solidFill>
                <a:cs typeface="+mn-ea"/>
                <a:sym typeface="+mn-lt"/>
              </a:rPr>
              <a:t>O</a:t>
            </a:r>
            <a:r>
              <a:rPr lang="zh-CN" altLang="en-US" sz="2800" b="1" dirty="0" smtClean="0">
                <a:solidFill>
                  <a:srgbClr val="00925F"/>
                </a:solidFill>
                <a:cs typeface="+mn-ea"/>
                <a:sym typeface="+mn-lt"/>
              </a:rPr>
              <a:t>peration</a:t>
            </a:r>
          </a:p>
        </p:txBody>
      </p:sp>
      <p:sp>
        <p:nvSpPr>
          <p:cNvPr id="10" name="文本框 9"/>
          <p:cNvSpPr txBox="1"/>
          <p:nvPr/>
        </p:nvSpPr>
        <p:spPr>
          <a:xfrm>
            <a:off x="2147745" y="4838481"/>
            <a:ext cx="9448165" cy="307777"/>
          </a:xfrm>
          <a:prstGeom prst="rect">
            <a:avLst/>
          </a:prstGeom>
          <a:noFill/>
        </p:spPr>
        <p:txBody>
          <a:bodyPr wrap="square" rtlCol="0">
            <a:spAutoFit/>
          </a:bodyPr>
          <a:lstStyle/>
          <a:p>
            <a:r>
              <a:rPr lang="en-US" altLang="zh-CN" sz="1400" dirty="0" smtClean="0">
                <a:cs typeface="+mn-ea"/>
              </a:rPr>
              <a:t>After click ‘Approve’, status turns ‘Approved’, it means the special record result is </a:t>
            </a:r>
            <a:r>
              <a:rPr lang="en-US" altLang="zh-CN" sz="1400" dirty="0" smtClean="0">
                <a:latin typeface="+mn-ea"/>
              </a:rPr>
              <a:t>record successfully. </a:t>
            </a:r>
            <a:endParaRPr lang="en-US" altLang="zh-CN" sz="1400" dirty="0">
              <a:cs typeface="+mn-ea"/>
            </a:endParaRPr>
          </a:p>
        </p:txBody>
      </p:sp>
      <p:sp>
        <p:nvSpPr>
          <p:cNvPr id="14" name="矩形 13"/>
          <p:cNvSpPr/>
          <p:nvPr/>
        </p:nvSpPr>
        <p:spPr>
          <a:xfrm>
            <a:off x="2032000" y="1323340"/>
            <a:ext cx="9927590" cy="5420995"/>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6" name="Rectangle 5"/>
          <p:cNvSpPr/>
          <p:nvPr/>
        </p:nvSpPr>
        <p:spPr bwMode="auto">
          <a:xfrm>
            <a:off x="537845" y="1711325"/>
            <a:ext cx="1142365" cy="65278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8" name="Content Placeholder 4"/>
          <p:cNvSpPr txBox="1"/>
          <p:nvPr/>
        </p:nvSpPr>
        <p:spPr>
          <a:xfrm>
            <a:off x="537961" y="1938880"/>
            <a:ext cx="1142558" cy="193899"/>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zh-CN" sz="1400" dirty="0" smtClean="0">
                <a:solidFill>
                  <a:prstClr val="white"/>
                </a:solidFill>
                <a:latin typeface="微软雅黑" panose="020B0503020204020204" pitchFamily="34" charset="-122"/>
                <a:ea typeface="微软雅黑" panose="020B0503020204020204" pitchFamily="34" charset="-122"/>
              </a:rPr>
              <a:t>U</a:t>
            </a:r>
            <a:r>
              <a:rPr lang="zh-CN" altLang="en-US" sz="1400" dirty="0" smtClean="0">
                <a:solidFill>
                  <a:prstClr val="white"/>
                </a:solidFill>
                <a:latin typeface="微软雅黑" panose="020B0503020204020204" pitchFamily="34" charset="-122"/>
                <a:ea typeface="微软雅黑" panose="020B0503020204020204" pitchFamily="34" charset="-122"/>
              </a:rPr>
              <a:t>nsubmited</a:t>
            </a:r>
            <a:endParaRPr lang="zh-CN" altLang="en-US" sz="1400" dirty="0">
              <a:solidFill>
                <a:prstClr val="white"/>
              </a:solidFill>
              <a:latin typeface="微软雅黑" panose="020B0503020204020204" pitchFamily="34" charset="-122"/>
              <a:ea typeface="微软雅黑" panose="020B0503020204020204" pitchFamily="34" charset="-122"/>
            </a:endParaRPr>
          </a:p>
        </p:txBody>
      </p:sp>
      <p:sp>
        <p:nvSpPr>
          <p:cNvPr id="2" name="Rectangle 5"/>
          <p:cNvSpPr/>
          <p:nvPr/>
        </p:nvSpPr>
        <p:spPr bwMode="auto">
          <a:xfrm>
            <a:off x="537845" y="2600325"/>
            <a:ext cx="1142365" cy="598805"/>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Content Placeholder 4"/>
          <p:cNvSpPr txBox="1"/>
          <p:nvPr/>
        </p:nvSpPr>
        <p:spPr>
          <a:xfrm>
            <a:off x="584200" y="2600008"/>
            <a:ext cx="895985" cy="580390"/>
          </a:xfrm>
          <a:prstGeom prst="rect">
            <a:avLst/>
          </a:prstGeom>
          <a:noFill/>
        </p:spPr>
        <p:txBody>
          <a:bodyPr vert="horz" wrap="square" lIns="0" tIns="0" rIns="0" bIns="0" rtlCol="0" anchor="ctr">
            <a:spAutoFit/>
          </a:bodyPr>
          <a:lstStyle>
            <a:lvl1pPr marL="347980" indent="-347980" algn="l" defTabSz="914400"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100" indent="-339725" algn="l" defTabSz="914400"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2025" indent="-302895" algn="l" defTabSz="914400"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455" indent="-26606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5745" indent="-273685" algn="l" defTabSz="914400"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a:solidFill>
                  <a:prstClr val="white"/>
                </a:solidFill>
                <a:latin typeface="微软雅黑" panose="020B0503020204020204" pitchFamily="34" charset="-122"/>
                <a:ea typeface="微软雅黑" panose="020B0503020204020204" pitchFamily="34" charset="-122"/>
              </a:rPr>
              <a:t>Under Initial Approval</a:t>
            </a:r>
          </a:p>
        </p:txBody>
      </p:sp>
      <p:sp>
        <p:nvSpPr>
          <p:cNvPr id="12" name="Rectangle 5"/>
          <p:cNvSpPr/>
          <p:nvPr/>
        </p:nvSpPr>
        <p:spPr bwMode="auto">
          <a:xfrm>
            <a:off x="537845" y="3454400"/>
            <a:ext cx="1142365" cy="617220"/>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13" name="Content Placeholder 4"/>
          <p:cNvSpPr txBox="1"/>
          <p:nvPr/>
        </p:nvSpPr>
        <p:spPr>
          <a:xfrm>
            <a:off x="584200" y="3581668"/>
            <a:ext cx="977265" cy="338554"/>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defPPr>
              <a:defRPr lang="zh-CN"/>
            </a:defPPr>
            <a:lvl1pPr algn="ctr" defTabSz="685165">
              <a:defRPr sz="1100">
                <a:solidFill>
                  <a:prstClr val="white"/>
                </a:solidFill>
                <a:latin typeface="微软雅黑" panose="020B0503020204020204" pitchFamily="34" charset="-122"/>
                <a:ea typeface="微软雅黑" panose="020B0503020204020204" pitchFamily="34" charset="-122"/>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dirty="0"/>
              <a:t>Under Final Approval</a:t>
            </a:r>
          </a:p>
        </p:txBody>
      </p:sp>
      <p:sp>
        <p:nvSpPr>
          <p:cNvPr id="18" name="Rectangle 5"/>
          <p:cNvSpPr/>
          <p:nvPr/>
        </p:nvSpPr>
        <p:spPr bwMode="auto">
          <a:xfrm>
            <a:off x="526415" y="4326890"/>
            <a:ext cx="1154430" cy="665480"/>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zh-CN" alt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Approv</a:t>
            </a:r>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e</a:t>
            </a:r>
            <a:r>
              <a:rPr lang="zh-CN" alt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d</a:t>
            </a:r>
          </a:p>
        </p:txBody>
      </p:sp>
      <p:pic>
        <p:nvPicPr>
          <p:cNvPr id="3" name="图片 2"/>
          <p:cNvPicPr>
            <a:picLocks noChangeAspect="1"/>
          </p:cNvPicPr>
          <p:nvPr/>
        </p:nvPicPr>
        <p:blipFill>
          <a:blip r:embed="rId4"/>
          <a:stretch>
            <a:fillRect/>
          </a:stretch>
        </p:blipFill>
        <p:spPr>
          <a:xfrm>
            <a:off x="2147745" y="1462828"/>
            <a:ext cx="9696099" cy="2984256"/>
          </a:xfrm>
          <a:prstGeom prst="rect">
            <a:avLst/>
          </a:prstGeom>
        </p:spPr>
      </p:pic>
    </p:spTree>
    <p:extLst>
      <p:ext uri="{BB962C8B-B14F-4D97-AF65-F5344CB8AC3E}">
        <p14:creationId xmlns:p14="http://schemas.microsoft.com/office/powerpoint/2010/main" val="26960015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直角三角形 8"/>
          <p:cNvSpPr/>
          <p:nvPr/>
        </p:nvSpPr>
        <p:spPr>
          <a:xfrm flipV="1">
            <a:off x="2316352" y="4591532"/>
            <a:ext cx="9755406" cy="1554851"/>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梯形 7"/>
          <p:cNvSpPr/>
          <p:nvPr/>
        </p:nvSpPr>
        <p:spPr>
          <a:xfrm rot="5400000">
            <a:off x="4075302" y="-2747741"/>
            <a:ext cx="4041399" cy="12192000"/>
          </a:xfrm>
          <a:prstGeom prst="trapezoid">
            <a:avLst>
              <a:gd name="adj" fmla="val 173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072081" y="2954986"/>
            <a:ext cx="6694415" cy="1323439"/>
          </a:xfrm>
          <a:prstGeom prst="rect">
            <a:avLst/>
          </a:prstGeom>
          <a:noFill/>
        </p:spPr>
        <p:txBody>
          <a:bodyPr wrap="square" rtlCol="0">
            <a:spAutoFit/>
          </a:bodyPr>
          <a:lstStyle/>
          <a:p>
            <a:r>
              <a:rPr lang="en-US" altLang="zh-CN" sz="8000">
                <a:solidFill>
                  <a:schemeClr val="bg1"/>
                </a:solidFill>
                <a:latin typeface="Aharoni" panose="02010803020104030203" pitchFamily="2" charset="-79"/>
                <a:cs typeface="Aharoni" panose="02010803020104030203" pitchFamily="2" charset="-79"/>
              </a:rPr>
              <a:t>THANK YOU</a:t>
            </a:r>
            <a:endParaRPr lang="zh-CN" altLang="en-US" sz="8000">
              <a:solidFill>
                <a:schemeClr val="bg1"/>
              </a:solidFill>
              <a:latin typeface="Aharoni" panose="02010803020104030203" pitchFamily="2" charset="-79"/>
              <a:cs typeface="Aharoni" panose="02010803020104030203" pitchFamily="2" charset="-79"/>
            </a:endParaRPr>
          </a:p>
        </p:txBody>
      </p:sp>
      <p:sp>
        <p:nvSpPr>
          <p:cNvPr id="11" name="等腰三角形 10"/>
          <p:cNvSpPr/>
          <p:nvPr/>
        </p:nvSpPr>
        <p:spPr>
          <a:xfrm rot="10436929">
            <a:off x="10101699" y="1658108"/>
            <a:ext cx="1934475" cy="5322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476352">
            <a:off x="5620625" y="929244"/>
            <a:ext cx="2432807" cy="10490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梯形 14"/>
          <p:cNvSpPr/>
          <p:nvPr/>
        </p:nvSpPr>
        <p:spPr>
          <a:xfrm rot="10800000">
            <a:off x="1180049" y="1213048"/>
            <a:ext cx="2620163" cy="462024"/>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7083299">
            <a:off x="8782717" y="3849458"/>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rot="17083299">
            <a:off x="8960284" y="3849458"/>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rot="17083299">
            <a:off x="9137851" y="3849458"/>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rot="17083299">
            <a:off x="9315418" y="3834345"/>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rot="17083299">
            <a:off x="9492985" y="3834345"/>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rot="17083299">
            <a:off x="9670552" y="3834345"/>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rot="17083299">
            <a:off x="9859524" y="3833153"/>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rot="17083299">
            <a:off x="10037091" y="3833153"/>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rot="17083299">
            <a:off x="10214658" y="3818040"/>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rot="17083299">
            <a:off x="10392225" y="3818040"/>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rot="17083299">
            <a:off x="10569792" y="3818040"/>
            <a:ext cx="83889" cy="982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4160113" cy="954107"/>
          </a:xfrm>
          <a:prstGeom prst="rect">
            <a:avLst/>
          </a:prstGeom>
          <a:noFill/>
        </p:spPr>
        <p:txBody>
          <a:bodyPr wrap="none" rtlCol="0">
            <a:spAutoFit/>
          </a:bodyPr>
          <a:lstStyle/>
          <a:p>
            <a:r>
              <a:rPr lang="en-US" altLang="zh-CN" sz="2800" b="1" dirty="0">
                <a:solidFill>
                  <a:srgbClr val="00925F"/>
                </a:solidFill>
                <a:cs typeface="+mn-ea"/>
                <a:sym typeface="+mn-lt"/>
              </a:rPr>
              <a:t>Button and Description</a:t>
            </a:r>
            <a:endParaRPr lang="zh-CN" altLang="en-US" sz="2800" b="1" dirty="0">
              <a:solidFill>
                <a:srgbClr val="00925F"/>
              </a:solidFill>
              <a:cs typeface="+mn-ea"/>
              <a:sym typeface="+mn-lt"/>
            </a:endParaRPr>
          </a:p>
          <a:p>
            <a:endParaRPr lang="zh-CN" altLang="en-US" sz="2800" b="1" dirty="0">
              <a:solidFill>
                <a:srgbClr val="FF0000"/>
              </a:solidFill>
              <a:cs typeface="+mn-ea"/>
              <a:sym typeface="+mn-lt"/>
            </a:endParaRPr>
          </a:p>
        </p:txBody>
      </p:sp>
      <p:sp>
        <p:nvSpPr>
          <p:cNvPr id="7" name="矩形 6"/>
          <p:cNvSpPr/>
          <p:nvPr/>
        </p:nvSpPr>
        <p:spPr>
          <a:xfrm>
            <a:off x="445725" y="2131425"/>
            <a:ext cx="11108100" cy="2893100"/>
          </a:xfrm>
          <a:prstGeom prst="rect">
            <a:avLst/>
          </a:prstGeom>
        </p:spPr>
        <p:txBody>
          <a:bodyPr wrap="square">
            <a:spAutoFit/>
          </a:bodyPr>
          <a:lstStyle/>
          <a:p>
            <a:r>
              <a:rPr lang="en-US" altLang="zh-CN" sz="1400" b="1" dirty="0" smtClean="0">
                <a:ea typeface="微软雅黑" panose="020B0503020204020204" pitchFamily="34" charset="-122"/>
              </a:rPr>
              <a:t>【</a:t>
            </a:r>
            <a:r>
              <a:rPr lang="en-US" altLang="zh-CN" sz="1400" b="1" dirty="0" smtClean="0"/>
              <a:t>Save</a:t>
            </a:r>
            <a:r>
              <a:rPr lang="en-US" altLang="zh-CN" sz="1400" b="1" dirty="0" smtClean="0">
                <a:ea typeface="微软雅黑" panose="020B0503020204020204" pitchFamily="34" charset="-122"/>
              </a:rPr>
              <a:t>】</a:t>
            </a:r>
            <a:r>
              <a:rPr lang="en-US" altLang="zh-CN" sz="1400" dirty="0" smtClean="0">
                <a:ea typeface="微软雅黑" panose="020B0503020204020204" pitchFamily="34" charset="-122"/>
              </a:rPr>
              <a:t> </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After </a:t>
            </a:r>
            <a:r>
              <a:rPr lang="en-US" altLang="zh-CN" sz="1400" dirty="0">
                <a:ea typeface="微软雅黑" panose="020B0503020204020204" pitchFamily="34" charset="-122"/>
              </a:rPr>
              <a:t>completing the information and clicking the button, the "Repair Order Number" </a:t>
            </a:r>
            <a:r>
              <a:rPr lang="en-US" altLang="zh-CN" sz="1400" dirty="0" smtClean="0">
                <a:ea typeface="微软雅黑" panose="020B0503020204020204" pitchFamily="34" charset="-122"/>
              </a:rPr>
              <a:t>will be </a:t>
            </a:r>
            <a:r>
              <a:rPr lang="en-US" altLang="zh-CN" sz="1400" dirty="0">
                <a:ea typeface="微软雅黑" panose="020B0503020204020204" pitchFamily="34" charset="-122"/>
              </a:rPr>
              <a:t>automatically </a:t>
            </a:r>
            <a:r>
              <a:rPr lang="en-US" altLang="zh-CN" sz="1400" dirty="0" smtClean="0">
                <a:ea typeface="微软雅黑" panose="020B0503020204020204" pitchFamily="34" charset="-122"/>
              </a:rPr>
              <a:t>generated in the system;</a:t>
            </a:r>
            <a:endParaRPr lang="en-US" altLang="zh-CN" sz="1400" dirty="0">
              <a:ea typeface="微软雅黑" panose="020B0503020204020204" pitchFamily="34" charset="-122"/>
            </a:endParaRPr>
          </a:p>
          <a:p>
            <a:endParaRPr lang="en-US" altLang="zh-CN" sz="1400" b="1" dirty="0" smtClean="0">
              <a:ea typeface="微软雅黑" panose="020B0503020204020204" pitchFamily="34" charset="-122"/>
            </a:endParaRPr>
          </a:p>
          <a:p>
            <a:r>
              <a:rPr lang="en-US" altLang="zh-CN" sz="1400" b="1" dirty="0" smtClean="0">
                <a:ea typeface="微软雅黑" panose="020B0503020204020204" pitchFamily="34" charset="-122"/>
              </a:rPr>
              <a:t>【</a:t>
            </a:r>
            <a:r>
              <a:rPr lang="en-US" altLang="zh-CN" sz="1400" b="1" dirty="0">
                <a:ea typeface="微软雅黑" panose="020B0503020204020204" pitchFamily="34" charset="-122"/>
              </a:rPr>
              <a:t>Cancel Service】</a:t>
            </a:r>
            <a:r>
              <a:rPr lang="zh-CN" altLang="en-US" sz="1400" dirty="0" smtClean="0">
                <a:ea typeface="微软雅黑" panose="020B0503020204020204" pitchFamily="34" charset="-122"/>
              </a:rPr>
              <a:t> ：</a:t>
            </a:r>
            <a:r>
              <a:rPr lang="en-US" altLang="zh-CN" sz="1400" dirty="0" smtClean="0">
                <a:ea typeface="微软雅黑" panose="020B0503020204020204" pitchFamily="34" charset="-122"/>
              </a:rPr>
              <a:t>After click this button, it will pop </a:t>
            </a:r>
            <a:r>
              <a:rPr lang="en-US" altLang="zh-CN" sz="1400" dirty="0">
                <a:ea typeface="微软雅黑" panose="020B0503020204020204" pitchFamily="34" charset="-122"/>
              </a:rPr>
              <a:t>up </a:t>
            </a:r>
            <a:r>
              <a:rPr lang="en-US" altLang="zh-CN" sz="1400" dirty="0" smtClean="0">
                <a:ea typeface="微软雅黑" panose="020B0503020204020204" pitchFamily="34" charset="-122"/>
              </a:rPr>
              <a:t>the  cancelling cause. The status turn into “already cancel service",  the repair information</a:t>
            </a:r>
            <a:r>
              <a:rPr lang="en-US" altLang="zh-CN" sz="1400" dirty="0">
                <a:ea typeface="微软雅黑" panose="020B0503020204020204" pitchFamily="34" charset="-122"/>
              </a:rPr>
              <a:t>,</a:t>
            </a:r>
            <a:r>
              <a:rPr lang="en-US" altLang="zh-CN" sz="1400" dirty="0" smtClean="0">
                <a:ea typeface="微软雅黑" panose="020B0503020204020204" pitchFamily="34" charset="-122"/>
              </a:rPr>
              <a:t> quotation </a:t>
            </a:r>
            <a:r>
              <a:rPr lang="en-US" altLang="zh-CN" sz="1400" dirty="0">
                <a:ea typeface="微软雅黑" panose="020B0503020204020204" pitchFamily="34" charset="-122"/>
              </a:rPr>
              <a:t>and other </a:t>
            </a:r>
            <a:r>
              <a:rPr lang="en-US" altLang="zh-CN" sz="1400" dirty="0" smtClean="0">
                <a:ea typeface="微软雅黑" panose="020B0503020204020204" pitchFamily="34" charset="-122"/>
              </a:rPr>
              <a:t>information will </a:t>
            </a:r>
            <a:r>
              <a:rPr lang="en-US" altLang="zh-CN" sz="1400" dirty="0">
                <a:ea typeface="微软雅黑" panose="020B0503020204020204" pitchFamily="34" charset="-122"/>
              </a:rPr>
              <a:t>be cleared and </a:t>
            </a:r>
            <a:r>
              <a:rPr lang="en-US" altLang="zh-CN" sz="1400" dirty="0" smtClean="0">
                <a:ea typeface="微软雅黑" panose="020B0503020204020204" pitchFamily="34" charset="-122"/>
              </a:rPr>
              <a:t>reply </a:t>
            </a:r>
            <a:r>
              <a:rPr lang="en-US" altLang="zh-CN" sz="1400" dirty="0">
                <a:ea typeface="微软雅黑" panose="020B0503020204020204" pitchFamily="34" charset="-122"/>
              </a:rPr>
              <a:t>to original inventory </a:t>
            </a:r>
            <a:r>
              <a:rPr lang="en-US" altLang="zh-CN" sz="1400" dirty="0" smtClean="0">
                <a:ea typeface="微软雅黑" panose="020B0503020204020204" pitchFamily="34" charset="-122"/>
              </a:rPr>
              <a:t>information. The system will record the original material information. At </a:t>
            </a:r>
            <a:r>
              <a:rPr lang="en-US" altLang="zh-CN" sz="1400" dirty="0">
                <a:ea typeface="微软雅黑" panose="020B0503020204020204" pitchFamily="34" charset="-122"/>
              </a:rPr>
              <a:t>this time, only the </a:t>
            </a:r>
            <a:r>
              <a:rPr lang="en-US" altLang="zh-CN" sz="1400" dirty="0" smtClean="0">
                <a:ea typeface="微软雅黑" panose="020B0503020204020204" pitchFamily="34" charset="-122"/>
              </a:rPr>
              <a:t>handover </a:t>
            </a:r>
            <a:r>
              <a:rPr lang="en-US" altLang="zh-CN" sz="1400" dirty="0">
                <a:ea typeface="微软雅黑" panose="020B0503020204020204" pitchFamily="34" charset="-122"/>
              </a:rPr>
              <a:t>information is allowed to be filled in, </a:t>
            </a:r>
            <a:r>
              <a:rPr lang="en-US" altLang="zh-CN" sz="1400" dirty="0" smtClean="0">
                <a:ea typeface="微软雅黑" panose="020B0503020204020204" pitchFamily="34" charset="-122"/>
              </a:rPr>
              <a:t>other </a:t>
            </a:r>
            <a:r>
              <a:rPr lang="en-US" altLang="zh-CN" sz="1400" dirty="0">
                <a:ea typeface="微软雅黑" panose="020B0503020204020204" pitchFamily="34" charset="-122"/>
              </a:rPr>
              <a:t>information is not allowed to be changed</a:t>
            </a:r>
            <a:r>
              <a:rPr lang="en-US" altLang="zh-CN" sz="1400" dirty="0" smtClean="0">
                <a:ea typeface="微软雅黑" panose="020B0503020204020204" pitchFamily="34" charset="-122"/>
              </a:rPr>
              <a:t>;</a:t>
            </a:r>
          </a:p>
          <a:p>
            <a:endParaRPr lang="en-US" altLang="zh-CN" sz="1400" dirty="0">
              <a:ea typeface="微软雅黑" panose="020B0503020204020204" pitchFamily="34" charset="-122"/>
            </a:endParaRPr>
          </a:p>
          <a:p>
            <a:r>
              <a:rPr lang="en-US" altLang="zh-CN" sz="1400" b="1" dirty="0" smtClean="0">
                <a:ea typeface="微软雅黑" panose="020B0503020204020204" pitchFamily="34" charset="-122"/>
              </a:rPr>
              <a:t>【Transfer to </a:t>
            </a:r>
            <a:r>
              <a:rPr lang="en-US" altLang="zh-CN" sz="1400" b="1" dirty="0" err="1" smtClean="0">
                <a:ea typeface="微软雅黑" panose="020B0503020204020204" pitchFamily="34" charset="-122"/>
              </a:rPr>
              <a:t>Inspection】</a:t>
            </a:r>
            <a:r>
              <a:rPr lang="en-US" altLang="zh-CN" sz="1400" dirty="0" err="1" smtClean="0">
                <a:ea typeface="微软雅黑" panose="020B0503020204020204" pitchFamily="34" charset="-122"/>
              </a:rPr>
              <a:t>After</a:t>
            </a:r>
            <a:r>
              <a:rPr lang="en-US" altLang="zh-CN" sz="1400" dirty="0" smtClean="0">
                <a:ea typeface="微软雅黑" panose="020B0503020204020204" pitchFamily="34" charset="-122"/>
              </a:rPr>
              <a:t> </a:t>
            </a:r>
            <a:r>
              <a:rPr lang="en-US" altLang="zh-CN" sz="1400" dirty="0">
                <a:ea typeface="微软雅黑" panose="020B0503020204020204" pitchFamily="34" charset="-122"/>
              </a:rPr>
              <a:t>clicking the button and selecting </a:t>
            </a:r>
            <a:r>
              <a:rPr lang="en-US" altLang="zh-CN" sz="1400" dirty="0" smtClean="0">
                <a:ea typeface="微软雅黑" panose="020B0503020204020204" pitchFamily="34" charset="-122"/>
              </a:rPr>
              <a:t>the technician, </a:t>
            </a:r>
            <a:r>
              <a:rPr lang="en-US" altLang="zh-CN" sz="1400" dirty="0">
                <a:ea typeface="微软雅黑" panose="020B0503020204020204" pitchFamily="34" charset="-122"/>
              </a:rPr>
              <a:t>the inspection order </a:t>
            </a:r>
            <a:r>
              <a:rPr lang="en-US" altLang="zh-CN" sz="1400" dirty="0" smtClean="0">
                <a:ea typeface="微软雅黑" panose="020B0503020204020204" pitchFamily="34" charset="-122"/>
              </a:rPr>
              <a:t>will be </a:t>
            </a:r>
            <a:r>
              <a:rPr lang="en-US" altLang="zh-CN" sz="1400" dirty="0">
                <a:ea typeface="微软雅黑" panose="020B0503020204020204" pitchFamily="34" charset="-122"/>
              </a:rPr>
              <a:t>generated and </a:t>
            </a:r>
            <a:r>
              <a:rPr lang="en-US" altLang="zh-CN" sz="1400" dirty="0" smtClean="0">
                <a:ea typeface="微软雅黑" panose="020B0503020204020204" pitchFamily="34" charset="-122"/>
              </a:rPr>
              <a:t>the handle method of the original </a:t>
            </a:r>
            <a:r>
              <a:rPr lang="en-US" altLang="zh-CN" sz="1400" dirty="0">
                <a:ea typeface="微软雅黑" panose="020B0503020204020204" pitchFamily="34" charset="-122"/>
              </a:rPr>
              <a:t>repair </a:t>
            </a:r>
            <a:r>
              <a:rPr lang="en-US" altLang="zh-CN" sz="1400" dirty="0" smtClean="0">
                <a:ea typeface="微软雅黑" panose="020B0503020204020204" pitchFamily="34" charset="-122"/>
              </a:rPr>
              <a:t>order change into 'transferred  to inspection order‘. The corresponding customer </a:t>
            </a:r>
            <a:r>
              <a:rPr lang="en-US" altLang="zh-CN" sz="1400" dirty="0">
                <a:ea typeface="微软雅黑" panose="020B0503020204020204" pitchFamily="34" charset="-122"/>
              </a:rPr>
              <a:t>information </a:t>
            </a:r>
            <a:r>
              <a:rPr lang="en-US" altLang="zh-CN" sz="1400" dirty="0" smtClean="0">
                <a:ea typeface="微软雅黑" panose="020B0503020204020204" pitchFamily="34" charset="-122"/>
              </a:rPr>
              <a:t>will be updated in the </a:t>
            </a:r>
            <a:r>
              <a:rPr lang="en-US" altLang="zh-CN" sz="1400" dirty="0">
                <a:ea typeface="微软雅黑" panose="020B0503020204020204" pitchFamily="34" charset="-122"/>
              </a:rPr>
              <a:t>inspection order, and </a:t>
            </a:r>
            <a:r>
              <a:rPr lang="en-US" altLang="zh-CN" sz="1400" dirty="0" smtClean="0">
                <a:ea typeface="微软雅黑" panose="020B0503020204020204" pitchFamily="34" charset="-122"/>
              </a:rPr>
              <a:t>there will be a history record contains inspection </a:t>
            </a:r>
            <a:r>
              <a:rPr lang="en-US" altLang="zh-CN" sz="1400" dirty="0">
                <a:ea typeface="微软雅黑" panose="020B0503020204020204" pitchFamily="34" charset="-122"/>
              </a:rPr>
              <a:t>order number, and the inspection </a:t>
            </a:r>
            <a:r>
              <a:rPr lang="en-US" altLang="zh-CN" sz="1400" dirty="0" smtClean="0">
                <a:ea typeface="微软雅黑" panose="020B0503020204020204" pitchFamily="34" charset="-122"/>
              </a:rPr>
              <a:t>status is ‘under inspection’.</a:t>
            </a:r>
            <a:endParaRPr lang="en-US" altLang="zh-CN" sz="1400" dirty="0" smtClean="0">
              <a:solidFill>
                <a:schemeClr val="tx1"/>
              </a:solidFill>
              <a:ea typeface="微软雅黑" panose="020B0503020204020204" pitchFamily="34" charset="-122"/>
            </a:endParaRPr>
          </a:p>
          <a:p>
            <a:endParaRPr lang="en-US" altLang="zh-CN" sz="1400" dirty="0" smtClean="0">
              <a:solidFill>
                <a:srgbClr val="FF0000"/>
              </a:solidFill>
              <a:ea typeface="微软雅黑" panose="020B0503020204020204" pitchFamily="34" charset="-122"/>
            </a:endParaRPr>
          </a:p>
          <a:p>
            <a:r>
              <a:rPr lang="en-US" altLang="zh-CN" sz="1400" b="1" dirty="0" smtClean="0">
                <a:ea typeface="微软雅黑" panose="020B0503020204020204" pitchFamily="34" charset="-122"/>
              </a:rPr>
              <a:t>【Assign】</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The technician ‘assign’ the order to the </a:t>
            </a:r>
            <a:r>
              <a:rPr lang="en-US" altLang="zh-CN" sz="1400" dirty="0">
                <a:ea typeface="微软雅黑" panose="020B0503020204020204" pitchFamily="34" charset="-122"/>
              </a:rPr>
              <a:t>receptionist, the </a:t>
            </a:r>
            <a:r>
              <a:rPr lang="en-US" altLang="zh-CN" sz="1400" dirty="0" smtClean="0">
                <a:ea typeface="微软雅黑" panose="020B0503020204020204" pitchFamily="34" charset="-122"/>
              </a:rPr>
              <a:t>order status turn into  </a:t>
            </a:r>
            <a:r>
              <a:rPr lang="en-US" altLang="zh-CN" sz="1400" dirty="0">
                <a:ea typeface="微软雅黑" panose="020B0503020204020204" pitchFamily="34" charset="-122"/>
              </a:rPr>
              <a:t>"repaired", at this </a:t>
            </a:r>
            <a:r>
              <a:rPr lang="en-US" altLang="zh-CN" sz="1400" dirty="0" smtClean="0">
                <a:ea typeface="微软雅黑" panose="020B0503020204020204" pitchFamily="34" charset="-122"/>
              </a:rPr>
              <a:t>time, the inventory of good material is </a:t>
            </a:r>
            <a:r>
              <a:rPr lang="en-US" altLang="zh-CN" sz="1400" dirty="0">
                <a:ea typeface="微软雅黑" panose="020B0503020204020204" pitchFamily="34" charset="-122"/>
              </a:rPr>
              <a:t>consumed </a:t>
            </a:r>
            <a:r>
              <a:rPr lang="en-US" altLang="zh-CN" sz="1400" dirty="0" smtClean="0">
                <a:ea typeface="微软雅黑" panose="020B0503020204020204" pitchFamily="34" charset="-122"/>
              </a:rPr>
              <a:t>and </a:t>
            </a:r>
            <a:r>
              <a:rPr lang="en-US" altLang="zh-CN" sz="1400" dirty="0">
                <a:ea typeface="微软雅黑" panose="020B0503020204020204" pitchFamily="34" charset="-122"/>
              </a:rPr>
              <a:t>t</a:t>
            </a:r>
            <a:r>
              <a:rPr lang="en-US" altLang="zh-CN" sz="1400" dirty="0" smtClean="0">
                <a:ea typeface="微软雅黑" panose="020B0503020204020204" pitchFamily="34" charset="-122"/>
              </a:rPr>
              <a:t>he </a:t>
            </a:r>
            <a:r>
              <a:rPr lang="en-US" altLang="zh-CN" sz="1400" dirty="0">
                <a:ea typeface="微软雅黑" panose="020B0503020204020204" pitchFamily="34" charset="-122"/>
              </a:rPr>
              <a:t>corresponding </a:t>
            </a:r>
            <a:r>
              <a:rPr lang="en-US" altLang="zh-CN" sz="1400" dirty="0" smtClean="0">
                <a:ea typeface="微软雅黑" panose="020B0503020204020204" pitchFamily="34" charset="-122"/>
              </a:rPr>
              <a:t>stock </a:t>
            </a:r>
            <a:r>
              <a:rPr lang="en-US" altLang="zh-CN" sz="1400" dirty="0">
                <a:ea typeface="微软雅黑" panose="020B0503020204020204" pitchFamily="34" charset="-122"/>
              </a:rPr>
              <a:t>of bad materials is added;</a:t>
            </a:r>
            <a:endParaRPr lang="zh-CN" altLang="en-US" dirty="0">
              <a:latin typeface="微软雅黑" panose="020B0503020204020204" pitchFamily="34" charset="-122"/>
              <a:ea typeface="微软雅黑" panose="020B0503020204020204" pitchFamily="34" charset="-122"/>
            </a:endParaRPr>
          </a:p>
        </p:txBody>
      </p:sp>
      <p:sp>
        <p:nvSpPr>
          <p:cNvPr id="6" name="矩形 5"/>
          <p:cNvSpPr/>
          <p:nvPr/>
        </p:nvSpPr>
        <p:spPr>
          <a:xfrm>
            <a:off x="468924" y="1305744"/>
            <a:ext cx="11112464"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7205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2282" y="512763"/>
            <a:ext cx="4112260" cy="518160"/>
          </a:xfrm>
          <a:prstGeom prst="rect">
            <a:avLst/>
          </a:prstGeom>
          <a:noFill/>
        </p:spPr>
        <p:txBody>
          <a:bodyPr wrap="none" rtlCol="0">
            <a:spAutoFit/>
          </a:bodyPr>
          <a:lstStyle/>
          <a:p>
            <a:r>
              <a:rPr lang="en-US" altLang="zh-CN" sz="2800" b="1" dirty="0">
                <a:solidFill>
                  <a:srgbClr val="00925F"/>
                </a:solidFill>
                <a:cs typeface="+mn-ea"/>
                <a:sym typeface="+mn-lt"/>
              </a:rPr>
              <a:t>Button and Description</a:t>
            </a:r>
          </a:p>
        </p:txBody>
      </p:sp>
      <p:sp>
        <p:nvSpPr>
          <p:cNvPr id="7" name="矩形 6"/>
          <p:cNvSpPr/>
          <p:nvPr/>
        </p:nvSpPr>
        <p:spPr>
          <a:xfrm>
            <a:off x="558667" y="1660128"/>
            <a:ext cx="11022721" cy="3754874"/>
          </a:xfrm>
          <a:prstGeom prst="rect">
            <a:avLst/>
          </a:prstGeom>
        </p:spPr>
        <p:txBody>
          <a:bodyPr wrap="square">
            <a:spAutoFit/>
          </a:bodyPr>
          <a:lstStyle/>
          <a:p>
            <a:endParaRPr lang="zh-CN" altLang="en-US" sz="1400" dirty="0">
              <a:ea typeface="微软雅黑" panose="020B0503020204020204" pitchFamily="34" charset="-122"/>
            </a:endParaRPr>
          </a:p>
          <a:p>
            <a:r>
              <a:rPr lang="en-US" altLang="zh-CN" sz="1400" b="1" dirty="0" smtClean="0">
                <a:ea typeface="微软雅黑" panose="020B0503020204020204" pitchFamily="34" charset="-122"/>
              </a:rPr>
              <a:t>【Assign】</a:t>
            </a:r>
            <a:r>
              <a:rPr lang="zh-CN" altLang="en-US" sz="1400" dirty="0" smtClean="0">
                <a:ea typeface="微软雅黑" panose="020B0503020204020204" pitchFamily="34" charset="-122"/>
              </a:rPr>
              <a:t>：</a:t>
            </a:r>
            <a:r>
              <a:rPr lang="en-US" altLang="zh-CN" sz="1400" dirty="0">
                <a:ea typeface="微软雅黑" panose="020B0503020204020204" pitchFamily="34" charset="-122"/>
              </a:rPr>
              <a:t> The </a:t>
            </a:r>
            <a:r>
              <a:rPr lang="en-US" altLang="zh-CN" sz="1400" dirty="0" smtClean="0">
                <a:ea typeface="微软雅黑" panose="020B0503020204020204" pitchFamily="34" charset="-122"/>
              </a:rPr>
              <a:t>receptionist ‘assign</a:t>
            </a:r>
            <a:r>
              <a:rPr lang="en-US" altLang="zh-CN" sz="1400" dirty="0">
                <a:ea typeface="微软雅黑" panose="020B0503020204020204" pitchFamily="34" charset="-122"/>
              </a:rPr>
              <a:t>’ the order to </a:t>
            </a:r>
            <a:r>
              <a:rPr lang="en-US" altLang="zh-CN" sz="1400" dirty="0" smtClean="0">
                <a:ea typeface="微软雅黑" panose="020B0503020204020204" pitchFamily="34" charset="-122"/>
              </a:rPr>
              <a:t>the technician according to the ‘recommended technician’ interface</a:t>
            </a:r>
            <a:r>
              <a:rPr lang="en-US" altLang="zh-CN" sz="1400" dirty="0">
                <a:ea typeface="微软雅黑" panose="020B0503020204020204" pitchFamily="34" charset="-122"/>
              </a:rPr>
              <a:t>, </a:t>
            </a:r>
            <a:r>
              <a:rPr lang="en-US" altLang="zh-CN" sz="1400" dirty="0" smtClean="0">
                <a:ea typeface="微软雅黑" panose="020B0503020204020204" pitchFamily="34" charset="-122"/>
              </a:rPr>
              <a:t>then assign to </a:t>
            </a:r>
            <a:r>
              <a:rPr lang="en-US" altLang="zh-CN" sz="1400" dirty="0">
                <a:ea typeface="微软雅黑" panose="020B0503020204020204" pitchFamily="34" charset="-122"/>
              </a:rPr>
              <a:t>the </a:t>
            </a:r>
            <a:r>
              <a:rPr lang="en-US" altLang="zh-CN" sz="1400" dirty="0" smtClean="0">
                <a:ea typeface="微软雅黑" panose="020B0503020204020204" pitchFamily="34" charset="-122"/>
              </a:rPr>
              <a:t>technician. The order </a:t>
            </a:r>
            <a:r>
              <a:rPr lang="en-US" altLang="zh-CN" sz="1400" dirty="0">
                <a:ea typeface="微软雅黑" panose="020B0503020204020204" pitchFamily="34" charset="-122"/>
              </a:rPr>
              <a:t>status changes to </a:t>
            </a:r>
            <a:r>
              <a:rPr lang="en-US" altLang="zh-CN" sz="1400" dirty="0" smtClean="0">
                <a:ea typeface="微软雅黑" panose="020B0503020204020204" pitchFamily="34" charset="-122"/>
              </a:rPr>
              <a:t>“</a:t>
            </a:r>
            <a:r>
              <a:rPr lang="en-US" altLang="zh-CN" sz="1400" dirty="0" smtClean="0"/>
              <a:t>Repairing</a:t>
            </a:r>
            <a:r>
              <a:rPr lang="en-US" altLang="zh-CN" sz="1400" dirty="0" smtClean="0">
                <a:ea typeface="微软雅黑" panose="020B0503020204020204" pitchFamily="34" charset="-122"/>
              </a:rPr>
              <a:t>”;</a:t>
            </a:r>
          </a:p>
          <a:p>
            <a:endParaRPr lang="en-US" altLang="zh-CN" sz="1400" dirty="0" smtClean="0">
              <a:ea typeface="微软雅黑" panose="020B0503020204020204" pitchFamily="34" charset="-122"/>
            </a:endParaRPr>
          </a:p>
          <a:p>
            <a:r>
              <a:rPr lang="en-US" altLang="zh-CN" sz="1400" b="1" dirty="0">
                <a:ea typeface="微软雅黑" panose="020B0503020204020204" pitchFamily="34" charset="-122"/>
              </a:rPr>
              <a:t>【</a:t>
            </a:r>
            <a:r>
              <a:rPr lang="en-US" altLang="zh-CN" sz="1400" b="1" dirty="0" smtClean="0">
                <a:ea typeface="微软雅黑" panose="020B0503020204020204" pitchFamily="34" charset="-122"/>
              </a:rPr>
              <a:t>Receive】</a:t>
            </a:r>
            <a:r>
              <a:rPr lang="zh-CN" altLang="en-US" sz="1400" dirty="0" smtClean="0">
                <a:ea typeface="微软雅黑" panose="020B0503020204020204" pitchFamily="34" charset="-122"/>
              </a:rPr>
              <a:t>：</a:t>
            </a:r>
            <a:r>
              <a:rPr lang="en-US" altLang="zh-CN" sz="1400" dirty="0">
                <a:ea typeface="微软雅黑" panose="020B0503020204020204" pitchFamily="34" charset="-122"/>
              </a:rPr>
              <a:t> Other </a:t>
            </a:r>
            <a:r>
              <a:rPr lang="en-US" altLang="zh-CN" sz="1400" dirty="0" smtClean="0">
                <a:ea typeface="微软雅黑" panose="020B0503020204020204" pitchFamily="34" charset="-122"/>
              </a:rPr>
              <a:t>receptionists </a:t>
            </a:r>
            <a:r>
              <a:rPr lang="en-US" altLang="zh-CN" sz="1400" dirty="0">
                <a:ea typeface="微软雅黑" panose="020B0503020204020204" pitchFamily="34" charset="-122"/>
              </a:rPr>
              <a:t>can receive </a:t>
            </a:r>
            <a:r>
              <a:rPr lang="en-US" altLang="zh-CN" sz="1400" dirty="0" smtClean="0">
                <a:ea typeface="微软雅黑" panose="020B0503020204020204" pitchFamily="34" charset="-122"/>
              </a:rPr>
              <a:t>the order in the status of not start </a:t>
            </a:r>
            <a:r>
              <a:rPr lang="en-US" altLang="zh-CN" sz="1400" dirty="0">
                <a:ea typeface="微软雅黑" panose="020B0503020204020204" pitchFamily="34" charset="-122"/>
              </a:rPr>
              <a:t>or </a:t>
            </a:r>
            <a:r>
              <a:rPr lang="en-US" altLang="zh-CN" sz="1400" dirty="0" smtClean="0">
                <a:ea typeface="微软雅黑" panose="020B0503020204020204" pitchFamily="34" charset="-122"/>
              </a:rPr>
              <a:t>repaired. Other technicians can </a:t>
            </a:r>
            <a:r>
              <a:rPr lang="en-US" altLang="zh-CN" sz="1400" dirty="0">
                <a:ea typeface="微软雅黑" panose="020B0503020204020204" pitchFamily="34" charset="-122"/>
              </a:rPr>
              <a:t>receive the order in the status </a:t>
            </a:r>
            <a:r>
              <a:rPr lang="en-US" altLang="zh-CN" sz="1400" dirty="0" smtClean="0">
                <a:ea typeface="微软雅黑" panose="020B0503020204020204" pitchFamily="34" charset="-122"/>
              </a:rPr>
              <a:t>of repairing;</a:t>
            </a:r>
          </a:p>
          <a:p>
            <a:endParaRPr lang="en-US" altLang="zh-CN" sz="1400" dirty="0">
              <a:ea typeface="微软雅黑" panose="020B0503020204020204" pitchFamily="34" charset="-122"/>
            </a:endParaRPr>
          </a:p>
          <a:p>
            <a:r>
              <a:rPr lang="en-US" altLang="zh-CN" sz="1400" b="1" dirty="0" smtClean="0">
                <a:ea typeface="微软雅黑" panose="020B0503020204020204" pitchFamily="34" charset="-122"/>
              </a:rPr>
              <a:t>【Completed】</a:t>
            </a:r>
            <a:r>
              <a:rPr lang="zh-CN" altLang="en-US" sz="1400" dirty="0" smtClean="0">
                <a:ea typeface="微软雅黑" panose="020B0503020204020204" pitchFamily="34" charset="-122"/>
              </a:rPr>
              <a:t>：</a:t>
            </a:r>
            <a:r>
              <a:rPr lang="en-US" altLang="zh-CN" sz="1400" dirty="0">
                <a:ea typeface="微软雅黑" panose="020B0503020204020204" pitchFamily="34" charset="-122"/>
              </a:rPr>
              <a:t> </a:t>
            </a:r>
            <a:r>
              <a:rPr lang="en-US" altLang="zh-CN" sz="1400" dirty="0" smtClean="0">
                <a:ea typeface="微软雅黑" panose="020B0503020204020204" pitchFamily="34" charset="-122"/>
              </a:rPr>
              <a:t>The button can be clicked in the status of ‘Not start’ only when the </a:t>
            </a:r>
            <a:r>
              <a:rPr lang="en-US" altLang="zh-CN" sz="1400" dirty="0"/>
              <a:t>h</a:t>
            </a:r>
            <a:r>
              <a:rPr lang="en-US" altLang="zh-CN" sz="1400" dirty="0" smtClean="0"/>
              <a:t>andle method is </a:t>
            </a:r>
            <a:r>
              <a:rPr lang="en-US" altLang="zh-CN" sz="1400" dirty="0" smtClean="0">
                <a:ea typeface="微软雅黑" panose="020B0503020204020204" pitchFamily="34" charset="-122"/>
              </a:rPr>
              <a:t>upgrades</a:t>
            </a:r>
            <a:r>
              <a:rPr lang="en-US" altLang="zh-CN" sz="1400" dirty="0">
                <a:ea typeface="微软雅黑" panose="020B0503020204020204" pitchFamily="34" charset="-122"/>
              </a:rPr>
              <a:t>, consultations, </a:t>
            </a:r>
            <a:r>
              <a:rPr lang="en-US" altLang="zh-CN" sz="1400" dirty="0" smtClean="0">
                <a:ea typeface="微软雅黑" panose="020B0503020204020204" pitchFamily="34" charset="-122"/>
              </a:rPr>
              <a:t>cancel service and </a:t>
            </a:r>
            <a:r>
              <a:rPr lang="en-US" altLang="zh-CN" sz="1400" dirty="0">
                <a:ea typeface="微软雅黑" panose="020B0503020204020204" pitchFamily="34" charset="-122"/>
              </a:rPr>
              <a:t>transferd to inspection </a:t>
            </a:r>
            <a:r>
              <a:rPr lang="en-US" altLang="zh-CN" sz="1400" dirty="0" smtClean="0">
                <a:ea typeface="微软雅黑" panose="020B0503020204020204" pitchFamily="34" charset="-122"/>
              </a:rPr>
              <a:t>orders. The necessary information of receive and handover should be correct and the label should be clear before you click.</a:t>
            </a:r>
          </a:p>
          <a:p>
            <a:endParaRPr lang="zh-CN" altLang="en-US" sz="1400" dirty="0">
              <a:ea typeface="微软雅黑" panose="020B0503020204020204" pitchFamily="34" charset="-122"/>
            </a:endParaRPr>
          </a:p>
          <a:p>
            <a:r>
              <a:rPr lang="en-US" altLang="zh-CN" sz="1400" b="1" dirty="0" smtClean="0">
                <a:ea typeface="微软雅黑" panose="020B0503020204020204" pitchFamily="34" charset="-122"/>
                <a:sym typeface="+mn-ea"/>
              </a:rPr>
              <a:t>【Print RO】</a:t>
            </a:r>
            <a:r>
              <a:rPr lang="zh-CN" altLang="en-US" sz="1400" b="1" dirty="0" smtClean="0">
                <a:ea typeface="微软雅黑" panose="020B0503020204020204" pitchFamily="34" charset="-122"/>
                <a:sym typeface="+mn-ea"/>
              </a:rPr>
              <a:t>：</a:t>
            </a:r>
            <a:r>
              <a:rPr lang="en-US" altLang="zh-CN" sz="1400" dirty="0">
                <a:ea typeface="微软雅黑" panose="020B0503020204020204" pitchFamily="34" charset="-122"/>
                <a:sym typeface="+mn-ea"/>
              </a:rPr>
              <a:t> After the receptionist clicks Completed, the print interface will automatically pop up and print </a:t>
            </a:r>
            <a:r>
              <a:rPr lang="zh-CN" altLang="en-US" sz="1400" dirty="0" smtClean="0">
                <a:ea typeface="微软雅黑" panose="020B0503020204020204" pitchFamily="34" charset="-122"/>
              </a:rPr>
              <a:t>；</a:t>
            </a:r>
            <a:endParaRPr lang="en-US" altLang="zh-CN" sz="1400" dirty="0" smtClean="0">
              <a:ea typeface="微软雅黑" panose="020B0503020204020204" pitchFamily="34" charset="-122"/>
            </a:endParaRPr>
          </a:p>
          <a:p>
            <a:endParaRPr lang="en-US" altLang="zh-CN" sz="1400" dirty="0">
              <a:ea typeface="微软雅黑" panose="020B0503020204020204" pitchFamily="34" charset="-122"/>
              <a:sym typeface="+mn-ea"/>
            </a:endParaRPr>
          </a:p>
          <a:p>
            <a:r>
              <a:rPr lang="en-US" altLang="zh-CN" sz="1400" b="1" dirty="0" smtClean="0">
                <a:ea typeface="微软雅黑" panose="020B0503020204020204" pitchFamily="34" charset="-122"/>
              </a:rPr>
              <a:t>【Print </a:t>
            </a:r>
            <a:r>
              <a:rPr lang="en-US" altLang="zh-CN" sz="1400" b="1" dirty="0">
                <a:ea typeface="微软雅黑" panose="020B0503020204020204" pitchFamily="34" charset="-122"/>
              </a:rPr>
              <a:t>Handover </a:t>
            </a:r>
            <a:r>
              <a:rPr lang="en-US" altLang="zh-CN" sz="1400" b="1" dirty="0" smtClean="0">
                <a:ea typeface="微软雅黑" panose="020B0503020204020204" pitchFamily="34" charset="-122"/>
              </a:rPr>
              <a:t>Receipt】</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Print report </a:t>
            </a:r>
            <a:r>
              <a:rPr lang="en-US" altLang="zh-CN" sz="1400" dirty="0">
                <a:ea typeface="微软雅黑" panose="020B0503020204020204" pitchFamily="34" charset="-122"/>
              </a:rPr>
              <a:t>according to </a:t>
            </a:r>
            <a:r>
              <a:rPr lang="en-US" altLang="zh-CN" sz="1400" dirty="0" smtClean="0">
                <a:ea typeface="微软雅黑" panose="020B0503020204020204" pitchFamily="34" charset="-122"/>
              </a:rPr>
              <a:t>OPPO service Handover </a:t>
            </a:r>
            <a:r>
              <a:rPr lang="en-US" altLang="zh-CN" sz="1400" dirty="0">
                <a:ea typeface="微软雅黑" panose="020B0503020204020204" pitchFamily="34" charset="-122"/>
              </a:rPr>
              <a:t>R</a:t>
            </a:r>
            <a:r>
              <a:rPr lang="en-US" altLang="zh-CN" sz="1400" dirty="0" smtClean="0">
                <a:ea typeface="微软雅黑" panose="020B0503020204020204" pitchFamily="34" charset="-122"/>
              </a:rPr>
              <a:t>eport template. It can be printed in the status of Not </a:t>
            </a:r>
            <a:r>
              <a:rPr lang="en-US" altLang="zh-CN" sz="1400" dirty="0">
                <a:ea typeface="微软雅黑" panose="020B0503020204020204" pitchFamily="34" charset="-122"/>
              </a:rPr>
              <a:t>start  / Repairing / </a:t>
            </a:r>
            <a:r>
              <a:rPr lang="en-US" altLang="zh-CN" sz="1400" dirty="0" smtClean="0">
                <a:ea typeface="微软雅黑" panose="020B0503020204020204" pitchFamily="34" charset="-122"/>
              </a:rPr>
              <a:t>Repaired.</a:t>
            </a:r>
          </a:p>
          <a:p>
            <a:endParaRPr lang="en-US" altLang="zh-CN" sz="1400" dirty="0">
              <a:ea typeface="微软雅黑" panose="020B0503020204020204" pitchFamily="34" charset="-122"/>
            </a:endParaRPr>
          </a:p>
          <a:p>
            <a:r>
              <a:rPr lang="en-US" altLang="zh-CN" sz="1400" b="1" dirty="0" smtClean="0">
                <a:ea typeface="微软雅黑" panose="020B0503020204020204" pitchFamily="34" charset="-122"/>
              </a:rPr>
              <a:t>【Special Record】</a:t>
            </a:r>
            <a:r>
              <a:rPr lang="zh-CN" altLang="en-US" sz="1400" dirty="0" smtClean="0">
                <a:ea typeface="微软雅黑" panose="020B0503020204020204" pitchFamily="34" charset="-122"/>
              </a:rPr>
              <a:t>：</a:t>
            </a:r>
            <a:r>
              <a:rPr lang="en-US" altLang="zh-CN" sz="1400" dirty="0" smtClean="0">
                <a:ea typeface="微软雅黑" panose="020B0503020204020204" pitchFamily="34" charset="-122"/>
              </a:rPr>
              <a:t> </a:t>
            </a:r>
            <a:r>
              <a:rPr lang="en-US" altLang="zh-CN" sz="1400" dirty="0">
                <a:ea typeface="微软雅黑" panose="020B0503020204020204" pitchFamily="34" charset="-122"/>
              </a:rPr>
              <a:t>The button only displays within seven days </a:t>
            </a:r>
            <a:r>
              <a:rPr lang="en-US" altLang="zh-CN" sz="1400" dirty="0" smtClean="0">
                <a:ea typeface="微软雅黑" panose="020B0503020204020204" pitchFamily="34" charset="-122"/>
              </a:rPr>
              <a:t>from the receive date.</a:t>
            </a:r>
            <a:endParaRPr lang="zh-CN" altLang="en-US" sz="1400" dirty="0">
              <a:ea typeface="微软雅黑" panose="020B0503020204020204" pitchFamily="34" charset="-122"/>
            </a:endParaRPr>
          </a:p>
        </p:txBody>
      </p:sp>
      <p:sp>
        <p:nvSpPr>
          <p:cNvPr id="6" name="矩形 5"/>
          <p:cNvSpPr/>
          <p:nvPr/>
        </p:nvSpPr>
        <p:spPr>
          <a:xfrm>
            <a:off x="468924" y="1305744"/>
            <a:ext cx="11112464"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15414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91967" y="636869"/>
            <a:ext cx="0" cy="65983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14000" y="512763"/>
            <a:ext cx="6418745" cy="523220"/>
          </a:xfrm>
          <a:prstGeom prst="rect">
            <a:avLst/>
          </a:prstGeom>
          <a:noFill/>
        </p:spPr>
        <p:txBody>
          <a:bodyPr wrap="none" rtlCol="0">
            <a:spAutoFit/>
          </a:bodyPr>
          <a:lstStyle/>
          <a:p>
            <a:pPr algn="l"/>
            <a:r>
              <a:rPr lang="en-US" altLang="zh-CN" sz="2800" b="1" dirty="0" smtClean="0">
                <a:solidFill>
                  <a:srgbClr val="00925F"/>
                </a:solidFill>
                <a:cs typeface="+mn-ea"/>
                <a:sym typeface="+mn-lt"/>
              </a:rPr>
              <a:t>Receptionist—Create a Repair Order</a:t>
            </a:r>
            <a:endParaRPr lang="en-US" altLang="zh-CN" sz="2800" b="1" dirty="0">
              <a:solidFill>
                <a:srgbClr val="00925F"/>
              </a:solidFill>
              <a:cs typeface="+mn-ea"/>
              <a:sym typeface="+mn-lt"/>
            </a:endParaRPr>
          </a:p>
        </p:txBody>
      </p:sp>
      <p:sp>
        <p:nvSpPr>
          <p:cNvPr id="10" name="文本框 9"/>
          <p:cNvSpPr txBox="1"/>
          <p:nvPr/>
        </p:nvSpPr>
        <p:spPr>
          <a:xfrm>
            <a:off x="1908000" y="4860000"/>
            <a:ext cx="9549387" cy="738664"/>
          </a:xfrm>
          <a:prstGeom prst="rect">
            <a:avLst/>
          </a:prstGeom>
          <a:noFill/>
        </p:spPr>
        <p:txBody>
          <a:bodyPr wrap="square" rtlCol="0">
            <a:spAutoFit/>
          </a:bodyPr>
          <a:lstStyle/>
          <a:p>
            <a:r>
              <a:rPr lang="en-US" altLang="zh-CN" sz="1400" dirty="0" smtClean="0"/>
              <a:t>Login system </a:t>
            </a:r>
            <a:r>
              <a:rPr lang="en-US" altLang="zh-CN" sz="1400" dirty="0"/>
              <a:t>with the SC receptionist </a:t>
            </a:r>
            <a:r>
              <a:rPr lang="en-US" altLang="zh-CN" sz="1400" dirty="0" smtClean="0"/>
              <a:t>account</a:t>
            </a:r>
          </a:p>
          <a:p>
            <a:pPr indent="0">
              <a:buNone/>
            </a:pPr>
            <a:r>
              <a:rPr lang="en-US" altLang="zh-CN" sz="1400" dirty="0" smtClean="0"/>
              <a:t>1.Navigate </a:t>
            </a:r>
            <a:r>
              <a:rPr lang="en-US" altLang="zh-CN" sz="1400" dirty="0"/>
              <a:t>to the menu bar</a:t>
            </a:r>
            <a:r>
              <a:rPr lang="zh-CN" altLang="en-US" sz="1400" dirty="0" smtClean="0"/>
              <a:t>：</a:t>
            </a:r>
            <a:r>
              <a:rPr lang="en-US" altLang="zh-CN" sz="1400" dirty="0"/>
              <a:t> </a:t>
            </a:r>
            <a:r>
              <a:rPr lang="en-US" altLang="zh-CN" sz="1400" dirty="0" smtClean="0"/>
              <a:t>RO </a:t>
            </a:r>
            <a:r>
              <a:rPr lang="en-US" altLang="zh-CN" sz="1400" dirty="0"/>
              <a:t>Management </a:t>
            </a:r>
            <a:r>
              <a:rPr lang="en-US" altLang="zh-CN" sz="1400" dirty="0" smtClean="0"/>
              <a:t>     Repair Order      SC </a:t>
            </a:r>
            <a:r>
              <a:rPr lang="en-US" altLang="zh-CN" sz="1400" dirty="0"/>
              <a:t>Repair </a:t>
            </a:r>
            <a:r>
              <a:rPr lang="en-US" altLang="zh-CN" sz="1400" dirty="0" smtClean="0"/>
              <a:t>Order</a:t>
            </a:r>
          </a:p>
          <a:p>
            <a:r>
              <a:rPr lang="en-US" altLang="zh-CN" sz="1400" dirty="0"/>
              <a:t>2.Click the </a:t>
            </a:r>
            <a:r>
              <a:rPr lang="en-US" altLang="zh-CN" sz="1400" dirty="0" smtClean="0"/>
              <a:t>“Create" </a:t>
            </a:r>
            <a:r>
              <a:rPr lang="en-US" altLang="zh-CN" sz="1400" dirty="0"/>
              <a:t>button to create a </a:t>
            </a:r>
            <a:r>
              <a:rPr lang="en-US" altLang="zh-CN" sz="1400" dirty="0" smtClean="0"/>
              <a:t>new order </a:t>
            </a:r>
            <a:r>
              <a:rPr lang="zh-CN" altLang="en-US" sz="1400" dirty="0" smtClean="0"/>
              <a:t>。</a:t>
            </a:r>
            <a:endParaRPr lang="zh-CN" altLang="en-US" sz="1400" dirty="0" smtClean="0">
              <a:solidFill>
                <a:srgbClr val="FF0000"/>
              </a:solidFill>
            </a:endParaRPr>
          </a:p>
        </p:txBody>
      </p:sp>
      <p:sp>
        <p:nvSpPr>
          <p:cNvPr id="14" name="矩形 13"/>
          <p:cNvSpPr/>
          <p:nvPr/>
        </p:nvSpPr>
        <p:spPr>
          <a:xfrm>
            <a:off x="1892183" y="1199740"/>
            <a:ext cx="9549387" cy="5184528"/>
          </a:xfrm>
          <a:prstGeom prst="rect">
            <a:avLst/>
          </a:prstGeom>
          <a:noFill/>
          <a:ln w="28575">
            <a:solidFill>
              <a:srgbClr val="009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24" name="Content Placeholder 4"/>
          <p:cNvSpPr txBox="1"/>
          <p:nvPr/>
        </p:nvSpPr>
        <p:spPr>
          <a:xfrm>
            <a:off x="505410" y="3599508"/>
            <a:ext cx="941860" cy="387798"/>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总公司审核物料价格</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21" name="右箭头 20"/>
          <p:cNvSpPr/>
          <p:nvPr/>
        </p:nvSpPr>
        <p:spPr>
          <a:xfrm>
            <a:off x="5765128" y="5177952"/>
            <a:ext cx="194734" cy="101600"/>
          </a:xfrm>
          <a:prstGeom prst="rightArrow">
            <a:avLst/>
          </a:prstGeom>
          <a:solidFill>
            <a:srgbClr val="FEFEF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25" name="右箭头 24"/>
          <p:cNvSpPr/>
          <p:nvPr/>
        </p:nvSpPr>
        <p:spPr>
          <a:xfrm>
            <a:off x="7088075" y="5177952"/>
            <a:ext cx="211666" cy="1016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00B0F0"/>
              </a:solidFill>
              <a:latin typeface="微软雅黑" panose="020B0503020204020204" pitchFamily="34" charset="-122"/>
              <a:ea typeface="微软雅黑" panose="020B0503020204020204" pitchFamily="34" charset="-122"/>
            </a:endParaRPr>
          </a:p>
        </p:txBody>
      </p:sp>
      <p:sp>
        <p:nvSpPr>
          <p:cNvPr id="31" name="Rectangle 5"/>
          <p:cNvSpPr/>
          <p:nvPr/>
        </p:nvSpPr>
        <p:spPr bwMode="auto">
          <a:xfrm>
            <a:off x="397945" y="2047221"/>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ea typeface="微软雅黑" panose="020B0503020204020204" pitchFamily="34" charset="-122"/>
                <a:cs typeface="Segoe UI" panose="020B0502040204020203" pitchFamily="34" charset="0"/>
              </a:rPr>
              <a:t>Search Criteria</a:t>
            </a:r>
            <a:endParaRPr lang="en-US" sz="1100" dirty="0">
              <a:solidFill>
                <a:prstClr val="white"/>
              </a:solidFill>
              <a:ea typeface="微软雅黑" panose="020B0503020204020204" pitchFamily="34" charset="-122"/>
              <a:cs typeface="Segoe UI" panose="020B0502040204020203" pitchFamily="34" charset="0"/>
            </a:endParaRPr>
          </a:p>
        </p:txBody>
      </p:sp>
      <p:sp>
        <p:nvSpPr>
          <p:cNvPr id="33" name="Rectangle 5"/>
          <p:cNvSpPr/>
          <p:nvPr/>
        </p:nvSpPr>
        <p:spPr bwMode="auto">
          <a:xfrm>
            <a:off x="397946" y="2669419"/>
            <a:ext cx="1131751"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Not start</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34" name="Content Placeholder 4"/>
          <p:cNvSpPr txBox="1"/>
          <p:nvPr/>
        </p:nvSpPr>
        <p:spPr>
          <a:xfrm>
            <a:off x="482184" y="3733382"/>
            <a:ext cx="941860" cy="193899"/>
          </a:xfrm>
          <a:prstGeom prst="rect">
            <a:avLst/>
          </a:prstGeom>
          <a:noFill/>
        </p:spPr>
        <p:txBody>
          <a:bodyPr vert="horz" wrap="square" lIns="0" tIns="0" rIns="0" bIns="0" rtlCol="0" anchor="ctr">
            <a:spAutoFit/>
          </a:bodyPr>
          <a:lstStyle>
            <a:lvl1pPr marL="347980" indent="-347980" algn="l" defTabSz="913765"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1pPr>
            <a:lvl2pPr marL="673100" indent="-339725" algn="l" defTabSz="913765"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2pPr>
            <a:lvl3pPr marL="962025" indent="-302895" algn="l" defTabSz="913765"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3pPr>
            <a:lvl4pPr marL="1227455" indent="-26606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4pPr>
            <a:lvl5pPr marL="1515745" indent="-273685" algn="l" defTabSz="913765" rtl="0" eaLnBrk="1" latinLnBrk="0" hangingPunct="1">
              <a:lnSpc>
                <a:spcPct val="90000"/>
              </a:lnSpc>
              <a:spcBef>
                <a:spcPct val="20000"/>
              </a:spcBef>
              <a:buSzPct val="90000"/>
              <a:buFontTx/>
              <a:buBlip>
                <a:blip r:embed="rId2"/>
              </a:buBlip>
              <a:defRPr sz="1800" kern="1200">
                <a:gradFill>
                  <a:gsLst>
                    <a:gs pos="0">
                      <a:schemeClr val="tx1"/>
                    </a:gs>
                    <a:gs pos="86000">
                      <a:schemeClr val="tx1"/>
                    </a:gs>
                  </a:gsLst>
                  <a:lin ang="5400000" scaled="0"/>
                </a:gradFill>
                <a:latin typeface="+mn-lt"/>
                <a:ea typeface="+mn-ea"/>
                <a:cs typeface="+mn-cs"/>
              </a:defRPr>
            </a:lvl5pPr>
            <a:lvl6pPr marL="25146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zh-CN" altLang="en-US" sz="1400" dirty="0" smtClean="0">
                <a:solidFill>
                  <a:prstClr val="white"/>
                </a:solidFill>
                <a:latin typeface="微软雅黑" panose="020B0503020204020204" pitchFamily="34" charset="-122"/>
                <a:ea typeface="微软雅黑" panose="020B0503020204020204" pitchFamily="34" charset="-122"/>
              </a:rPr>
              <a:t>未开始</a:t>
            </a:r>
            <a:endParaRPr lang="en-US" altLang="zh-CN" sz="1400" dirty="0">
              <a:solidFill>
                <a:prstClr val="white"/>
              </a:solidFill>
              <a:latin typeface="微软雅黑" panose="020B0503020204020204" pitchFamily="34" charset="-122"/>
              <a:ea typeface="微软雅黑" panose="020B0503020204020204" pitchFamily="34" charset="-122"/>
            </a:endParaRPr>
          </a:p>
        </p:txBody>
      </p:sp>
      <p:sp>
        <p:nvSpPr>
          <p:cNvPr id="39" name="Rectangle 5"/>
          <p:cNvSpPr/>
          <p:nvPr/>
        </p:nvSpPr>
        <p:spPr bwMode="auto">
          <a:xfrm>
            <a:off x="397947" y="3290438"/>
            <a:ext cx="1131750"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Repairing</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0" name="Rectangle 5"/>
          <p:cNvSpPr/>
          <p:nvPr/>
        </p:nvSpPr>
        <p:spPr bwMode="auto">
          <a:xfrm>
            <a:off x="397948" y="3904816"/>
            <a:ext cx="1131749"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t>Repaired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1" name="Rectangle 5"/>
          <p:cNvSpPr/>
          <p:nvPr/>
        </p:nvSpPr>
        <p:spPr bwMode="auto">
          <a:xfrm>
            <a:off x="397949" y="4526351"/>
            <a:ext cx="1131748"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err="1"/>
              <a:t>Handovered</a:t>
            </a:r>
            <a:endPar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sp>
        <p:nvSpPr>
          <p:cNvPr id="42" name="Rectangle 5"/>
          <p:cNvSpPr/>
          <p:nvPr/>
        </p:nvSpPr>
        <p:spPr bwMode="auto">
          <a:xfrm>
            <a:off x="397945" y="5142995"/>
            <a:ext cx="1131752"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sz="1100">
                <a:solidFill>
                  <a:prstClr val="white"/>
                </a:solidFill>
                <a:ea typeface="微软雅黑" panose="020B0503020204020204" pitchFamily="34" charset="-122"/>
                <a:cs typeface="Segoe UI" panose="020B0502040204020203" pitchFamily="34" charset="0"/>
              </a:rPr>
              <a:t>RO Change Approval Process</a:t>
            </a:r>
            <a:endParaRPr lang="en-US" sz="1100" dirty="0">
              <a:solidFill>
                <a:prstClr val="white"/>
              </a:solidFill>
              <a:ea typeface="微软雅黑" panose="020B0503020204020204" pitchFamily="34" charset="-122"/>
              <a:cs typeface="Segoe UI" panose="020B0502040204020203" pitchFamily="34" charset="0"/>
            </a:endParaRPr>
          </a:p>
        </p:txBody>
      </p:sp>
      <p:sp>
        <p:nvSpPr>
          <p:cNvPr id="43" name="Rectangle 5"/>
          <p:cNvSpPr/>
          <p:nvPr/>
        </p:nvSpPr>
        <p:spPr bwMode="auto">
          <a:xfrm>
            <a:off x="397945" y="1423029"/>
            <a:ext cx="1131752" cy="501566"/>
          </a:xfrm>
          <a:prstGeom prst="rect">
            <a:avLst/>
          </a:prstGeom>
          <a:solidFill>
            <a:srgbClr val="00925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smtClean="0">
                <a:solidFill>
                  <a:prstClr val="white"/>
                </a:solidFill>
                <a:ea typeface="微软雅黑" panose="020B0503020204020204" pitchFamily="34" charset="-122"/>
                <a:cs typeface="Segoe UI" panose="020B0502040204020203" pitchFamily="34" charset="0"/>
              </a:rPr>
              <a:t>Repair Order Create</a:t>
            </a:r>
            <a:endParaRPr lang="en-US" sz="1100" dirty="0">
              <a:solidFill>
                <a:prstClr val="white"/>
              </a:solidFill>
              <a:ea typeface="微软雅黑" panose="020B0503020204020204" pitchFamily="34" charset="-122"/>
              <a:cs typeface="Segoe UI" panose="020B0502040204020203" pitchFamily="34" charset="0"/>
            </a:endParaRPr>
          </a:p>
        </p:txBody>
      </p:sp>
      <p:sp>
        <p:nvSpPr>
          <p:cNvPr id="46" name="Rectangle 5"/>
          <p:cNvSpPr/>
          <p:nvPr/>
        </p:nvSpPr>
        <p:spPr bwMode="auto">
          <a:xfrm>
            <a:off x="412283" y="5764530"/>
            <a:ext cx="1117414" cy="501566"/>
          </a:xfrm>
          <a:prstGeom prst="rect">
            <a:avLst/>
          </a:prstGeom>
          <a:solidFill>
            <a:schemeClr val="bg1">
              <a:lumMod val="75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165"/>
            <a:r>
              <a:rPr lang="en-US" altLang="zh-CN"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rPr>
              <a:t>Under RO Change</a:t>
            </a:r>
            <a:endParaRPr lang="en-US" sz="1100" dirty="0">
              <a:solidFill>
                <a:prstClr val="white"/>
              </a:solidFill>
              <a:latin typeface="微软雅黑" panose="020B0503020204020204" pitchFamily="34" charset="-122"/>
              <a:ea typeface="微软雅黑" panose="020B0503020204020204" pitchFamily="34" charset="-122"/>
              <a:cs typeface="Segoe UI" panose="020B0502040204020203" pitchFamily="34" charset="0"/>
            </a:endParaRPr>
          </a:p>
        </p:txBody>
      </p:sp>
      <p:pic>
        <p:nvPicPr>
          <p:cNvPr id="6" name="图片 5"/>
          <p:cNvPicPr>
            <a:picLocks noChangeAspect="1"/>
          </p:cNvPicPr>
          <p:nvPr/>
        </p:nvPicPr>
        <p:blipFill>
          <a:blip r:embed="rId3"/>
          <a:stretch>
            <a:fillRect/>
          </a:stretch>
        </p:blipFill>
        <p:spPr>
          <a:xfrm>
            <a:off x="2016000" y="1251959"/>
            <a:ext cx="9270364" cy="1918310"/>
          </a:xfrm>
          <a:prstGeom prst="rect">
            <a:avLst/>
          </a:prstGeom>
        </p:spPr>
      </p:pic>
      <p:pic>
        <p:nvPicPr>
          <p:cNvPr id="8" name="图片 7"/>
          <p:cNvPicPr>
            <a:picLocks noChangeAspect="1"/>
          </p:cNvPicPr>
          <p:nvPr/>
        </p:nvPicPr>
        <p:blipFill>
          <a:blip r:embed="rId4"/>
          <a:stretch>
            <a:fillRect/>
          </a:stretch>
        </p:blipFill>
        <p:spPr>
          <a:xfrm>
            <a:off x="1980000" y="2943870"/>
            <a:ext cx="9178924" cy="1582481"/>
          </a:xfrm>
          <a:prstGeom prst="rect">
            <a:avLst/>
          </a:prstGeom>
        </p:spPr>
      </p:pic>
    </p:spTree>
    <p:extLst>
      <p:ext uri="{BB962C8B-B14F-4D97-AF65-F5344CB8AC3E}">
        <p14:creationId xmlns:p14="http://schemas.microsoft.com/office/powerpoint/2010/main" val="530656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PPO模板">
      <a:dk1>
        <a:sysClr val="windowText" lastClr="000000"/>
      </a:dk1>
      <a:lt1>
        <a:srgbClr val="FFFFFF"/>
      </a:lt1>
      <a:dk2>
        <a:srgbClr val="00925F"/>
      </a:dk2>
      <a:lt2>
        <a:srgbClr val="00B050"/>
      </a:lt2>
      <a:accent1>
        <a:srgbClr val="409F73"/>
      </a:accent1>
      <a:accent2>
        <a:srgbClr val="00B050"/>
      </a:accent2>
      <a:accent3>
        <a:srgbClr val="92D050"/>
      </a:accent3>
      <a:accent4>
        <a:srgbClr val="4ED5C6"/>
      </a:accent4>
      <a:accent5>
        <a:srgbClr val="05BAC8"/>
      </a:accent5>
      <a:accent6>
        <a:srgbClr val="B2B2B2"/>
      </a:accent6>
      <a:hlink>
        <a:srgbClr val="00925F"/>
      </a:hlink>
      <a:folHlink>
        <a:srgbClr val="7EB594"/>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00925F"/>
          </a:solidFill>
        </a:ln>
      </a:spPr>
      <a:bodyPr rtlCol="0" anchor="ctr"/>
      <a:lstStyle>
        <a:defPPr algn="ctr">
          <a:defRPr dirty="0">
            <a:solidFill>
              <a:srgbClr val="00B0F0"/>
            </a:solidFill>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6565</TotalTime>
  <Words>6741</Words>
  <Application>Microsoft Office PowerPoint</Application>
  <PresentationFormat>宽屏</PresentationFormat>
  <Paragraphs>783</Paragraphs>
  <Slides>67</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67</vt:i4>
      </vt:variant>
    </vt:vector>
  </HeadingPairs>
  <TitlesOfParts>
    <vt:vector size="75" baseType="lpstr">
      <vt:lpstr>宋体</vt:lpstr>
      <vt:lpstr>微软雅黑</vt:lpstr>
      <vt:lpstr>Aharoni</vt:lpstr>
      <vt:lpstr>Arial</vt:lpstr>
      <vt:lpstr>Calibri</vt:lpstr>
      <vt:lpstr>Segoe UI</vt:lpstr>
      <vt:lpstr>Wingdings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Sinco</dc:creator>
  <cp:lastModifiedBy>80263017</cp:lastModifiedBy>
  <cp:revision>720</cp:revision>
  <dcterms:created xsi:type="dcterms:W3CDTF">2017-03-01T03:49:00Z</dcterms:created>
  <dcterms:modified xsi:type="dcterms:W3CDTF">2020-03-02T07:07:20Z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