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09" r:id="rId2"/>
    <p:sldId id="810" r:id="rId3"/>
    <p:sldId id="747" r:id="rId4"/>
    <p:sldId id="811" r:id="rId5"/>
    <p:sldId id="807" r:id="rId6"/>
    <p:sldId id="808" r:id="rId7"/>
    <p:sldId id="814" r:id="rId8"/>
    <p:sldId id="815" r:id="rId9"/>
    <p:sldId id="496" r:id="rId10"/>
  </p:sldIdLst>
  <p:sldSz cx="12192000" cy="6858000"/>
  <p:notesSz cx="6799263" cy="99298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113D654-8DC5-419C-8362-8827BDBD7FBF}">
          <p14:sldIdLst>
            <p14:sldId id="509"/>
            <p14:sldId id="810"/>
            <p14:sldId id="747"/>
            <p14:sldId id="811"/>
            <p14:sldId id="807"/>
            <p14:sldId id="808"/>
            <p14:sldId id="814"/>
            <p14:sldId id="815"/>
            <p14:sldId id="4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3">
          <p15:clr>
            <a:srgbClr val="A4A3A4"/>
          </p15:clr>
        </p15:guide>
        <p15:guide id="2" pos="3847">
          <p15:clr>
            <a:srgbClr val="A4A3A4"/>
          </p15:clr>
        </p15:guide>
        <p15:guide id="3" orient="horz" pos="2205">
          <p15:clr>
            <a:srgbClr val="A4A3A4"/>
          </p15:clr>
        </p15:guide>
        <p15:guide id="4" pos="41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5F"/>
    <a:srgbClr val="FFFFFF"/>
    <a:srgbClr val="FEFEFE"/>
    <a:srgbClr val="4ED5BD"/>
    <a:srgbClr val="05BAC8"/>
    <a:srgbClr val="6AC1BD"/>
    <a:srgbClr val="58BC8C"/>
    <a:srgbClr val="D9E151"/>
    <a:srgbClr val="92D750"/>
    <a:srgbClr val="E6E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437" autoAdjust="0"/>
  </p:normalViewPr>
  <p:slideViewPr>
    <p:cSldViewPr snapToGrid="0" showGuides="1">
      <p:cViewPr varScale="1">
        <p:scale>
          <a:sx n="106" d="100"/>
          <a:sy n="106" d="100"/>
        </p:scale>
        <p:origin x="114" y="162"/>
      </p:cViewPr>
      <p:guideLst>
        <p:guide orient="horz" pos="323"/>
        <p:guide pos="3847"/>
        <p:guide orient="horz" pos="2205"/>
        <p:guide pos="41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2688"/>
    </p:cViewPr>
  </p:sorterViewPr>
  <p:notesViewPr>
    <p:cSldViewPr snapToGrid="0">
      <p:cViewPr varScale="1">
        <p:scale>
          <a:sx n="62" d="100"/>
          <a:sy n="62" d="100"/>
        </p:scale>
        <p:origin x="3240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B57CE-6D04-468C-B111-05B795FC0270}" type="datetimeFigureOut">
              <a:rPr lang="zh-CN" altLang="en-US" smtClean="0"/>
              <a:t>2020/5/22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29003-F2BD-411B-B124-DA25CC1B17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5285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88B21-9535-46BC-B1BC-F992EE980A63}" type="datetimeFigureOut">
              <a:rPr lang="zh-CN" altLang="en-US" smtClean="0"/>
              <a:t>2020/5/22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D02B2-78EB-4D6E-B06D-D36F11E983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80672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8"/>
          <a:stretch>
            <a:fillRect/>
          </a:stretch>
        </p:blipFill>
        <p:spPr>
          <a:xfrm>
            <a:off x="-5606" y="0"/>
            <a:ext cx="6652726" cy="685800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5419288" y="0"/>
            <a:ext cx="6374351" cy="6858000"/>
          </a:xfrm>
          <a:prstGeom prst="rect">
            <a:avLst/>
          </a:prstGeom>
          <a:solidFill>
            <a:srgbClr val="FEFEFE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箭头: V 形 11"/>
          <p:cNvSpPr/>
          <p:nvPr userDrawn="1"/>
        </p:nvSpPr>
        <p:spPr>
          <a:xfrm>
            <a:off x="10636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箭头: V 形 12"/>
          <p:cNvSpPr/>
          <p:nvPr userDrawn="1"/>
        </p:nvSpPr>
        <p:spPr>
          <a:xfrm>
            <a:off x="12480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箭头: V 形 13"/>
          <p:cNvSpPr/>
          <p:nvPr userDrawn="1"/>
        </p:nvSpPr>
        <p:spPr>
          <a:xfrm>
            <a:off x="144595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箭头: V 形 14"/>
          <p:cNvSpPr/>
          <p:nvPr userDrawn="1"/>
        </p:nvSpPr>
        <p:spPr>
          <a:xfrm>
            <a:off x="16302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箭头: V 形 15"/>
          <p:cNvSpPr/>
          <p:nvPr userDrawn="1"/>
        </p:nvSpPr>
        <p:spPr>
          <a:xfrm>
            <a:off x="18102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箭头: V 形 16"/>
          <p:cNvSpPr/>
          <p:nvPr userDrawn="1"/>
        </p:nvSpPr>
        <p:spPr>
          <a:xfrm>
            <a:off x="19945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9" name="箭头: V 形 18"/>
          <p:cNvSpPr/>
          <p:nvPr userDrawn="1"/>
        </p:nvSpPr>
        <p:spPr>
          <a:xfrm>
            <a:off x="21789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箭头: V 形 19"/>
          <p:cNvSpPr/>
          <p:nvPr userDrawn="1"/>
        </p:nvSpPr>
        <p:spPr>
          <a:xfrm>
            <a:off x="236323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箭头: V 形 20"/>
          <p:cNvSpPr/>
          <p:nvPr userDrawn="1"/>
        </p:nvSpPr>
        <p:spPr>
          <a:xfrm>
            <a:off x="25611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2" name="箭头: V 形 21"/>
          <p:cNvSpPr/>
          <p:nvPr userDrawn="1"/>
        </p:nvSpPr>
        <p:spPr>
          <a:xfrm>
            <a:off x="27454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3" name="箭头: V 形 22"/>
          <p:cNvSpPr/>
          <p:nvPr userDrawn="1"/>
        </p:nvSpPr>
        <p:spPr>
          <a:xfrm>
            <a:off x="29254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4" name="箭头: V 形 23"/>
          <p:cNvSpPr/>
          <p:nvPr userDrawn="1"/>
        </p:nvSpPr>
        <p:spPr>
          <a:xfrm>
            <a:off x="31098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5" name="箭头: V 形 24"/>
          <p:cNvSpPr/>
          <p:nvPr userDrawn="1"/>
        </p:nvSpPr>
        <p:spPr>
          <a:xfrm>
            <a:off x="329413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6" name="箭头: V 形 25"/>
          <p:cNvSpPr/>
          <p:nvPr userDrawn="1"/>
        </p:nvSpPr>
        <p:spPr>
          <a:xfrm>
            <a:off x="34920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7" name="箭头: V 形 26"/>
          <p:cNvSpPr/>
          <p:nvPr userDrawn="1"/>
        </p:nvSpPr>
        <p:spPr>
          <a:xfrm>
            <a:off x="36763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8" name="箭头: V 形 27"/>
          <p:cNvSpPr/>
          <p:nvPr userDrawn="1"/>
        </p:nvSpPr>
        <p:spPr>
          <a:xfrm>
            <a:off x="38563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9" name="箭头: V 形 28"/>
          <p:cNvSpPr/>
          <p:nvPr userDrawn="1"/>
        </p:nvSpPr>
        <p:spPr>
          <a:xfrm>
            <a:off x="40407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0" name="文本框 29"/>
          <p:cNvSpPr txBox="1"/>
          <p:nvPr userDrawn="1"/>
        </p:nvSpPr>
        <p:spPr>
          <a:xfrm>
            <a:off x="5840963" y="1080266"/>
            <a:ext cx="59526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 smtClean="0">
                <a:solidFill>
                  <a:srgbClr val="00925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刷机新操作方式指导</a:t>
            </a:r>
            <a:endParaRPr lang="zh-CN" altLang="en-US" sz="4800" b="1" dirty="0">
              <a:solidFill>
                <a:srgbClr val="00925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2" name="图片 3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033" y="237833"/>
            <a:ext cx="1305255" cy="3103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11"/>
          <p:cNvSpPr txBox="1"/>
          <p:nvPr userDrawn="1"/>
        </p:nvSpPr>
        <p:spPr>
          <a:xfrm>
            <a:off x="11138533" y="6462525"/>
            <a:ext cx="8081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7A1FE1D-2C93-4E5E-B972-0C394F7C2AFD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033" y="237833"/>
            <a:ext cx="1305255" cy="3103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</a:t>
            </a:r>
            <a:r>
              <a:rPr lang="zh-CN" altLang="en-US" dirty="0" smtClean="0"/>
              <a:t>此处</a:t>
            </a:r>
            <a:r>
              <a:rPr lang="zh-CN" altLang="en-US" dirty="0"/>
              <a:t>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BC-359A-49EE-8417-67A1E64906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-sg.myoppo.com/#/login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12282" y="512763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刷机新流程</a:t>
            </a:r>
            <a:endParaRPr lang="en-US" altLang="zh-CN" sz="2800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86332" y="1035983"/>
            <a:ext cx="1578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原有刷机流程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5399081" y="1028170"/>
            <a:ext cx="1853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修改后刷机流程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7996687" y="2122098"/>
            <a:ext cx="36230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本次调整内容：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、客服中心所有刷机均需要在</a:t>
            </a:r>
            <a:r>
              <a:rPr lang="en-US" altLang="zh-CN" dirty="0" smtClean="0"/>
              <a:t>WCSM</a:t>
            </a:r>
            <a:r>
              <a:rPr lang="zh-CN" altLang="en-US" dirty="0" smtClean="0"/>
              <a:t>系统“账号手机绑定关系”模块进行刷机申请才允许刷机。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、取消邮箱登录，采取谷歌身份码。</a:t>
            </a:r>
            <a:endParaRPr lang="zh-CN" altLang="en-US" dirty="0"/>
          </a:p>
        </p:txBody>
      </p:sp>
      <p:sp>
        <p:nvSpPr>
          <p:cNvPr id="9" name="Rectangle 5"/>
          <p:cNvSpPr/>
          <p:nvPr/>
        </p:nvSpPr>
        <p:spPr bwMode="auto">
          <a:xfrm>
            <a:off x="3051481" y="1516617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用户刷机需求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" name="Rectangle 5"/>
          <p:cNvSpPr/>
          <p:nvPr/>
        </p:nvSpPr>
        <p:spPr bwMode="auto">
          <a:xfrm>
            <a:off x="3051481" y="2406135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登录刷机工具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" name="Rectangle 5"/>
          <p:cNvSpPr/>
          <p:nvPr/>
        </p:nvSpPr>
        <p:spPr bwMode="auto">
          <a:xfrm>
            <a:off x="3051481" y="3286128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验证密码及邮箱验证码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2" name="Rectangle 5"/>
          <p:cNvSpPr/>
          <p:nvPr/>
        </p:nvSpPr>
        <p:spPr bwMode="auto">
          <a:xfrm>
            <a:off x="3051481" y="4166873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进行刷机操作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" name="Rectangle 5"/>
          <p:cNvSpPr/>
          <p:nvPr/>
        </p:nvSpPr>
        <p:spPr bwMode="auto">
          <a:xfrm>
            <a:off x="5819876" y="150880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用户刷机需求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4" name="Rectangle 5"/>
          <p:cNvSpPr/>
          <p:nvPr/>
        </p:nvSpPr>
        <p:spPr bwMode="auto">
          <a:xfrm>
            <a:off x="5819876" y="2398322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登录</a:t>
            </a:r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5" name="Rectangle 5"/>
          <p:cNvSpPr/>
          <p:nvPr/>
        </p:nvSpPr>
        <p:spPr bwMode="auto">
          <a:xfrm>
            <a:off x="5819876" y="5039805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验证密码及谷歌身份码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" name="Rectangle 5"/>
          <p:cNvSpPr/>
          <p:nvPr/>
        </p:nvSpPr>
        <p:spPr bwMode="auto">
          <a:xfrm>
            <a:off x="5819876" y="5920550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进行刷机操作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1" name="Rectangle 5"/>
          <p:cNvSpPr/>
          <p:nvPr/>
        </p:nvSpPr>
        <p:spPr bwMode="auto">
          <a:xfrm>
            <a:off x="5819876" y="3278315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系统录刷机申请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" name="Rectangle 5"/>
          <p:cNvSpPr/>
          <p:nvPr/>
        </p:nvSpPr>
        <p:spPr bwMode="auto">
          <a:xfrm>
            <a:off x="5819876" y="4159060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登录刷机工具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3" name="右箭头 22"/>
          <p:cNvSpPr/>
          <p:nvPr/>
        </p:nvSpPr>
        <p:spPr>
          <a:xfrm>
            <a:off x="4425351" y="2536166"/>
            <a:ext cx="1035170" cy="646981"/>
          </a:xfrm>
          <a:prstGeom prst="right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571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282" y="512763"/>
            <a:ext cx="6867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00925F"/>
                </a:solidFill>
                <a:cs typeface="+mn-ea"/>
                <a:sym typeface="+mn-lt"/>
              </a:rPr>
              <a:t>WCSM</a:t>
            </a:r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系统登录：</a:t>
            </a:r>
            <a:r>
              <a:rPr lang="en-US" altLang="zh-CN" sz="2800" b="1" dirty="0" smtClean="0">
                <a:solidFill>
                  <a:srgbClr val="00925F"/>
                </a:solidFill>
                <a:cs typeface="+mn-ea"/>
                <a:sym typeface="+mn-lt"/>
              </a:rPr>
              <a:t>Google</a:t>
            </a:r>
            <a:r>
              <a:rPr lang="zh-CN" altLang="en-US" sz="2800" b="1" dirty="0">
                <a:solidFill>
                  <a:srgbClr val="00925F"/>
                </a:solidFill>
                <a:cs typeface="+mn-ea"/>
                <a:sym typeface="+mn-lt"/>
              </a:rPr>
              <a:t>身份验证器流程</a:t>
            </a:r>
            <a:endParaRPr lang="en-US" altLang="zh-CN" sz="2800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355725"/>
            <a:ext cx="9577070" cy="517779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6717665" y="1824990"/>
            <a:ext cx="22098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032000" y="5664835"/>
            <a:ext cx="95764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 smtClean="0">
                <a:solidFill>
                  <a:srgbClr val="FF0000"/>
                </a:solidFill>
                <a:latin typeface="+mj-ea"/>
                <a:ea typeface="+mj-ea"/>
              </a:rPr>
              <a:t>1</a:t>
            </a:r>
            <a:r>
              <a:rPr lang="zh-CN" altLang="en-US" sz="1200" b="1" dirty="0" smtClean="0">
                <a:solidFill>
                  <a:srgbClr val="FF0000"/>
                </a:solidFill>
                <a:latin typeface="+mj-ea"/>
                <a:ea typeface="+mj-ea"/>
              </a:rPr>
              <a:t>、进入系统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</a:rPr>
              <a:t>登陆页面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——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</a:rPr>
              <a:t>输入员工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WCSM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</a:rPr>
              <a:t>账号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——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</a:rPr>
              <a:t>账号密码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——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</a:rPr>
              <a:t>普通验证码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（请注意！！！：验证码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captcha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很容易过期失效，请注意点击更新验证码）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——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输入谷歌身份验证器的动态密码（动态密码每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30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秒自动更新，请注意右边小圆圈的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30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秒时间进度）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——</a:t>
            </a:r>
          </a:p>
          <a:p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——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点击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Login</a:t>
            </a:r>
            <a:r>
              <a:rPr lang="zh-CN" altLang="en-US" sz="1200" b="1" dirty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，登录</a:t>
            </a:r>
            <a:r>
              <a:rPr lang="zh-CN" altLang="en-US" sz="1200" b="1" dirty="0" smtClean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完成</a:t>
            </a:r>
            <a:endParaRPr lang="en-US" altLang="zh-CN" sz="1200" b="1" dirty="0" smtClean="0">
              <a:solidFill>
                <a:srgbClr val="FF0000"/>
              </a:solidFill>
              <a:latin typeface="+mj-ea"/>
              <a:ea typeface="+mj-ea"/>
              <a:sym typeface="+mn-ea"/>
            </a:endParaRPr>
          </a:p>
          <a:p>
            <a:r>
              <a:rPr lang="zh-CN" altLang="en-US" sz="1200" b="1" dirty="0" smtClean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系统访问地址：</a:t>
            </a:r>
            <a:r>
              <a:rPr lang="en-US" altLang="zh-CN" sz="1200" dirty="0">
                <a:hlinkClick r:id="rId3"/>
              </a:rPr>
              <a:t> https://service-sg.myoppo.com/#/login</a:t>
            </a:r>
            <a:endParaRPr lang="zh-CN" altLang="en-US" sz="1200" b="1" dirty="0">
              <a:solidFill>
                <a:srgbClr val="FF0000"/>
              </a:solidFill>
              <a:latin typeface="+mj-ea"/>
              <a:ea typeface="+mj-ea"/>
              <a:sym typeface="+mn-ea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9870" y="2251075"/>
            <a:ext cx="1449070" cy="3067050"/>
          </a:xfrm>
          <a:prstGeom prst="rect">
            <a:avLst/>
          </a:prstGeom>
        </p:spPr>
      </p:pic>
      <p:cxnSp>
        <p:nvCxnSpPr>
          <p:cNvPr id="21" name="直接箭头连接符 20"/>
          <p:cNvCxnSpPr/>
          <p:nvPr/>
        </p:nvCxnSpPr>
        <p:spPr>
          <a:xfrm>
            <a:off x="4879975" y="2950845"/>
            <a:ext cx="3835400" cy="125412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5"/>
          <p:cNvSpPr/>
          <p:nvPr/>
        </p:nvSpPr>
        <p:spPr bwMode="auto">
          <a:xfrm>
            <a:off x="656103" y="1500178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用户刷机需求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8" name="Rectangle 5"/>
          <p:cNvSpPr/>
          <p:nvPr/>
        </p:nvSpPr>
        <p:spPr bwMode="auto">
          <a:xfrm>
            <a:off x="656103" y="2389696"/>
            <a:ext cx="1011761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登录</a:t>
            </a:r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9" name="Rectangle 5"/>
          <p:cNvSpPr/>
          <p:nvPr/>
        </p:nvSpPr>
        <p:spPr bwMode="auto">
          <a:xfrm>
            <a:off x="656103" y="5031179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验证密码及谷歌身份码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" name="Rectangle 5"/>
          <p:cNvSpPr/>
          <p:nvPr/>
        </p:nvSpPr>
        <p:spPr bwMode="auto">
          <a:xfrm>
            <a:off x="656103" y="591192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进行刷机操作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4" name="Rectangle 5"/>
          <p:cNvSpPr/>
          <p:nvPr/>
        </p:nvSpPr>
        <p:spPr bwMode="auto">
          <a:xfrm>
            <a:off x="656103" y="3269689"/>
            <a:ext cx="1011761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系统录刷机申请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5" name="Rectangle 5"/>
          <p:cNvSpPr/>
          <p:nvPr/>
        </p:nvSpPr>
        <p:spPr bwMode="auto">
          <a:xfrm>
            <a:off x="656103" y="415043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登录刷机工具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12282" y="51276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刷机申请</a:t>
            </a:r>
            <a:endParaRPr lang="en-US" altLang="zh-CN" sz="2800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296703"/>
            <a:ext cx="9575800" cy="224875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1" y="3545456"/>
            <a:ext cx="9575800" cy="2527540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031999" y="5975386"/>
            <a:ext cx="9576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1</a:t>
            </a:r>
            <a:r>
              <a:rPr lang="zh-CN" altLang="en-US" sz="1200" b="1" dirty="0" smtClean="0">
                <a:solidFill>
                  <a:srgbClr val="FF0000"/>
                </a:solidFill>
                <a:latin typeface="+mj-ea"/>
                <a:ea typeface="+mj-ea"/>
              </a:rPr>
              <a:t>、进入系统界面后，选择“工具管理</a:t>
            </a:r>
            <a:r>
              <a:rPr lang="en-US" altLang="zh-CN" sz="1200" b="1" dirty="0" smtClean="0">
                <a:solidFill>
                  <a:srgbClr val="FF0000"/>
                </a:solidFill>
                <a:latin typeface="+mj-ea"/>
                <a:ea typeface="+mj-ea"/>
              </a:rPr>
              <a:t>—</a:t>
            </a:r>
            <a:r>
              <a:rPr lang="zh-CN" altLang="en-US" sz="1200" b="1" dirty="0" smtClean="0">
                <a:solidFill>
                  <a:srgbClr val="FF0000"/>
                </a:solidFill>
                <a:latin typeface="+mj-ea"/>
                <a:ea typeface="+mj-ea"/>
              </a:rPr>
              <a:t>账号手机绑定关系”模块。</a:t>
            </a:r>
            <a:endParaRPr lang="en-US" altLang="zh-CN" sz="1200" b="1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en-US" altLang="zh-CN" sz="1200" b="1" dirty="0" smtClean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2</a:t>
            </a:r>
            <a:r>
              <a:rPr lang="zh-CN" altLang="en-US" sz="1200" b="1" dirty="0" smtClean="0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、点击新建按钮，进入申请界面。</a:t>
            </a:r>
            <a:endParaRPr lang="zh-CN" altLang="en-US" sz="1200" b="1" dirty="0">
              <a:solidFill>
                <a:srgbClr val="FF0000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2" name="Rectangle 5"/>
          <p:cNvSpPr/>
          <p:nvPr/>
        </p:nvSpPr>
        <p:spPr bwMode="auto">
          <a:xfrm>
            <a:off x="656103" y="1500178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用户刷机需求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4" name="Rectangle 5"/>
          <p:cNvSpPr/>
          <p:nvPr/>
        </p:nvSpPr>
        <p:spPr bwMode="auto">
          <a:xfrm>
            <a:off x="656103" y="2389696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登录</a:t>
            </a:r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5" name="Rectangle 5"/>
          <p:cNvSpPr/>
          <p:nvPr/>
        </p:nvSpPr>
        <p:spPr bwMode="auto">
          <a:xfrm>
            <a:off x="656103" y="5031179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验证密码及谷歌身份码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6" name="Rectangle 5"/>
          <p:cNvSpPr/>
          <p:nvPr/>
        </p:nvSpPr>
        <p:spPr bwMode="auto">
          <a:xfrm>
            <a:off x="656103" y="591192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进行刷机操作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7" name="Rectangle 5"/>
          <p:cNvSpPr/>
          <p:nvPr/>
        </p:nvSpPr>
        <p:spPr bwMode="auto">
          <a:xfrm>
            <a:off x="656103" y="3269689"/>
            <a:ext cx="1011761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系统录刷机申请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8" name="Rectangle 5"/>
          <p:cNvSpPr/>
          <p:nvPr/>
        </p:nvSpPr>
        <p:spPr bwMode="auto">
          <a:xfrm>
            <a:off x="656103" y="415043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登录刷机工具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86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12282" y="51276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00925F"/>
                </a:solidFill>
                <a:cs typeface="+mn-ea"/>
                <a:sym typeface="+mn-lt"/>
              </a:rPr>
              <a:t>刷机申请</a:t>
            </a:r>
            <a:endParaRPr lang="en-US" altLang="zh-CN" sz="2800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5"/>
          <p:cNvSpPr/>
          <p:nvPr/>
        </p:nvSpPr>
        <p:spPr bwMode="auto">
          <a:xfrm>
            <a:off x="656103" y="1500178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用户刷机需求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8" name="Rectangle 5"/>
          <p:cNvSpPr/>
          <p:nvPr/>
        </p:nvSpPr>
        <p:spPr bwMode="auto">
          <a:xfrm>
            <a:off x="656103" y="2389696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登录</a:t>
            </a:r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" name="Rectangle 5"/>
          <p:cNvSpPr/>
          <p:nvPr/>
        </p:nvSpPr>
        <p:spPr bwMode="auto">
          <a:xfrm>
            <a:off x="656103" y="5031179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验证密码及谷歌身份码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" name="Rectangle 5"/>
          <p:cNvSpPr/>
          <p:nvPr/>
        </p:nvSpPr>
        <p:spPr bwMode="auto">
          <a:xfrm>
            <a:off x="656103" y="591192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进行刷机操作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" name="Rectangle 5"/>
          <p:cNvSpPr/>
          <p:nvPr/>
        </p:nvSpPr>
        <p:spPr bwMode="auto">
          <a:xfrm>
            <a:off x="656103" y="3269689"/>
            <a:ext cx="1011761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系统录刷机申请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2" name="Rectangle 5"/>
          <p:cNvSpPr/>
          <p:nvPr/>
        </p:nvSpPr>
        <p:spPr bwMode="auto">
          <a:xfrm>
            <a:off x="656103" y="415043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登录刷机工具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323340"/>
            <a:ext cx="9575800" cy="322625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2122098" y="4839419"/>
            <a:ext cx="913537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绑定关系类型：刷机申请、白名单</a:t>
            </a:r>
            <a:endParaRPr lang="en-US" altLang="zh-CN" dirty="0" smtClean="0"/>
          </a:p>
          <a:p>
            <a:r>
              <a:rPr lang="zh-CN" altLang="en-US" sz="1400" b="1" dirty="0" smtClean="0">
                <a:solidFill>
                  <a:srgbClr val="FF0000"/>
                </a:solidFill>
              </a:rPr>
              <a:t>刷</a:t>
            </a:r>
            <a:r>
              <a:rPr lang="zh-CN" altLang="en-US" sz="1400" b="1" dirty="0">
                <a:solidFill>
                  <a:srgbClr val="FF0000"/>
                </a:solidFill>
              </a:rPr>
              <a:t>机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申请</a:t>
            </a:r>
            <a:r>
              <a:rPr lang="zh-CN" altLang="en-US" sz="1400" dirty="0" smtClean="0"/>
              <a:t>是最新安全措施，客服中心刷机均需要在</a:t>
            </a:r>
            <a:r>
              <a:rPr lang="en-US" altLang="zh-CN" sz="1400" dirty="0" smtClean="0"/>
              <a:t>WCSM</a:t>
            </a:r>
            <a:r>
              <a:rPr lang="zh-CN" altLang="en-US" sz="1400" dirty="0" smtClean="0"/>
              <a:t>系统进行申请，才能被允许刷机。刷机申请只允许有刷机权限的人员申请。</a:t>
            </a:r>
            <a:endParaRPr lang="en-US" altLang="zh-CN" sz="1400" dirty="0" smtClean="0"/>
          </a:p>
          <a:p>
            <a:r>
              <a:rPr lang="zh-CN" altLang="en-US" sz="1400" dirty="0" smtClean="0"/>
              <a:t>填写内容：芯片</a:t>
            </a:r>
            <a:r>
              <a:rPr lang="en-US" altLang="zh-CN" sz="1400" dirty="0" smtClean="0"/>
              <a:t>ID</a:t>
            </a:r>
            <a:r>
              <a:rPr lang="zh-CN" altLang="en-US" sz="1400" dirty="0" smtClean="0"/>
              <a:t>或者</a:t>
            </a:r>
            <a:r>
              <a:rPr lang="en-US" altLang="zh-CN" sz="1400" dirty="0" smtClean="0"/>
              <a:t>IMEI</a:t>
            </a:r>
            <a:r>
              <a:rPr lang="zh-CN" altLang="en-US" sz="1400" dirty="0" smtClean="0"/>
              <a:t>号（二者填一个即可，允许都填写）</a:t>
            </a:r>
            <a:endParaRPr lang="en-US" altLang="zh-CN" sz="1400" dirty="0" smtClean="0"/>
          </a:p>
          <a:p>
            <a:r>
              <a:rPr lang="zh-CN" altLang="en-US" sz="1400" b="1" dirty="0" smtClean="0"/>
              <a:t>白名单</a:t>
            </a:r>
            <a:r>
              <a:rPr lang="zh-CN" altLang="en-US" sz="1400" dirty="0" smtClean="0"/>
              <a:t>是公司开放打单权限，允许客服中心直接申请处理版本不在售后系统或中国机型刷机问题。白名单权限只开放：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技术主管、品质反馈、客服经理</a:t>
            </a:r>
            <a:endParaRPr lang="en-US" altLang="zh-CN" sz="1400" b="1" dirty="0" smtClean="0">
              <a:solidFill>
                <a:srgbClr val="FF0000"/>
              </a:solidFill>
            </a:endParaRPr>
          </a:p>
          <a:p>
            <a:r>
              <a:rPr lang="zh-CN" altLang="en-US" sz="1400" dirty="0" smtClean="0"/>
              <a:t>填写内容：</a:t>
            </a:r>
            <a:r>
              <a:rPr lang="zh-CN" altLang="en-US" sz="1400" dirty="0"/>
              <a:t>芯片</a:t>
            </a:r>
            <a:r>
              <a:rPr lang="en-US" altLang="zh-CN" sz="1400" dirty="0"/>
              <a:t>ID</a:t>
            </a:r>
            <a:r>
              <a:rPr lang="zh-CN" altLang="en-US" sz="1400" dirty="0"/>
              <a:t>或者</a:t>
            </a:r>
            <a:r>
              <a:rPr lang="en-US" altLang="zh-CN" sz="1400" dirty="0"/>
              <a:t>IMEI</a:t>
            </a:r>
            <a:r>
              <a:rPr lang="zh-CN" altLang="en-US" sz="1400" dirty="0"/>
              <a:t>号（二者填一个即可，允许都填写</a:t>
            </a:r>
            <a:r>
              <a:rPr lang="zh-CN" altLang="en-US" sz="1400" dirty="0" smtClean="0"/>
              <a:t>）、人员账号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413433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12282" y="51276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刷机登录</a:t>
            </a:r>
            <a:endParaRPr lang="en-US" altLang="zh-CN" sz="2800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sp>
        <p:nvSpPr>
          <p:cNvPr id="5" name="Rectangle 5"/>
          <p:cNvSpPr/>
          <p:nvPr/>
        </p:nvSpPr>
        <p:spPr bwMode="auto">
          <a:xfrm>
            <a:off x="656103" y="1500178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用户刷机需求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56103" y="2389696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登录</a:t>
            </a:r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7" name="Rectangle 5"/>
          <p:cNvSpPr/>
          <p:nvPr/>
        </p:nvSpPr>
        <p:spPr bwMode="auto">
          <a:xfrm>
            <a:off x="656103" y="5031179"/>
            <a:ext cx="1011761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验证密码及谷歌身份码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8" name="Rectangle 5"/>
          <p:cNvSpPr/>
          <p:nvPr/>
        </p:nvSpPr>
        <p:spPr bwMode="auto">
          <a:xfrm>
            <a:off x="656103" y="5911924"/>
            <a:ext cx="1011761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进行刷机操作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" name="Rectangle 5"/>
          <p:cNvSpPr/>
          <p:nvPr/>
        </p:nvSpPr>
        <p:spPr bwMode="auto">
          <a:xfrm>
            <a:off x="656103" y="3269689"/>
            <a:ext cx="1011761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WCSM</a:t>
            </a:r>
            <a:r>
              <a:rPr lang="zh-CN" altLang="en-US" sz="120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系统录刷机申请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" name="Rectangle 5"/>
          <p:cNvSpPr/>
          <p:nvPr/>
        </p:nvSpPr>
        <p:spPr bwMode="auto">
          <a:xfrm>
            <a:off x="656103" y="4150434"/>
            <a:ext cx="1011761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zh-CN" altLang="en-US" sz="12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登录刷机工具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091" y="1500178"/>
            <a:ext cx="3117461" cy="2663691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8938" y="1500178"/>
            <a:ext cx="1449070" cy="3067050"/>
          </a:xfrm>
          <a:prstGeom prst="rect">
            <a:avLst/>
          </a:prstGeom>
        </p:spPr>
      </p:pic>
      <p:cxnSp>
        <p:nvCxnSpPr>
          <p:cNvPr id="15" name="直接箭头连接符 14"/>
          <p:cNvCxnSpPr/>
          <p:nvPr/>
        </p:nvCxnSpPr>
        <p:spPr>
          <a:xfrm flipH="1">
            <a:off x="5291847" y="2246517"/>
            <a:ext cx="3473601" cy="934428"/>
          </a:xfrm>
          <a:prstGeom prst="straightConnector1">
            <a:avLst/>
          </a:prstGeom>
          <a:ln w="38100" cmpd="sng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2470826" y="4766553"/>
            <a:ext cx="7607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、打开</a:t>
            </a:r>
            <a:r>
              <a:rPr lang="en-US" altLang="zh-CN" dirty="0" smtClean="0"/>
              <a:t>WCSM</a:t>
            </a:r>
            <a:r>
              <a:rPr lang="zh-CN" altLang="en-US" dirty="0" smtClean="0"/>
              <a:t>版刷机工具。（下载链接：）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、输入账号及密码。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、打开对应绑定的谷歌身份验证器，输入验证码信息。（有效期</a:t>
            </a:r>
            <a:r>
              <a:rPr lang="en-US" altLang="zh-CN" dirty="0" smtClean="0"/>
              <a:t>30</a:t>
            </a:r>
            <a:r>
              <a:rPr lang="zh-CN" altLang="en-US" dirty="0" smtClean="0"/>
              <a:t>秒）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03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282" y="512763"/>
            <a:ext cx="9180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刷机申请：手机无法开机（无法获取</a:t>
            </a:r>
            <a:r>
              <a:rPr lang="en-US" altLang="zh-CN" sz="2800" b="1" dirty="0" smtClean="0">
                <a:solidFill>
                  <a:srgbClr val="00925F"/>
                </a:solidFill>
                <a:cs typeface="+mn-ea"/>
                <a:sym typeface="+mn-lt"/>
              </a:rPr>
              <a:t>IMEI</a:t>
            </a:r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信息）处理方案</a:t>
            </a:r>
            <a:endParaRPr lang="en-US" altLang="zh-CN" sz="2800" b="1" dirty="0" smtClean="0">
              <a:solidFill>
                <a:srgbClr val="00925F"/>
              </a:solidFill>
              <a:cs typeface="+mn-ea"/>
              <a:sym typeface="+mn-lt"/>
            </a:endParaRPr>
          </a:p>
          <a:p>
            <a:r>
              <a:rPr lang="zh-CN" altLang="en-US" sz="2000" b="1" dirty="0">
                <a:solidFill>
                  <a:srgbClr val="00925F"/>
                </a:solidFill>
                <a:cs typeface="+mn-ea"/>
                <a:sym typeface="+mn-lt"/>
              </a:rPr>
              <a:t>高</a:t>
            </a:r>
            <a:r>
              <a:rPr lang="zh-CN" altLang="en-US" sz="2000" b="1" dirty="0" smtClean="0">
                <a:solidFill>
                  <a:srgbClr val="00925F"/>
                </a:solidFill>
                <a:cs typeface="+mn-ea"/>
                <a:sym typeface="+mn-lt"/>
              </a:rPr>
              <a:t>通系列</a:t>
            </a:r>
            <a:endParaRPr lang="zh-CN" altLang="en-US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3893185" y="3576955"/>
            <a:ext cx="881380" cy="161290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435" y="1343761"/>
            <a:ext cx="3479500" cy="2141312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242868" y="3576955"/>
            <a:ext cx="3390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、打开对应软件工具进行刷机，等待报错后点击工具栏选择打开</a:t>
            </a:r>
            <a:r>
              <a:rPr lang="en-US" altLang="zh-CN" sz="1400" dirty="0" smtClean="0"/>
              <a:t>LOG</a:t>
            </a:r>
            <a:r>
              <a:rPr lang="zh-CN" altLang="en-US" sz="1400" dirty="0" smtClean="0"/>
              <a:t>目录</a:t>
            </a:r>
            <a:endParaRPr lang="zh-CN" altLang="en-US" sz="14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6285" y="1385207"/>
            <a:ext cx="3693364" cy="2099866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5917933" y="3605559"/>
            <a:ext cx="3390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2</a:t>
            </a:r>
            <a:r>
              <a:rPr lang="zh-CN" altLang="en-US" sz="1400" dirty="0" smtClean="0"/>
              <a:t>、找到对应时间刷机日志，并打开它</a:t>
            </a:r>
            <a:endParaRPr lang="zh-CN" altLang="en-US" sz="1400" dirty="0"/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6564" y="4147762"/>
            <a:ext cx="7725134" cy="1871481"/>
          </a:xfrm>
          <a:prstGeom prst="rect">
            <a:avLst/>
          </a:prstGeom>
        </p:spPr>
      </p:pic>
      <p:sp>
        <p:nvSpPr>
          <p:cNvPr id="27" name="文本框 26"/>
          <p:cNvSpPr txBox="1"/>
          <p:nvPr/>
        </p:nvSpPr>
        <p:spPr>
          <a:xfrm>
            <a:off x="3787731" y="6155606"/>
            <a:ext cx="6124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</a:t>
            </a:r>
            <a:r>
              <a:rPr lang="zh-CN" altLang="en-US" sz="1400" dirty="0" smtClean="0"/>
              <a:t>、找到对应报错内容，对应内容上方</a:t>
            </a:r>
            <a:r>
              <a:rPr lang="en-US" altLang="zh-CN" sz="1400" dirty="0" smtClean="0"/>
              <a:t>ID</a:t>
            </a:r>
            <a:r>
              <a:rPr lang="zh-CN" altLang="en-US" sz="1400" dirty="0" smtClean="0"/>
              <a:t>信息就是手机的</a:t>
            </a:r>
            <a:r>
              <a:rPr lang="en-US" altLang="zh-CN" sz="1400" dirty="0" smtClean="0"/>
              <a:t>SN</a:t>
            </a:r>
            <a:r>
              <a:rPr lang="zh-CN" altLang="en-US" sz="1400" dirty="0" smtClean="0"/>
              <a:t>号。如无法找到，可通过文本搜索功能，搜索字符：</a:t>
            </a:r>
            <a:r>
              <a:rPr lang="en-US" altLang="zh-CN" sz="1400" dirty="0" smtClean="0"/>
              <a:t>Verify </a:t>
            </a:r>
            <a:r>
              <a:rPr lang="zh-CN" altLang="en-US" sz="1400" dirty="0" smtClean="0"/>
              <a:t>字符上面</a:t>
            </a:r>
            <a:r>
              <a:rPr lang="en-US" altLang="zh-CN" sz="1400" dirty="0" smtClean="0"/>
              <a:t>ID</a:t>
            </a:r>
            <a:r>
              <a:rPr lang="zh-CN" altLang="en-US" sz="1400" dirty="0" smtClean="0"/>
              <a:t>信息为手机</a:t>
            </a:r>
            <a:r>
              <a:rPr lang="en-US" altLang="zh-CN" sz="1400" dirty="0" smtClean="0"/>
              <a:t>SN</a:t>
            </a:r>
            <a:r>
              <a:rPr lang="zh-CN" altLang="en-US" sz="1400" dirty="0" smtClean="0"/>
              <a:t>信息。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7814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282" y="512763"/>
            <a:ext cx="9180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刷机申请：手机无法开机（无法获取</a:t>
            </a:r>
            <a:r>
              <a:rPr lang="en-US" altLang="zh-CN" sz="2800" b="1" dirty="0" smtClean="0">
                <a:solidFill>
                  <a:srgbClr val="00925F"/>
                </a:solidFill>
                <a:cs typeface="+mn-ea"/>
                <a:sym typeface="+mn-lt"/>
              </a:rPr>
              <a:t>IMEI</a:t>
            </a:r>
            <a:r>
              <a:rPr lang="zh-CN" altLang="en-US" sz="2800" b="1" dirty="0" smtClean="0">
                <a:solidFill>
                  <a:srgbClr val="00925F"/>
                </a:solidFill>
                <a:cs typeface="+mn-ea"/>
                <a:sym typeface="+mn-lt"/>
              </a:rPr>
              <a:t>信息）处理方案</a:t>
            </a:r>
            <a:endParaRPr lang="en-US" altLang="zh-CN" sz="2800" b="1" dirty="0" smtClean="0">
              <a:solidFill>
                <a:srgbClr val="00925F"/>
              </a:solidFill>
              <a:cs typeface="+mn-ea"/>
              <a:sym typeface="+mn-lt"/>
            </a:endParaRPr>
          </a:p>
          <a:p>
            <a:r>
              <a:rPr lang="en-US" altLang="zh-CN" sz="2000" b="1" dirty="0" smtClean="0">
                <a:solidFill>
                  <a:srgbClr val="00925F"/>
                </a:solidFill>
                <a:cs typeface="+mn-ea"/>
                <a:sym typeface="+mn-lt"/>
              </a:rPr>
              <a:t>MTK</a:t>
            </a:r>
            <a:r>
              <a:rPr lang="zh-CN" altLang="en-US" sz="2000" b="1" dirty="0" smtClean="0">
                <a:solidFill>
                  <a:srgbClr val="00925F"/>
                </a:solidFill>
                <a:cs typeface="+mn-ea"/>
                <a:sym typeface="+mn-lt"/>
              </a:rPr>
              <a:t>系列</a:t>
            </a:r>
            <a:endParaRPr lang="zh-CN" altLang="en-US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3893185" y="3576955"/>
            <a:ext cx="881380" cy="161290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42868" y="3576955"/>
            <a:ext cx="3390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1</a:t>
            </a:r>
            <a:r>
              <a:rPr lang="zh-CN" altLang="en-US" sz="1400" dirty="0" smtClean="0"/>
              <a:t>、打开对应软件工具进行刷机，等待报错后点击帮助栏选择打开</a:t>
            </a:r>
            <a:r>
              <a:rPr lang="en-US" altLang="zh-CN" sz="1400" dirty="0" smtClean="0"/>
              <a:t>LOG</a:t>
            </a:r>
            <a:r>
              <a:rPr lang="zh-CN" altLang="en-US" sz="1400" dirty="0"/>
              <a:t>文件夹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89130" y="3576339"/>
            <a:ext cx="3390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2</a:t>
            </a:r>
            <a:r>
              <a:rPr lang="zh-CN" altLang="en-US" sz="1400" dirty="0" smtClean="0"/>
              <a:t>、找到对应时间刷机日志，并打开它（文件名称：</a:t>
            </a:r>
            <a:r>
              <a:rPr lang="en-US" altLang="zh-CN" sz="1400" dirty="0"/>
              <a:t>SP_MDT</a:t>
            </a:r>
            <a:r>
              <a:rPr lang="zh-CN" altLang="en-US" sz="1400" dirty="0" smtClean="0"/>
              <a:t>）</a:t>
            </a:r>
            <a:endParaRPr lang="zh-CN" altLang="en-US" sz="1400" dirty="0"/>
          </a:p>
        </p:txBody>
      </p:sp>
      <p:sp>
        <p:nvSpPr>
          <p:cNvPr id="27" name="文本框 26"/>
          <p:cNvSpPr txBox="1"/>
          <p:nvPr/>
        </p:nvSpPr>
        <p:spPr>
          <a:xfrm>
            <a:off x="3787731" y="6155606"/>
            <a:ext cx="5644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3</a:t>
            </a:r>
            <a:r>
              <a:rPr lang="zh-CN" altLang="en-US" sz="1400" dirty="0" smtClean="0"/>
              <a:t>、通过文本搜索功能，搜索</a:t>
            </a:r>
            <a:r>
              <a:rPr lang="en-US" altLang="zh-CN" sz="1400" dirty="0" smtClean="0"/>
              <a:t>A7OD </a:t>
            </a:r>
            <a:r>
              <a:rPr lang="zh-CN" altLang="en-US" sz="1400" dirty="0" smtClean="0"/>
              <a:t>下方信息为</a:t>
            </a:r>
            <a:r>
              <a:rPr lang="en-US" altLang="zh-CN" sz="1400" dirty="0" smtClean="0"/>
              <a:t>MTK</a:t>
            </a:r>
            <a:r>
              <a:rPr lang="zh-CN" altLang="en-US" sz="1400" dirty="0" smtClean="0"/>
              <a:t>系列机型</a:t>
            </a:r>
            <a:r>
              <a:rPr lang="en-US" altLang="zh-CN" sz="1400" dirty="0" smtClean="0"/>
              <a:t>SN</a:t>
            </a:r>
            <a:r>
              <a:rPr lang="zh-CN" altLang="en-US" sz="1400" dirty="0" smtClean="0"/>
              <a:t>信息。</a:t>
            </a:r>
            <a:endParaRPr lang="zh-CN" altLang="en-US" sz="14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444" y="1342751"/>
            <a:ext cx="3084573" cy="2116991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5138" y="1363526"/>
            <a:ext cx="5098651" cy="20764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5905" y="4092080"/>
            <a:ext cx="5886450" cy="195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12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2316352" y="4591532"/>
            <a:ext cx="9755406" cy="1554851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梯形 7"/>
          <p:cNvSpPr/>
          <p:nvPr/>
        </p:nvSpPr>
        <p:spPr>
          <a:xfrm rot="5400000">
            <a:off x="4075302" y="-2747741"/>
            <a:ext cx="4041399" cy="12192000"/>
          </a:xfrm>
          <a:prstGeom prst="trapezoid">
            <a:avLst>
              <a:gd name="adj" fmla="val 1732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2072081" y="2954986"/>
            <a:ext cx="66944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THANK YOU</a:t>
            </a:r>
            <a:endParaRPr lang="zh-CN" altLang="en-US" sz="800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等腰三角形 10"/>
          <p:cNvSpPr/>
          <p:nvPr/>
        </p:nvSpPr>
        <p:spPr>
          <a:xfrm rot="10436929">
            <a:off x="10101699" y="1658108"/>
            <a:ext cx="1934475" cy="53223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 rot="476352">
            <a:off x="5620625" y="929244"/>
            <a:ext cx="2432807" cy="10490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梯形 14"/>
          <p:cNvSpPr/>
          <p:nvPr/>
        </p:nvSpPr>
        <p:spPr>
          <a:xfrm rot="10800000">
            <a:off x="1180049" y="1213048"/>
            <a:ext cx="2620163" cy="462024"/>
          </a:xfrm>
          <a:prstGeom prst="trapezoi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 rot="17083299">
            <a:off x="8782717" y="3849458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 rot="17083299">
            <a:off x="8960284" y="3849458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 rot="17083299">
            <a:off x="9137851" y="3849458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 rot="17083299">
            <a:off x="9315418" y="3834345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 rot="17083299">
            <a:off x="9492985" y="3834345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 rot="17083299">
            <a:off x="9670552" y="3834345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 rot="17083299">
            <a:off x="9859524" y="3833153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 rot="17083299">
            <a:off x="10037091" y="3833153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 rot="17083299">
            <a:off x="10214658" y="3818040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 rot="17083299">
            <a:off x="10392225" y="3818040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 rot="17083299">
            <a:off x="10569792" y="3818040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PPO模板">
      <a:dk1>
        <a:sysClr val="windowText" lastClr="000000"/>
      </a:dk1>
      <a:lt1>
        <a:srgbClr val="FFFFFF"/>
      </a:lt1>
      <a:dk2>
        <a:srgbClr val="00925F"/>
      </a:dk2>
      <a:lt2>
        <a:srgbClr val="00B050"/>
      </a:lt2>
      <a:accent1>
        <a:srgbClr val="409F73"/>
      </a:accent1>
      <a:accent2>
        <a:srgbClr val="00B050"/>
      </a:accent2>
      <a:accent3>
        <a:srgbClr val="92D050"/>
      </a:accent3>
      <a:accent4>
        <a:srgbClr val="4ED5C6"/>
      </a:accent4>
      <a:accent5>
        <a:srgbClr val="05BAC8"/>
      </a:accent5>
      <a:accent6>
        <a:srgbClr val="B2B2B2"/>
      </a:accent6>
      <a:hlink>
        <a:srgbClr val="00925F"/>
      </a:hlink>
      <a:folHlink>
        <a:srgbClr val="7EB594"/>
      </a:folHlink>
    </a:clrScheme>
    <a:fontScheme name="自定义 2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rgbClr val="00925F"/>
          </a:solidFill>
        </a:ln>
      </a:spPr>
      <a:bodyPr rtlCol="0" anchor="ctr"/>
      <a:lstStyle>
        <a:defPPr algn="ctr">
          <a:defRPr dirty="0">
            <a:solidFill>
              <a:srgbClr val="00B0F0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679</Words>
  <Application>Microsoft Office PowerPoint</Application>
  <PresentationFormat>宽屏</PresentationFormat>
  <Paragraphs>70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Aharoni</vt:lpstr>
      <vt:lpstr>宋体</vt:lpstr>
      <vt:lpstr>微软雅黑</vt:lpstr>
      <vt:lpstr>Arial</vt:lpstr>
      <vt:lpstr>Calibri</vt:lpstr>
      <vt:lpstr>Segoe UI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Sinco</dc:creator>
  <cp:lastModifiedBy>姚少康</cp:lastModifiedBy>
  <cp:revision>470</cp:revision>
  <dcterms:created xsi:type="dcterms:W3CDTF">2017-03-01T03:49:00Z</dcterms:created>
  <dcterms:modified xsi:type="dcterms:W3CDTF">2020-05-22T08:12:24Z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2052-10.1.0.6395</vt:lpwstr>
  </property>
</Properties>
</file>