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1"/>
  </p:notesMasterIdLst>
  <p:handoutMasterIdLst>
    <p:handoutMasterId r:id="rId12"/>
  </p:handoutMasterIdLst>
  <p:sldIdLst>
    <p:sldId id="509" r:id="rId2"/>
    <p:sldId id="866" r:id="rId3"/>
    <p:sldId id="861" r:id="rId4"/>
    <p:sldId id="862" r:id="rId5"/>
    <p:sldId id="867" r:id="rId6"/>
    <p:sldId id="863" r:id="rId7"/>
    <p:sldId id="868" r:id="rId8"/>
    <p:sldId id="869" r:id="rId9"/>
    <p:sldId id="496" r:id="rId10"/>
  </p:sldIdLst>
  <p:sldSz cx="12192000" cy="6858000"/>
  <p:notesSz cx="6799263" cy="99298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3113D654-8DC5-419C-8362-8827BDBD7FBF}">
          <p14:sldIdLst>
            <p14:sldId id="509"/>
            <p14:sldId id="866"/>
            <p14:sldId id="861"/>
            <p14:sldId id="862"/>
            <p14:sldId id="867"/>
            <p14:sldId id="863"/>
            <p14:sldId id="868"/>
            <p14:sldId id="869"/>
            <p14:sldId id="496"/>
          </p14:sldIdLst>
        </p14:section>
      </p14:sectionLst>
    </p:ext>
    <p:ext uri="{EFAFB233-063F-42B5-8137-9DF3F51BA10A}">
      <p15:sldGuideLst xmlns:p15="http://schemas.microsoft.com/office/powerpoint/2012/main">
        <p15:guide id="1" orient="horz" pos="323">
          <p15:clr>
            <a:srgbClr val="A4A3A4"/>
          </p15:clr>
        </p15:guide>
        <p15:guide id="2" pos="3840">
          <p15:clr>
            <a:srgbClr val="A4A3A4"/>
          </p15:clr>
        </p15:guide>
        <p15:guide id="3" orient="horz" pos="2216">
          <p15:clr>
            <a:srgbClr val="A4A3A4"/>
          </p15:clr>
        </p15:guide>
        <p15:guide id="4" pos="4143">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25F"/>
    <a:srgbClr val="FFFFFF"/>
    <a:srgbClr val="FEFEFE"/>
    <a:srgbClr val="4ED5BD"/>
    <a:srgbClr val="05BAC8"/>
    <a:srgbClr val="6AC1BD"/>
    <a:srgbClr val="58BC8C"/>
    <a:srgbClr val="D9E151"/>
    <a:srgbClr val="92D750"/>
    <a:srgbClr val="E6E1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437" autoAdjust="0"/>
  </p:normalViewPr>
  <p:slideViewPr>
    <p:cSldViewPr snapToGrid="0" showGuides="1">
      <p:cViewPr varScale="1">
        <p:scale>
          <a:sx n="109" d="100"/>
          <a:sy n="109" d="100"/>
        </p:scale>
        <p:origin x="612" y="96"/>
      </p:cViewPr>
      <p:guideLst>
        <p:guide orient="horz" pos="323"/>
        <p:guide pos="3840"/>
        <p:guide orient="horz" pos="2216"/>
        <p:guide pos="4143"/>
      </p:guideLst>
    </p:cSldViewPr>
  </p:slideViewPr>
  <p:notesTextViewPr>
    <p:cViewPr>
      <p:scale>
        <a:sx n="1" d="1"/>
        <a:sy n="1" d="1"/>
      </p:scale>
      <p:origin x="0" y="0"/>
    </p:cViewPr>
  </p:notesTextViewPr>
  <p:sorterViewPr>
    <p:cViewPr>
      <p:scale>
        <a:sx n="50" d="100"/>
        <a:sy n="50" d="100"/>
      </p:scale>
      <p:origin x="0" y="-2688"/>
    </p:cViewPr>
  </p:sorterViewPr>
  <p:notesViewPr>
    <p:cSldViewPr snapToGrid="0">
      <p:cViewPr varScale="1">
        <p:scale>
          <a:sx n="62" d="100"/>
          <a:sy n="62" d="100"/>
        </p:scale>
        <p:origin x="2452"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479B57CE-6D04-468C-B111-05B795FC0270}" type="datetimeFigureOut">
              <a:rPr lang="zh-CN" altLang="en-US" smtClean="0"/>
              <a:t>2020/5/22</a:t>
            </a:fld>
            <a:endParaRPr lang="zh-CN" altLang="en-US"/>
          </a:p>
        </p:txBody>
      </p:sp>
      <p:sp>
        <p:nvSpPr>
          <p:cNvPr id="4" name="页脚占位符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A5829003-F2BD-411B-B124-DA25CC1B17B6}" type="slidenum">
              <a:rPr lang="zh-CN" altLang="en-US" smtClean="0"/>
              <a:t>‹#›</a:t>
            </a:fld>
            <a:endParaRPr lang="zh-CN" altLang="en-US"/>
          </a:p>
        </p:txBody>
      </p:sp>
    </p:spTree>
    <p:extLst>
      <p:ext uri="{BB962C8B-B14F-4D97-AF65-F5344CB8AC3E}">
        <p14:creationId xmlns:p14="http://schemas.microsoft.com/office/powerpoint/2010/main" val="82467161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cs typeface="微软雅黑" panose="020B0503020204020204" pitchFamily="34" charset="-122"/>
              </a:defRPr>
            </a:lvl1pPr>
          </a:lstStyle>
          <a:p>
            <a:endParaRPr lang="zh-CN" altLang="en-US"/>
          </a:p>
        </p:txBody>
      </p:sp>
      <p:sp>
        <p:nvSpPr>
          <p:cNvPr id="3" name="日期占位符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cs typeface="微软雅黑" panose="020B0503020204020204" pitchFamily="34" charset="-122"/>
              </a:defRPr>
            </a:lvl1pPr>
          </a:lstStyle>
          <a:p>
            <a:fld id="{E6988B21-9535-46BC-B1BC-F992EE980A63}" type="datetimeFigureOut">
              <a:rPr lang="zh-CN" altLang="en-US" smtClean="0"/>
              <a:t>2020/5/22</a:t>
            </a:fld>
            <a:endParaRPr lang="zh-CN" altLang="en-US"/>
          </a:p>
        </p:txBody>
      </p:sp>
      <p:sp>
        <p:nvSpPr>
          <p:cNvPr id="4" name="幻灯片图像占位符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cs typeface="微软雅黑" panose="020B0503020204020204" pitchFamily="34" charset="-122"/>
              </a:defRPr>
            </a:lvl1pPr>
          </a:lstStyle>
          <a:p>
            <a:endParaRPr lang="zh-CN" altLang="en-US"/>
          </a:p>
        </p:txBody>
      </p:sp>
      <p:sp>
        <p:nvSpPr>
          <p:cNvPr id="7" name="灯片编号占位符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cs typeface="微软雅黑" panose="020B0503020204020204" pitchFamily="34" charset="-122"/>
              </a:defRPr>
            </a:lvl1pPr>
          </a:lstStyle>
          <a:p>
            <a:fld id="{1C4D02B2-78EB-4D6E-B06D-D36F11E98354}" type="slidenum">
              <a:rPr lang="zh-CN" altLang="en-US" smtClean="0"/>
              <a:t>‹#›</a:t>
            </a:fld>
            <a:endParaRPr lang="zh-CN" altLang="en-US"/>
          </a:p>
        </p:txBody>
      </p:sp>
    </p:spTree>
    <p:extLst>
      <p:ext uri="{BB962C8B-B14F-4D97-AF65-F5344CB8AC3E}">
        <p14:creationId xmlns:p14="http://schemas.microsoft.com/office/powerpoint/2010/main" val="31344272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微软雅黑" panose="020B0503020204020204" pitchFamily="34" charset="-122"/>
      </a:defRPr>
    </a:lvl1pPr>
    <a:lvl2pPr marL="457200" algn="l" defTabSz="914400" rtl="0" eaLnBrk="1" latinLnBrk="0" hangingPunct="1">
      <a:defRPr sz="1200" kern="1200">
        <a:solidFill>
          <a:schemeClr val="tx1"/>
        </a:solidFill>
        <a:latin typeface="+mn-lt"/>
        <a:ea typeface="+mn-ea"/>
        <a:cs typeface="微软雅黑" panose="020B0503020204020204" pitchFamily="34" charset="-122"/>
      </a:defRPr>
    </a:lvl2pPr>
    <a:lvl3pPr marL="914400" algn="l" defTabSz="914400" rtl="0" eaLnBrk="1" latinLnBrk="0" hangingPunct="1">
      <a:defRPr sz="1200" kern="1200">
        <a:solidFill>
          <a:schemeClr val="tx1"/>
        </a:solidFill>
        <a:latin typeface="+mn-lt"/>
        <a:ea typeface="+mn-ea"/>
        <a:cs typeface="微软雅黑" panose="020B0503020204020204" pitchFamily="34" charset="-122"/>
      </a:defRPr>
    </a:lvl3pPr>
    <a:lvl4pPr marL="1371600" algn="l" defTabSz="914400" rtl="0" eaLnBrk="1" latinLnBrk="0" hangingPunct="1">
      <a:defRPr sz="1200" kern="1200">
        <a:solidFill>
          <a:schemeClr val="tx1"/>
        </a:solidFill>
        <a:latin typeface="+mn-lt"/>
        <a:ea typeface="+mn-ea"/>
        <a:cs typeface="微软雅黑" panose="020B0503020204020204" pitchFamily="34" charset="-122"/>
      </a:defRPr>
    </a:lvl4pPr>
    <a:lvl5pPr marL="1828800" algn="l" defTabSz="914400" rtl="0" eaLnBrk="1" latinLnBrk="0" hangingPunct="1">
      <a:defRPr sz="1200" kern="1200">
        <a:solidFill>
          <a:schemeClr val="tx1"/>
        </a:solidFill>
        <a:latin typeface="+mn-lt"/>
        <a:ea typeface="+mn-ea"/>
        <a:cs typeface="微软雅黑" panose="020B0503020204020204" pitchFamily="3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10" name="图片 9"/>
          <p:cNvPicPr>
            <a:picLocks noChangeAspect="1"/>
          </p:cNvPicPr>
          <p:nvPr userDrawn="1"/>
        </p:nvPicPr>
        <p:blipFill rotWithShape="1">
          <a:blip r:embed="rId2">
            <a:extLst>
              <a:ext uri="{28A0092B-C50C-407E-A947-70E740481C1C}">
                <a14:useLocalDpi xmlns:a14="http://schemas.microsoft.com/office/drawing/2010/main" val="0"/>
              </a:ext>
            </a:extLst>
          </a:blip>
          <a:srcRect l="12408"/>
          <a:stretch>
            <a:fillRect/>
          </a:stretch>
        </p:blipFill>
        <p:spPr>
          <a:xfrm>
            <a:off x="-5606" y="0"/>
            <a:ext cx="6652726" cy="6858000"/>
          </a:xfrm>
          <a:prstGeom prst="rect">
            <a:avLst/>
          </a:prstGeom>
        </p:spPr>
      </p:pic>
      <p:sp>
        <p:nvSpPr>
          <p:cNvPr id="4" name="矩形 3"/>
          <p:cNvSpPr/>
          <p:nvPr userDrawn="1"/>
        </p:nvSpPr>
        <p:spPr>
          <a:xfrm>
            <a:off x="5419288" y="0"/>
            <a:ext cx="6374351" cy="6858000"/>
          </a:xfrm>
          <a:prstGeom prst="rect">
            <a:avLst/>
          </a:prstGeom>
          <a:solidFill>
            <a:srgbClr val="FEFEFE">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箭头: V 形 11"/>
          <p:cNvSpPr/>
          <p:nvPr userDrawn="1"/>
        </p:nvSpPr>
        <p:spPr>
          <a:xfrm>
            <a:off x="10636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箭头: V 形 12"/>
          <p:cNvSpPr/>
          <p:nvPr userDrawn="1"/>
        </p:nvSpPr>
        <p:spPr>
          <a:xfrm>
            <a:off x="124801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箭头: V 形 13"/>
          <p:cNvSpPr/>
          <p:nvPr userDrawn="1"/>
        </p:nvSpPr>
        <p:spPr>
          <a:xfrm>
            <a:off x="144595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箭头: V 形 14"/>
          <p:cNvSpPr/>
          <p:nvPr userDrawn="1"/>
        </p:nvSpPr>
        <p:spPr>
          <a:xfrm>
            <a:off x="163027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箭头: V 形 15"/>
          <p:cNvSpPr/>
          <p:nvPr userDrawn="1"/>
        </p:nvSpPr>
        <p:spPr>
          <a:xfrm>
            <a:off x="181027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箭头: V 形 16"/>
          <p:cNvSpPr/>
          <p:nvPr userDrawn="1"/>
        </p:nvSpPr>
        <p:spPr>
          <a:xfrm>
            <a:off x="19945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箭头: V 形 18"/>
          <p:cNvSpPr/>
          <p:nvPr userDrawn="1"/>
        </p:nvSpPr>
        <p:spPr>
          <a:xfrm>
            <a:off x="217891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箭头: V 形 19"/>
          <p:cNvSpPr/>
          <p:nvPr userDrawn="1"/>
        </p:nvSpPr>
        <p:spPr>
          <a:xfrm>
            <a:off x="236323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箭头: V 形 20"/>
          <p:cNvSpPr/>
          <p:nvPr userDrawn="1"/>
        </p:nvSpPr>
        <p:spPr>
          <a:xfrm>
            <a:off x="256117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箭头: V 形 21"/>
          <p:cNvSpPr/>
          <p:nvPr userDrawn="1"/>
        </p:nvSpPr>
        <p:spPr>
          <a:xfrm>
            <a:off x="27454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箭头: V 形 22"/>
          <p:cNvSpPr/>
          <p:nvPr userDrawn="1"/>
        </p:nvSpPr>
        <p:spPr>
          <a:xfrm>
            <a:off x="29254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箭头: V 形 23"/>
          <p:cNvSpPr/>
          <p:nvPr userDrawn="1"/>
        </p:nvSpPr>
        <p:spPr>
          <a:xfrm>
            <a:off x="310981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箭头: V 形 24"/>
          <p:cNvSpPr/>
          <p:nvPr userDrawn="1"/>
        </p:nvSpPr>
        <p:spPr>
          <a:xfrm>
            <a:off x="329413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箭头: V 形 25"/>
          <p:cNvSpPr/>
          <p:nvPr userDrawn="1"/>
        </p:nvSpPr>
        <p:spPr>
          <a:xfrm>
            <a:off x="349207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箭头: V 形 26"/>
          <p:cNvSpPr/>
          <p:nvPr userDrawn="1"/>
        </p:nvSpPr>
        <p:spPr>
          <a:xfrm>
            <a:off x="36763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箭头: V 形 27"/>
          <p:cNvSpPr/>
          <p:nvPr userDrawn="1"/>
        </p:nvSpPr>
        <p:spPr>
          <a:xfrm>
            <a:off x="385639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箭头: V 形 28"/>
          <p:cNvSpPr/>
          <p:nvPr userDrawn="1"/>
        </p:nvSpPr>
        <p:spPr>
          <a:xfrm>
            <a:off x="4040712" y="5215805"/>
            <a:ext cx="180000" cy="252000"/>
          </a:xfrm>
          <a:prstGeom prst="chevr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2" name="图片 3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63033" y="237833"/>
            <a:ext cx="1305255" cy="310341"/>
          </a:xfrm>
          <a:prstGeom prst="rect">
            <a:avLst/>
          </a:prstGeom>
        </p:spPr>
      </p:pic>
      <p:sp>
        <p:nvSpPr>
          <p:cNvPr id="31" name="文本框 30"/>
          <p:cNvSpPr txBox="1"/>
          <p:nvPr userDrawn="1"/>
        </p:nvSpPr>
        <p:spPr>
          <a:xfrm>
            <a:off x="5915611" y="1055100"/>
            <a:ext cx="5952677" cy="1938992"/>
          </a:xfrm>
          <a:prstGeom prst="rect">
            <a:avLst/>
          </a:prstGeom>
          <a:noFill/>
        </p:spPr>
        <p:txBody>
          <a:bodyPr wrap="square" rtlCol="0">
            <a:spAutoFit/>
          </a:bodyPr>
          <a:lstStyle/>
          <a:p>
            <a:r>
              <a:rPr lang="en-US" altLang="zh-CN" sz="4000" b="1" dirty="0" smtClean="0">
                <a:solidFill>
                  <a:srgbClr val="00925F"/>
                </a:solidFill>
                <a:latin typeface="微软雅黑" panose="020B0503020204020204" pitchFamily="34" charset="-122"/>
                <a:ea typeface="微软雅黑" panose="020B0503020204020204" pitchFamily="34" charset="-122"/>
              </a:rPr>
              <a:t>Guide to the new operation mode of flashing machine</a:t>
            </a:r>
            <a:endParaRPr lang="zh-CN" altLang="en-US" sz="4000" b="1" dirty="0">
              <a:solidFill>
                <a:srgbClr val="00925F"/>
              </a:solidFill>
              <a:latin typeface="微软雅黑" panose="020B0503020204020204" pitchFamily="34" charset="-122"/>
              <a:ea typeface="微软雅黑" panose="020B0503020204020204" pitchFamily="3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7" name="TextBox 11"/>
          <p:cNvSpPr txBox="1"/>
          <p:nvPr userDrawn="1"/>
        </p:nvSpPr>
        <p:spPr>
          <a:xfrm>
            <a:off x="11138533" y="6462525"/>
            <a:ext cx="808163" cy="261610"/>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defRPr/>
            </a:pPr>
            <a:fld id="{87A1FE1D-2C93-4E5E-B972-0C394F7C2AFD}" type="slidenum">
              <a:rPr kumimoji="0" lang="en-US" sz="1100" b="0" i="0" u="none" strike="noStrike" kern="1200" cap="none" spc="0" normalizeH="0" baseline="0" noProof="0" smtClean="0">
                <a:ln>
                  <a:noFill/>
                </a:ln>
                <a:solidFill>
                  <a:schemeClr val="bg1">
                    <a:lumMod val="6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a:t>
            </a:fld>
            <a:endParaRPr lang="en-US" sz="1600" dirty="0">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63033" y="237833"/>
            <a:ext cx="1305255" cy="31034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hf sldNum="0"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软雅黑" panose="020B0503020204020204" pitchFamily="34" charset="-122"/>
                <a:ea typeface="微软雅黑" panose="020B0503020204020204" pitchFamily="34" charset="-122"/>
                <a:cs typeface="微软雅黑" panose="020B0503020204020204" pitchFamily="34" charset="-122"/>
              </a:defRPr>
            </a:lvl1pPr>
          </a:lstStyle>
          <a:p>
            <a:fld id="{F4122DBC-359A-49EE-8417-67A1E649066E}" type="slidenum">
              <a:rPr lang="zh-CN" altLang="en-US" smtClean="0">
                <a:solidFill>
                  <a:prstClr val="black">
                    <a:tint val="75000"/>
                  </a:prstClr>
                </a:solidFill>
              </a:rPr>
              <a:t>‹#›</a:t>
            </a:fld>
            <a:endParaRPr lang="zh-CN" alt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ervice-sg.myoppo.com/#/login" TargetMode="External"/><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412282" y="512763"/>
            <a:ext cx="4320413" cy="523220"/>
          </a:xfrm>
          <a:prstGeom prst="rect">
            <a:avLst/>
          </a:prstGeom>
          <a:noFill/>
        </p:spPr>
        <p:txBody>
          <a:bodyPr wrap="none" rtlCol="0">
            <a:spAutoFit/>
          </a:bodyPr>
          <a:lstStyle/>
          <a:p>
            <a:r>
              <a:rPr lang="en-US" altLang="zh-CN" sz="2800" b="1" dirty="0">
                <a:solidFill>
                  <a:srgbClr val="00925F"/>
                </a:solidFill>
                <a:cs typeface="+mn-ea"/>
                <a:sym typeface="+mn-lt"/>
              </a:rPr>
              <a:t>New process of flashing</a:t>
            </a:r>
          </a:p>
        </p:txBody>
      </p:sp>
      <p:sp>
        <p:nvSpPr>
          <p:cNvPr id="6" name="文本框 5"/>
          <p:cNvSpPr txBox="1"/>
          <p:nvPr/>
        </p:nvSpPr>
        <p:spPr>
          <a:xfrm>
            <a:off x="2709564" y="969608"/>
            <a:ext cx="2372264" cy="646331"/>
          </a:xfrm>
          <a:prstGeom prst="rect">
            <a:avLst/>
          </a:prstGeom>
          <a:noFill/>
        </p:spPr>
        <p:txBody>
          <a:bodyPr wrap="square" rtlCol="0">
            <a:spAutoFit/>
          </a:bodyPr>
          <a:lstStyle/>
          <a:p>
            <a:r>
              <a:rPr lang="en-US" altLang="zh-CN" dirty="0"/>
              <a:t>Original </a:t>
            </a:r>
            <a:r>
              <a:rPr lang="en-US" altLang="zh-CN" dirty="0" smtClean="0"/>
              <a:t>flash </a:t>
            </a:r>
            <a:r>
              <a:rPr lang="en-US" altLang="zh-CN" dirty="0"/>
              <a:t>machine process</a:t>
            </a:r>
            <a:endParaRPr lang="zh-CN" altLang="en-US" dirty="0"/>
          </a:p>
        </p:txBody>
      </p:sp>
      <p:sp>
        <p:nvSpPr>
          <p:cNvPr id="7" name="文本框 6"/>
          <p:cNvSpPr txBox="1"/>
          <p:nvPr/>
        </p:nvSpPr>
        <p:spPr>
          <a:xfrm>
            <a:off x="5399081" y="955109"/>
            <a:ext cx="2082035" cy="646331"/>
          </a:xfrm>
          <a:prstGeom prst="rect">
            <a:avLst/>
          </a:prstGeom>
          <a:noFill/>
        </p:spPr>
        <p:txBody>
          <a:bodyPr wrap="square" rtlCol="0">
            <a:spAutoFit/>
          </a:bodyPr>
          <a:lstStyle/>
          <a:p>
            <a:r>
              <a:rPr lang="en-US" altLang="zh-CN" dirty="0" smtClean="0"/>
              <a:t>flashing </a:t>
            </a:r>
            <a:r>
              <a:rPr lang="en-US" altLang="zh-CN" dirty="0"/>
              <a:t>process after modification</a:t>
            </a:r>
            <a:endParaRPr lang="zh-CN" altLang="en-US" dirty="0"/>
          </a:p>
        </p:txBody>
      </p:sp>
      <p:sp>
        <p:nvSpPr>
          <p:cNvPr id="8" name="文本框 7"/>
          <p:cNvSpPr txBox="1"/>
          <p:nvPr/>
        </p:nvSpPr>
        <p:spPr>
          <a:xfrm>
            <a:off x="7996687" y="2122098"/>
            <a:ext cx="3623095" cy="2862322"/>
          </a:xfrm>
          <a:prstGeom prst="rect">
            <a:avLst/>
          </a:prstGeom>
          <a:noFill/>
        </p:spPr>
        <p:txBody>
          <a:bodyPr wrap="square" rtlCol="0">
            <a:spAutoFit/>
          </a:bodyPr>
          <a:lstStyle/>
          <a:p>
            <a:r>
              <a:rPr lang="en-US" altLang="zh-CN" dirty="0"/>
              <a:t>This adjustment content</a:t>
            </a:r>
            <a:r>
              <a:rPr lang="en-US" altLang="zh-CN" dirty="0" smtClean="0"/>
              <a:t>:</a:t>
            </a:r>
          </a:p>
          <a:p>
            <a:r>
              <a:rPr lang="en-US" altLang="zh-CN" dirty="0" smtClean="0"/>
              <a:t>1.All flashing </a:t>
            </a:r>
            <a:r>
              <a:rPr lang="en-US" altLang="zh-CN" dirty="0"/>
              <a:t>of the customer service center and the operator need to apply for </a:t>
            </a:r>
            <a:r>
              <a:rPr lang="en-US" altLang="zh-CN" dirty="0" smtClean="0"/>
              <a:t>flashing </a:t>
            </a:r>
            <a:r>
              <a:rPr lang="en-US" altLang="zh-CN" dirty="0"/>
              <a:t>in the "account mobile phone binding relationship" module of the WCSM system to allow </a:t>
            </a:r>
            <a:r>
              <a:rPr lang="en-US" altLang="zh-CN" dirty="0" smtClean="0"/>
              <a:t>flashing </a:t>
            </a:r>
            <a:r>
              <a:rPr lang="zh-CN" altLang="en-US" dirty="0" smtClean="0"/>
              <a:t>。</a:t>
            </a:r>
            <a:endParaRPr lang="en-US" altLang="zh-CN" dirty="0" smtClean="0"/>
          </a:p>
          <a:p>
            <a:endParaRPr lang="en-US" altLang="zh-CN" dirty="0" smtClean="0"/>
          </a:p>
          <a:p>
            <a:r>
              <a:rPr lang="en-US" altLang="zh-CN" dirty="0" smtClean="0"/>
              <a:t>2.Cancel </a:t>
            </a:r>
            <a:r>
              <a:rPr lang="en-US" altLang="zh-CN" dirty="0"/>
              <a:t>the email verification code login and use Google ID.</a:t>
            </a:r>
            <a:endParaRPr lang="zh-CN" altLang="en-US" dirty="0"/>
          </a:p>
        </p:txBody>
      </p:sp>
      <p:sp>
        <p:nvSpPr>
          <p:cNvPr id="9" name="Rectangle 5"/>
          <p:cNvSpPr/>
          <p:nvPr/>
        </p:nvSpPr>
        <p:spPr bwMode="auto">
          <a:xfrm>
            <a:off x="3008349" y="1809915"/>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User needs</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0" name="Rectangle 5"/>
          <p:cNvSpPr/>
          <p:nvPr/>
        </p:nvSpPr>
        <p:spPr bwMode="auto">
          <a:xfrm>
            <a:off x="3008349" y="2699433"/>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Login flash tool</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1" name="Rectangle 5"/>
          <p:cNvSpPr/>
          <p:nvPr/>
        </p:nvSpPr>
        <p:spPr bwMode="auto">
          <a:xfrm>
            <a:off x="3008349" y="3579425"/>
            <a:ext cx="1011761" cy="966695"/>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Verification password and email verification code</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2" name="Rectangle 5"/>
          <p:cNvSpPr/>
          <p:nvPr/>
        </p:nvSpPr>
        <p:spPr bwMode="auto">
          <a:xfrm>
            <a:off x="3008348" y="4924546"/>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Flash operation</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3" name="右箭头 22"/>
          <p:cNvSpPr/>
          <p:nvPr/>
        </p:nvSpPr>
        <p:spPr>
          <a:xfrm>
            <a:off x="4382219" y="2829464"/>
            <a:ext cx="1035170" cy="646981"/>
          </a:xfrm>
          <a:prstGeom prst="rightArrow">
            <a:avLst/>
          </a:prstGeom>
          <a:noFill/>
          <a:ln>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8" name="Rectangle 5"/>
          <p:cNvSpPr/>
          <p:nvPr/>
        </p:nvSpPr>
        <p:spPr bwMode="auto">
          <a:xfrm>
            <a:off x="5779498" y="1791030"/>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User needs</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9" name="Rectangle 5"/>
          <p:cNvSpPr/>
          <p:nvPr/>
        </p:nvSpPr>
        <p:spPr bwMode="auto">
          <a:xfrm>
            <a:off x="5779498" y="2666397"/>
            <a:ext cx="1011761" cy="501566"/>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sym typeface="+mn-ea"/>
              </a:rPr>
              <a:t>Log in to WCSM</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0" name="Rectangle 5"/>
          <p:cNvSpPr/>
          <p:nvPr/>
        </p:nvSpPr>
        <p:spPr bwMode="auto">
          <a:xfrm>
            <a:off x="5779498" y="3546390"/>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a:t>Flash Application import</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4" name="Rectangle 5"/>
          <p:cNvSpPr/>
          <p:nvPr/>
        </p:nvSpPr>
        <p:spPr bwMode="auto">
          <a:xfrm>
            <a:off x="5779498" y="4427135"/>
            <a:ext cx="1011761" cy="501566"/>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Login flash tool</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5" name="Rectangle 5"/>
          <p:cNvSpPr/>
          <p:nvPr/>
        </p:nvSpPr>
        <p:spPr bwMode="auto">
          <a:xfrm>
            <a:off x="5779498" y="5293274"/>
            <a:ext cx="1011761" cy="643167"/>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Verify password and Google ID</a:t>
            </a:r>
            <a:endParaRPr lang="en-US"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6" name="Rectangle 5"/>
          <p:cNvSpPr/>
          <p:nvPr/>
        </p:nvSpPr>
        <p:spPr bwMode="auto">
          <a:xfrm>
            <a:off x="5779498" y="6243870"/>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a:solidFill>
                  <a:prstClr val="white"/>
                </a:solidFill>
                <a:latin typeface="微软雅黑" panose="020B0503020204020204" pitchFamily="34" charset="-122"/>
                <a:ea typeface="微软雅黑" panose="020B0503020204020204" pitchFamily="34" charset="-122"/>
                <a:cs typeface="Segoe UI" panose="020B0502040204020203" pitchFamily="34" charset="0"/>
              </a:rPr>
              <a:t>Flash operation</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3" name="下箭头 2"/>
          <p:cNvSpPr/>
          <p:nvPr/>
        </p:nvSpPr>
        <p:spPr>
          <a:xfrm>
            <a:off x="3424687" y="2369798"/>
            <a:ext cx="107830" cy="251001"/>
          </a:xfrm>
          <a:prstGeom prst="downArrow">
            <a:avLst/>
          </a:prstGeom>
          <a:noFill/>
          <a:ln>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7" name="下箭头 26"/>
          <p:cNvSpPr/>
          <p:nvPr/>
        </p:nvSpPr>
        <p:spPr>
          <a:xfrm>
            <a:off x="3424687" y="3264711"/>
            <a:ext cx="107830" cy="251001"/>
          </a:xfrm>
          <a:prstGeom prst="downArrow">
            <a:avLst/>
          </a:prstGeom>
          <a:noFill/>
          <a:ln>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8" name="下箭头 27"/>
          <p:cNvSpPr/>
          <p:nvPr/>
        </p:nvSpPr>
        <p:spPr>
          <a:xfrm>
            <a:off x="3424687" y="4605967"/>
            <a:ext cx="107830" cy="251001"/>
          </a:xfrm>
          <a:prstGeom prst="downArrow">
            <a:avLst/>
          </a:prstGeom>
          <a:noFill/>
          <a:ln>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9" name="下箭头 28"/>
          <p:cNvSpPr/>
          <p:nvPr/>
        </p:nvSpPr>
        <p:spPr>
          <a:xfrm>
            <a:off x="6228708" y="2356309"/>
            <a:ext cx="107830" cy="251001"/>
          </a:xfrm>
          <a:prstGeom prst="downArrow">
            <a:avLst/>
          </a:prstGeom>
          <a:noFill/>
          <a:ln>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0" name="下箭头 29"/>
          <p:cNvSpPr/>
          <p:nvPr/>
        </p:nvSpPr>
        <p:spPr>
          <a:xfrm>
            <a:off x="6228708" y="3200784"/>
            <a:ext cx="107830" cy="251001"/>
          </a:xfrm>
          <a:prstGeom prst="downArrow">
            <a:avLst/>
          </a:prstGeom>
          <a:noFill/>
          <a:ln>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1" name="下箭头 30"/>
          <p:cNvSpPr/>
          <p:nvPr/>
        </p:nvSpPr>
        <p:spPr>
          <a:xfrm>
            <a:off x="6228708" y="4078303"/>
            <a:ext cx="107830" cy="251001"/>
          </a:xfrm>
          <a:prstGeom prst="downArrow">
            <a:avLst/>
          </a:prstGeom>
          <a:noFill/>
          <a:ln>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2" name="下箭头 31"/>
          <p:cNvSpPr/>
          <p:nvPr/>
        </p:nvSpPr>
        <p:spPr>
          <a:xfrm>
            <a:off x="6228708" y="4956915"/>
            <a:ext cx="107830" cy="251001"/>
          </a:xfrm>
          <a:prstGeom prst="downArrow">
            <a:avLst/>
          </a:prstGeom>
          <a:noFill/>
          <a:ln>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33" name="下箭头 32"/>
          <p:cNvSpPr/>
          <p:nvPr/>
        </p:nvSpPr>
        <p:spPr>
          <a:xfrm>
            <a:off x="6228708" y="5964655"/>
            <a:ext cx="107830" cy="251001"/>
          </a:xfrm>
          <a:prstGeom prst="downArrow">
            <a:avLst/>
          </a:prstGeom>
          <a:noFill/>
          <a:ln>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587523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2032000" y="1323340"/>
            <a:ext cx="9575800" cy="5467350"/>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Rectangle 5"/>
          <p:cNvSpPr/>
          <p:nvPr/>
        </p:nvSpPr>
        <p:spPr bwMode="auto">
          <a:xfrm>
            <a:off x="537641" y="1763682"/>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User needs</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7" name="Rectangle 5"/>
          <p:cNvSpPr/>
          <p:nvPr/>
        </p:nvSpPr>
        <p:spPr bwMode="auto">
          <a:xfrm>
            <a:off x="537641" y="2639049"/>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sym typeface="+mn-ea"/>
              </a:rPr>
              <a:t>Log in to WCSM</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3" name="Rectangle 5"/>
          <p:cNvSpPr/>
          <p:nvPr/>
        </p:nvSpPr>
        <p:spPr bwMode="auto">
          <a:xfrm>
            <a:off x="537641" y="3519042"/>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a:t>Flash Application import</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 name="文本框 1"/>
          <p:cNvSpPr txBox="1"/>
          <p:nvPr/>
        </p:nvSpPr>
        <p:spPr>
          <a:xfrm>
            <a:off x="412282" y="512763"/>
            <a:ext cx="3802644" cy="523220"/>
          </a:xfrm>
          <a:prstGeom prst="rect">
            <a:avLst/>
          </a:prstGeom>
          <a:noFill/>
        </p:spPr>
        <p:txBody>
          <a:bodyPr wrap="none" rtlCol="0">
            <a:spAutoFit/>
          </a:bodyPr>
          <a:lstStyle/>
          <a:p>
            <a:r>
              <a:rPr lang="en-US" altLang="zh-CN" sz="2800" b="1" dirty="0">
                <a:solidFill>
                  <a:srgbClr val="00925F"/>
                </a:solidFill>
                <a:latin typeface="微软雅黑" panose="020B0503020204020204" pitchFamily="34" charset="-122"/>
                <a:ea typeface="微软雅黑" panose="020B0503020204020204" pitchFamily="34" charset="-122"/>
                <a:cs typeface="微软雅黑" panose="020B0503020204020204" pitchFamily="34" charset="-122"/>
                <a:sym typeface="+mn-lt"/>
              </a:rPr>
              <a:t>WCSM system login</a:t>
            </a:r>
            <a:endParaRPr lang="en-US" altLang="zh-CN" sz="2800" b="1" dirty="0">
              <a:solidFill>
                <a:srgbClr val="00925F"/>
              </a:solidFill>
              <a:latin typeface="微软雅黑" panose="020B0503020204020204" pitchFamily="34" charset="-122"/>
              <a:ea typeface="微软雅黑" panose="020B0503020204020204" pitchFamily="34" charset="-122"/>
              <a:cs typeface="Segoe UI" panose="020B0502040204020203" pitchFamily="34" charset="0"/>
              <a:sym typeface="+mn-ea"/>
            </a:endParaRPr>
          </a:p>
        </p:txBody>
      </p:sp>
      <p:sp>
        <p:nvSpPr>
          <p:cNvPr id="6" name="Rectangle 5"/>
          <p:cNvSpPr/>
          <p:nvPr/>
        </p:nvSpPr>
        <p:spPr bwMode="auto">
          <a:xfrm>
            <a:off x="537641" y="4399787"/>
            <a:ext cx="1011761" cy="501566"/>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a:solidFill>
                  <a:prstClr val="white"/>
                </a:solidFill>
                <a:latin typeface="微软雅黑" panose="020B0503020204020204" pitchFamily="34" charset="-122"/>
                <a:ea typeface="微软雅黑" panose="020B0503020204020204" pitchFamily="34" charset="-122"/>
                <a:cs typeface="Segoe UI" panose="020B0502040204020203" pitchFamily="34" charset="0"/>
              </a:rPr>
              <a:t>Login flash tool</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7" name="Rectangle 5"/>
          <p:cNvSpPr/>
          <p:nvPr/>
        </p:nvSpPr>
        <p:spPr bwMode="auto">
          <a:xfrm>
            <a:off x="537641" y="5265926"/>
            <a:ext cx="1011761" cy="643167"/>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Verify password and Google ID</a:t>
            </a:r>
            <a:endParaRPr lang="en-US"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9" name="Rectangle 5"/>
          <p:cNvSpPr/>
          <p:nvPr/>
        </p:nvSpPr>
        <p:spPr bwMode="auto">
          <a:xfrm>
            <a:off x="537641" y="6216522"/>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Flash </a:t>
            </a:r>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operation</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3" name="图片 2"/>
          <p:cNvPicPr>
            <a:picLocks noChangeAspect="1"/>
          </p:cNvPicPr>
          <p:nvPr/>
        </p:nvPicPr>
        <p:blipFill>
          <a:blip r:embed="rId2"/>
          <a:stretch>
            <a:fillRect/>
          </a:stretch>
        </p:blipFill>
        <p:spPr>
          <a:xfrm>
            <a:off x="2030730" y="1355725"/>
            <a:ext cx="9577070" cy="5177790"/>
          </a:xfrm>
          <a:prstGeom prst="rect">
            <a:avLst/>
          </a:prstGeom>
        </p:spPr>
      </p:pic>
      <p:sp>
        <p:nvSpPr>
          <p:cNvPr id="8" name="文本框 7"/>
          <p:cNvSpPr txBox="1"/>
          <p:nvPr/>
        </p:nvSpPr>
        <p:spPr>
          <a:xfrm>
            <a:off x="6717665" y="1824990"/>
            <a:ext cx="2209800" cy="914400"/>
          </a:xfrm>
          <a:prstGeom prst="rect">
            <a:avLst/>
          </a:prstGeom>
          <a:noFill/>
        </p:spPr>
        <p:txBody>
          <a:bodyPr wrap="square" rtlCol="0">
            <a:spAutoFit/>
          </a:bodyPr>
          <a:lstStyle/>
          <a:p>
            <a:r>
              <a:rPr lang="en-US" altLang="zh-CN" sz="5400" b="1">
                <a:solidFill>
                  <a:srgbClr val="FF0000"/>
                </a:solidFill>
              </a:rPr>
              <a:t>9</a:t>
            </a:r>
          </a:p>
        </p:txBody>
      </p:sp>
      <p:sp>
        <p:nvSpPr>
          <p:cNvPr id="11" name="文本框 10"/>
          <p:cNvSpPr txBox="1"/>
          <p:nvPr/>
        </p:nvSpPr>
        <p:spPr>
          <a:xfrm>
            <a:off x="2031365" y="5332095"/>
            <a:ext cx="9576435" cy="1015663"/>
          </a:xfrm>
          <a:prstGeom prst="rect">
            <a:avLst/>
          </a:prstGeom>
          <a:noFill/>
        </p:spPr>
        <p:txBody>
          <a:bodyPr wrap="square" rtlCol="0">
            <a:spAutoFit/>
          </a:bodyPr>
          <a:lstStyle/>
          <a:p>
            <a:r>
              <a:rPr lang="en-US" sz="1200" b="1" dirty="0" smtClean="0">
                <a:solidFill>
                  <a:srgbClr val="FF0000"/>
                </a:solidFill>
                <a:latin typeface="+mj-ea"/>
                <a:ea typeface="+mj-ea"/>
              </a:rPr>
              <a:t>1.Enter </a:t>
            </a:r>
            <a:r>
              <a:rPr lang="en-US" sz="1200" b="1" dirty="0">
                <a:solidFill>
                  <a:srgbClr val="FF0000"/>
                </a:solidFill>
                <a:latin typeface="+mj-ea"/>
                <a:ea typeface="+mj-ea"/>
              </a:rPr>
              <a:t>the system landing page </a:t>
            </a:r>
            <a:r>
              <a:rPr sz="1200" b="1" dirty="0" smtClean="0">
                <a:solidFill>
                  <a:srgbClr val="FF0000"/>
                </a:solidFill>
                <a:latin typeface="+mj-ea"/>
                <a:ea typeface="+mj-ea"/>
              </a:rPr>
              <a:t>-- </a:t>
            </a:r>
            <a:r>
              <a:rPr sz="1200" b="1" dirty="0">
                <a:solidFill>
                  <a:srgbClr val="FF0000"/>
                </a:solidFill>
                <a:latin typeface="+mj-ea"/>
                <a:ea typeface="+mj-ea"/>
              </a:rPr>
              <a:t>enter Staff WCSM account -- account password -- </a:t>
            </a:r>
            <a:r>
              <a:rPr lang="en-US" sz="1200" b="1" dirty="0">
                <a:solidFill>
                  <a:srgbClr val="FF0000"/>
                </a:solidFill>
                <a:latin typeface="+mj-ea"/>
                <a:ea typeface="+mj-ea"/>
              </a:rPr>
              <a:t>captcha</a:t>
            </a:r>
            <a:r>
              <a:rPr sz="1200" b="1" dirty="0">
                <a:solidFill>
                  <a:srgbClr val="FF0000"/>
                </a:solidFill>
                <a:latin typeface="+mj-ea"/>
                <a:ea typeface="+mj-ea"/>
              </a:rPr>
              <a:t> (please note!! : captcha is easy to expire, please click update verification code) -- enter the dynamic password of the Google authenticator (dynamic password is automatically updated every 30 seconds, please pay attention to the 30-second time schedule of the small circle on the right) </a:t>
            </a:r>
            <a:r>
              <a:rPr sz="1200" b="1" dirty="0" smtClean="0">
                <a:solidFill>
                  <a:srgbClr val="FF0000"/>
                </a:solidFill>
                <a:latin typeface="+mj-ea"/>
                <a:ea typeface="+mj-ea"/>
              </a:rPr>
              <a:t>-- </a:t>
            </a:r>
            <a:r>
              <a:rPr sz="1200" b="1" dirty="0">
                <a:solidFill>
                  <a:srgbClr val="FF0000"/>
                </a:solidFill>
                <a:latin typeface="+mj-ea"/>
                <a:ea typeface="+mj-ea"/>
              </a:rPr>
              <a:t>click Login to </a:t>
            </a:r>
            <a:r>
              <a:rPr sz="1200" b="1" dirty="0" smtClean="0">
                <a:solidFill>
                  <a:srgbClr val="FF0000"/>
                </a:solidFill>
                <a:latin typeface="+mj-ea"/>
                <a:ea typeface="+mj-ea"/>
              </a:rPr>
              <a:t>Login</a:t>
            </a:r>
            <a:endParaRPr lang="en-US" sz="1200" b="1" dirty="0" smtClean="0">
              <a:solidFill>
                <a:srgbClr val="FF0000"/>
              </a:solidFill>
              <a:latin typeface="+mj-ea"/>
              <a:ea typeface="+mj-ea"/>
            </a:endParaRPr>
          </a:p>
          <a:p>
            <a:r>
              <a:rPr lang="en-US" sz="1200" b="1" dirty="0">
                <a:solidFill>
                  <a:srgbClr val="FF0000"/>
                </a:solidFill>
                <a:latin typeface="+mj-ea"/>
                <a:ea typeface="+mj-ea"/>
              </a:rPr>
              <a:t>WCSM system access address</a:t>
            </a:r>
            <a:r>
              <a:rPr lang="en-US" sz="1200" b="1" dirty="0" smtClean="0">
                <a:solidFill>
                  <a:srgbClr val="FF0000"/>
                </a:solidFill>
                <a:latin typeface="+mj-ea"/>
                <a:ea typeface="+mj-ea"/>
              </a:rPr>
              <a:t>:</a:t>
            </a:r>
            <a:r>
              <a:rPr lang="zh-CN" altLang="en-US" sz="1200" b="1" dirty="0" smtClean="0">
                <a:solidFill>
                  <a:srgbClr val="FF0000"/>
                </a:solidFill>
                <a:latin typeface="+mj-ea"/>
                <a:ea typeface="+mj-ea"/>
              </a:rPr>
              <a:t>：</a:t>
            </a:r>
            <a:r>
              <a:rPr lang="en-US" altLang="zh-CN" sz="1200" dirty="0">
                <a:hlinkClick r:id="rId3"/>
              </a:rPr>
              <a:t> https://service-sg.myoppo.com/#/login</a:t>
            </a:r>
            <a:endParaRPr sz="1200" b="1" dirty="0">
              <a:solidFill>
                <a:srgbClr val="FF0000"/>
              </a:solidFill>
              <a:latin typeface="+mj-ea"/>
              <a:ea typeface="+mj-ea"/>
            </a:endParaRPr>
          </a:p>
        </p:txBody>
      </p:sp>
      <p:pic>
        <p:nvPicPr>
          <p:cNvPr id="20" name="图片 19"/>
          <p:cNvPicPr>
            <a:picLocks noChangeAspect="1"/>
          </p:cNvPicPr>
          <p:nvPr/>
        </p:nvPicPr>
        <p:blipFill>
          <a:blip r:embed="rId4"/>
          <a:stretch>
            <a:fillRect/>
          </a:stretch>
        </p:blipFill>
        <p:spPr>
          <a:xfrm>
            <a:off x="4039870" y="2251075"/>
            <a:ext cx="1449070" cy="3067050"/>
          </a:xfrm>
          <a:prstGeom prst="rect">
            <a:avLst/>
          </a:prstGeom>
        </p:spPr>
      </p:pic>
      <p:cxnSp>
        <p:nvCxnSpPr>
          <p:cNvPr id="12" name="直接箭头连接符 11"/>
          <p:cNvCxnSpPr/>
          <p:nvPr/>
        </p:nvCxnSpPr>
        <p:spPr>
          <a:xfrm>
            <a:off x="4879975" y="2950845"/>
            <a:ext cx="3835400" cy="1254125"/>
          </a:xfrm>
          <a:prstGeom prst="straightConnector1">
            <a:avLst/>
          </a:prstGeom>
          <a:ln>
            <a:tailEnd type="arrow" w="med" len="med"/>
          </a:ln>
        </p:spPr>
        <p:style>
          <a:lnRef idx="3">
            <a:schemeClr val="dk1"/>
          </a:lnRef>
          <a:fillRef idx="0">
            <a:schemeClr val="dk1"/>
          </a:fillRef>
          <a:effectRef idx="2">
            <a:schemeClr val="dk1"/>
          </a:effectRef>
          <a:fontRef idx="minor">
            <a:schemeClr val="tx1"/>
          </a:fontRef>
        </p:style>
      </p:cxnSp>
      <p:sp>
        <p:nvSpPr>
          <p:cNvPr id="5" name="圆角矩形 4"/>
          <p:cNvSpPr/>
          <p:nvPr/>
        </p:nvSpPr>
        <p:spPr>
          <a:xfrm>
            <a:off x="10697845" y="1842135"/>
            <a:ext cx="871855" cy="269240"/>
          </a:xfrm>
          <a:prstGeom prst="round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10684510" y="1870075"/>
            <a:ext cx="899160" cy="213360"/>
          </a:xfrm>
          <a:prstGeom prst="rect">
            <a:avLst/>
          </a:prstGeom>
          <a:noFill/>
        </p:spPr>
        <p:txBody>
          <a:bodyPr wrap="square" rtlCol="0">
            <a:spAutoFit/>
          </a:bodyPr>
          <a:lstStyle/>
          <a:p>
            <a:r>
              <a:rPr lang="zh-CN" altLang="en-US" sz="800">
                <a:solidFill>
                  <a:schemeClr val="tx1"/>
                </a:solidFill>
              </a:rPr>
              <a:t>Device Binding</a:t>
            </a:r>
          </a:p>
        </p:txBody>
      </p:sp>
      <p:pic>
        <p:nvPicPr>
          <p:cNvPr id="13" name="图片 12"/>
          <p:cNvPicPr>
            <a:picLocks noChangeAspect="1"/>
          </p:cNvPicPr>
          <p:nvPr/>
        </p:nvPicPr>
        <p:blipFill>
          <a:blip r:embed="rId5"/>
          <a:stretch>
            <a:fillRect/>
          </a:stretch>
        </p:blipFill>
        <p:spPr>
          <a:xfrm>
            <a:off x="2910840" y="1480185"/>
            <a:ext cx="3583940" cy="3454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412282" y="512763"/>
            <a:ext cx="3121367" cy="523220"/>
          </a:xfrm>
          <a:prstGeom prst="rect">
            <a:avLst/>
          </a:prstGeom>
          <a:noFill/>
        </p:spPr>
        <p:txBody>
          <a:bodyPr wrap="none" rtlCol="0">
            <a:spAutoFit/>
          </a:bodyPr>
          <a:lstStyle/>
          <a:p>
            <a:r>
              <a:rPr lang="en-US" altLang="zh-CN" sz="2800" b="1" dirty="0" smtClean="0">
                <a:solidFill>
                  <a:srgbClr val="00925F"/>
                </a:solidFill>
                <a:cs typeface="+mn-ea"/>
                <a:sym typeface="+mn-lt"/>
              </a:rPr>
              <a:t>Flash </a:t>
            </a:r>
            <a:r>
              <a:rPr lang="en-US" altLang="zh-CN" sz="2800" b="1" dirty="0">
                <a:solidFill>
                  <a:srgbClr val="00925F"/>
                </a:solidFill>
                <a:cs typeface="+mn-ea"/>
                <a:sym typeface="+mn-lt"/>
              </a:rPr>
              <a:t>application</a:t>
            </a:r>
          </a:p>
        </p:txBody>
      </p:sp>
      <p:sp>
        <p:nvSpPr>
          <p:cNvPr id="18" name="矩形 17"/>
          <p:cNvSpPr/>
          <p:nvPr/>
        </p:nvSpPr>
        <p:spPr>
          <a:xfrm>
            <a:off x="2032000" y="1323340"/>
            <a:ext cx="9575800" cy="5467350"/>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2031999" y="5975386"/>
            <a:ext cx="9576435" cy="461665"/>
          </a:xfrm>
          <a:prstGeom prst="rect">
            <a:avLst/>
          </a:prstGeom>
          <a:noFill/>
        </p:spPr>
        <p:txBody>
          <a:bodyPr wrap="square" rtlCol="0">
            <a:spAutoFit/>
          </a:bodyPr>
          <a:lstStyle/>
          <a:p>
            <a:pPr marL="228600" indent="-228600">
              <a:buAutoNum type="arabicPeriod"/>
            </a:pPr>
            <a:r>
              <a:rPr lang="en-US" altLang="zh-CN" sz="1200" b="1" dirty="0" smtClean="0">
                <a:solidFill>
                  <a:srgbClr val="FF0000"/>
                </a:solidFill>
                <a:latin typeface="+mj-ea"/>
                <a:ea typeface="+mj-ea"/>
              </a:rPr>
              <a:t>After </a:t>
            </a:r>
            <a:r>
              <a:rPr lang="en-US" altLang="zh-CN" sz="1200" b="1" dirty="0">
                <a:solidFill>
                  <a:srgbClr val="FF0000"/>
                </a:solidFill>
                <a:latin typeface="+mj-ea"/>
                <a:ea typeface="+mj-ea"/>
              </a:rPr>
              <a:t>entering the system interface, select the </a:t>
            </a:r>
            <a:r>
              <a:rPr lang="en-US" altLang="zh-CN" sz="1200" b="1" dirty="0" smtClean="0">
                <a:solidFill>
                  <a:srgbClr val="FF0000"/>
                </a:solidFill>
                <a:latin typeface="+mj-ea"/>
                <a:ea typeface="+mj-ea"/>
              </a:rPr>
              <a:t>“tool </a:t>
            </a:r>
            <a:r>
              <a:rPr lang="en-US" altLang="zh-CN" sz="1200" b="1" dirty="0">
                <a:solidFill>
                  <a:srgbClr val="FF0000"/>
                </a:solidFill>
                <a:latin typeface="+mj-ea"/>
                <a:ea typeface="+mj-ea"/>
              </a:rPr>
              <a:t>management-account phone binding </a:t>
            </a:r>
            <a:r>
              <a:rPr lang="en-US" altLang="zh-CN" sz="1200" b="1" dirty="0" smtClean="0">
                <a:solidFill>
                  <a:srgbClr val="FF0000"/>
                </a:solidFill>
                <a:latin typeface="+mj-ea"/>
                <a:ea typeface="+mj-ea"/>
              </a:rPr>
              <a:t>relationship” module</a:t>
            </a:r>
            <a:r>
              <a:rPr lang="zh-CN" altLang="en-US" sz="1200" b="1" dirty="0" smtClean="0">
                <a:solidFill>
                  <a:srgbClr val="FF0000"/>
                </a:solidFill>
                <a:latin typeface="+mj-ea"/>
                <a:ea typeface="+mj-ea"/>
              </a:rPr>
              <a:t>。</a:t>
            </a:r>
            <a:endParaRPr lang="en-US" altLang="zh-CN" sz="1200" b="1" dirty="0" smtClean="0">
              <a:solidFill>
                <a:srgbClr val="FF0000"/>
              </a:solidFill>
              <a:latin typeface="+mj-ea"/>
              <a:ea typeface="+mj-ea"/>
            </a:endParaRPr>
          </a:p>
          <a:p>
            <a:pPr marL="228600" indent="-228600">
              <a:buAutoNum type="arabicPeriod"/>
            </a:pPr>
            <a:r>
              <a:rPr lang="en-US" altLang="zh-CN" sz="1200" b="1" dirty="0">
                <a:solidFill>
                  <a:srgbClr val="FF0000"/>
                </a:solidFill>
                <a:latin typeface="+mj-ea"/>
                <a:ea typeface="+mj-ea"/>
                <a:sym typeface="+mn-ea"/>
              </a:rPr>
              <a:t>Click the </a:t>
            </a:r>
            <a:r>
              <a:rPr lang="en-US" altLang="zh-CN" sz="1200" b="1" dirty="0" smtClean="0">
                <a:solidFill>
                  <a:srgbClr val="FF0000"/>
                </a:solidFill>
                <a:latin typeface="+mj-ea"/>
                <a:ea typeface="+mj-ea"/>
                <a:sym typeface="+mn-ea"/>
              </a:rPr>
              <a:t>Create </a:t>
            </a:r>
            <a:r>
              <a:rPr lang="en-US" altLang="zh-CN" sz="1200" b="1" dirty="0">
                <a:solidFill>
                  <a:srgbClr val="FF0000"/>
                </a:solidFill>
                <a:latin typeface="+mj-ea"/>
                <a:ea typeface="+mj-ea"/>
                <a:sym typeface="+mn-ea"/>
              </a:rPr>
              <a:t>to enter the application interface</a:t>
            </a:r>
            <a:endParaRPr lang="zh-CN" altLang="en-US" sz="1200" b="1" dirty="0">
              <a:solidFill>
                <a:srgbClr val="FF0000"/>
              </a:solidFill>
              <a:latin typeface="+mj-ea"/>
              <a:ea typeface="+mj-ea"/>
              <a:sym typeface="+mn-ea"/>
            </a:endParaRPr>
          </a:p>
        </p:txBody>
      </p:sp>
      <p:sp>
        <p:nvSpPr>
          <p:cNvPr id="14" name="Rectangle 5"/>
          <p:cNvSpPr/>
          <p:nvPr/>
        </p:nvSpPr>
        <p:spPr bwMode="auto">
          <a:xfrm>
            <a:off x="537640" y="1758304"/>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User needs</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5" name="Rectangle 5"/>
          <p:cNvSpPr/>
          <p:nvPr/>
        </p:nvSpPr>
        <p:spPr bwMode="auto">
          <a:xfrm>
            <a:off x="537641" y="2639049"/>
            <a:ext cx="1011761" cy="501566"/>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sym typeface="+mn-ea"/>
              </a:rPr>
              <a:t>Log in to WCSM</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6" name="Rectangle 5"/>
          <p:cNvSpPr/>
          <p:nvPr/>
        </p:nvSpPr>
        <p:spPr bwMode="auto">
          <a:xfrm>
            <a:off x="537641" y="3519042"/>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t>Flash Application import</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7" name="Rectangle 5"/>
          <p:cNvSpPr/>
          <p:nvPr/>
        </p:nvSpPr>
        <p:spPr bwMode="auto">
          <a:xfrm>
            <a:off x="537641" y="4399787"/>
            <a:ext cx="1011761" cy="501566"/>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a:solidFill>
                  <a:prstClr val="white"/>
                </a:solidFill>
                <a:latin typeface="微软雅黑" panose="020B0503020204020204" pitchFamily="34" charset="-122"/>
                <a:ea typeface="微软雅黑" panose="020B0503020204020204" pitchFamily="34" charset="-122"/>
                <a:cs typeface="Segoe UI" panose="020B0502040204020203" pitchFamily="34" charset="0"/>
              </a:rPr>
              <a:t>Login flash tool</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0" name="Rectangle 5"/>
          <p:cNvSpPr/>
          <p:nvPr/>
        </p:nvSpPr>
        <p:spPr bwMode="auto">
          <a:xfrm>
            <a:off x="537641" y="5265926"/>
            <a:ext cx="1011761" cy="643167"/>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Verify password and Google ID</a:t>
            </a:r>
            <a:endParaRPr lang="en-US"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1" name="Rectangle 5"/>
          <p:cNvSpPr/>
          <p:nvPr/>
        </p:nvSpPr>
        <p:spPr bwMode="auto">
          <a:xfrm>
            <a:off x="537641" y="6216522"/>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Flash </a:t>
            </a:r>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operation</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5" name="图片 4"/>
          <p:cNvPicPr>
            <a:picLocks noChangeAspect="1"/>
          </p:cNvPicPr>
          <p:nvPr/>
        </p:nvPicPr>
        <p:blipFill>
          <a:blip r:embed="rId2"/>
          <a:stretch>
            <a:fillRect/>
          </a:stretch>
        </p:blipFill>
        <p:spPr>
          <a:xfrm>
            <a:off x="2031999" y="1323340"/>
            <a:ext cx="9575801" cy="1817275"/>
          </a:xfrm>
          <a:prstGeom prst="rect">
            <a:avLst/>
          </a:prstGeom>
        </p:spPr>
      </p:pic>
      <p:pic>
        <p:nvPicPr>
          <p:cNvPr id="6" name="图片 5"/>
          <p:cNvPicPr>
            <a:picLocks noChangeAspect="1"/>
          </p:cNvPicPr>
          <p:nvPr/>
        </p:nvPicPr>
        <p:blipFill>
          <a:blip r:embed="rId3"/>
          <a:stretch>
            <a:fillRect/>
          </a:stretch>
        </p:blipFill>
        <p:spPr>
          <a:xfrm>
            <a:off x="2031999" y="3140616"/>
            <a:ext cx="9575801" cy="2296466"/>
          </a:xfrm>
          <a:prstGeom prst="rect">
            <a:avLst/>
          </a:prstGeom>
        </p:spPr>
      </p:pic>
    </p:spTree>
    <p:extLst>
      <p:ext uri="{BB962C8B-B14F-4D97-AF65-F5344CB8AC3E}">
        <p14:creationId xmlns:p14="http://schemas.microsoft.com/office/powerpoint/2010/main" val="3180343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412282" y="512763"/>
            <a:ext cx="3121367" cy="523220"/>
          </a:xfrm>
          <a:prstGeom prst="rect">
            <a:avLst/>
          </a:prstGeom>
          <a:noFill/>
        </p:spPr>
        <p:txBody>
          <a:bodyPr wrap="none" rtlCol="0">
            <a:spAutoFit/>
          </a:bodyPr>
          <a:lstStyle/>
          <a:p>
            <a:r>
              <a:rPr lang="en-US" altLang="zh-CN" sz="2800" b="1" dirty="0">
                <a:solidFill>
                  <a:srgbClr val="00925F"/>
                </a:solidFill>
                <a:cs typeface="+mn-ea"/>
                <a:sym typeface="+mn-lt"/>
              </a:rPr>
              <a:t>Flash application</a:t>
            </a:r>
          </a:p>
        </p:txBody>
      </p:sp>
      <p:sp>
        <p:nvSpPr>
          <p:cNvPr id="18" name="矩形 17"/>
          <p:cNvSpPr/>
          <p:nvPr/>
        </p:nvSpPr>
        <p:spPr>
          <a:xfrm>
            <a:off x="2032000" y="1323340"/>
            <a:ext cx="9575800" cy="5467350"/>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4" name="Rectangle 5"/>
          <p:cNvSpPr/>
          <p:nvPr/>
        </p:nvSpPr>
        <p:spPr bwMode="auto">
          <a:xfrm>
            <a:off x="537640" y="1758304"/>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User needs</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5" name="Rectangle 5"/>
          <p:cNvSpPr/>
          <p:nvPr/>
        </p:nvSpPr>
        <p:spPr bwMode="auto">
          <a:xfrm>
            <a:off x="537641" y="2639049"/>
            <a:ext cx="1011761" cy="501566"/>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sym typeface="+mn-ea"/>
              </a:rPr>
              <a:t>Log in to WCSM</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6" name="Rectangle 5"/>
          <p:cNvSpPr/>
          <p:nvPr/>
        </p:nvSpPr>
        <p:spPr bwMode="auto">
          <a:xfrm>
            <a:off x="537641" y="3519042"/>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t>Flash Application import</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7" name="Rectangle 5"/>
          <p:cNvSpPr/>
          <p:nvPr/>
        </p:nvSpPr>
        <p:spPr bwMode="auto">
          <a:xfrm>
            <a:off x="537641" y="4399787"/>
            <a:ext cx="1011761" cy="501566"/>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a:solidFill>
                  <a:prstClr val="white"/>
                </a:solidFill>
                <a:latin typeface="微软雅黑" panose="020B0503020204020204" pitchFamily="34" charset="-122"/>
                <a:ea typeface="微软雅黑" panose="020B0503020204020204" pitchFamily="34" charset="-122"/>
                <a:cs typeface="Segoe UI" panose="020B0502040204020203" pitchFamily="34" charset="0"/>
              </a:rPr>
              <a:t>Login flash tool</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0" name="Rectangle 5"/>
          <p:cNvSpPr/>
          <p:nvPr/>
        </p:nvSpPr>
        <p:spPr bwMode="auto">
          <a:xfrm>
            <a:off x="537641" y="5265926"/>
            <a:ext cx="1011761" cy="643167"/>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Verify password and Google ID</a:t>
            </a:r>
            <a:endParaRPr lang="en-US"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1" name="Rectangle 5"/>
          <p:cNvSpPr/>
          <p:nvPr/>
        </p:nvSpPr>
        <p:spPr bwMode="auto">
          <a:xfrm>
            <a:off x="537641" y="6216522"/>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Flash </a:t>
            </a:r>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operation</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3" name="图片 2"/>
          <p:cNvPicPr>
            <a:picLocks noChangeAspect="1"/>
          </p:cNvPicPr>
          <p:nvPr/>
        </p:nvPicPr>
        <p:blipFill>
          <a:blip r:embed="rId2"/>
          <a:stretch>
            <a:fillRect/>
          </a:stretch>
        </p:blipFill>
        <p:spPr>
          <a:xfrm>
            <a:off x="2031999" y="1323341"/>
            <a:ext cx="9575801" cy="2697267"/>
          </a:xfrm>
          <a:prstGeom prst="rect">
            <a:avLst/>
          </a:prstGeom>
        </p:spPr>
      </p:pic>
      <p:sp>
        <p:nvSpPr>
          <p:cNvPr id="7" name="文本框 6"/>
          <p:cNvSpPr txBox="1"/>
          <p:nvPr/>
        </p:nvSpPr>
        <p:spPr>
          <a:xfrm>
            <a:off x="2031998" y="3718679"/>
            <a:ext cx="9477075" cy="2862322"/>
          </a:xfrm>
          <a:prstGeom prst="rect">
            <a:avLst/>
          </a:prstGeom>
          <a:noFill/>
        </p:spPr>
        <p:txBody>
          <a:bodyPr wrap="square" rtlCol="0">
            <a:spAutoFit/>
          </a:bodyPr>
          <a:lstStyle/>
          <a:p>
            <a:r>
              <a:rPr lang="en-US" altLang="zh-CN" dirty="0"/>
              <a:t>Binding relationship type: </a:t>
            </a:r>
            <a:r>
              <a:rPr lang="en-US" altLang="zh-CN" dirty="0" smtClean="0"/>
              <a:t>Flash </a:t>
            </a:r>
            <a:r>
              <a:rPr lang="en-US" altLang="zh-CN" dirty="0"/>
              <a:t>application, white list</a:t>
            </a:r>
          </a:p>
          <a:p>
            <a:r>
              <a:rPr lang="en-US" altLang="zh-CN" dirty="0" smtClean="0"/>
              <a:t>Flash </a:t>
            </a:r>
            <a:r>
              <a:rPr lang="en-US" altLang="zh-CN" dirty="0"/>
              <a:t>application is the latest security measure. </a:t>
            </a:r>
            <a:r>
              <a:rPr lang="en-US" altLang="zh-CN" dirty="0" smtClean="0"/>
              <a:t>Flashing </a:t>
            </a:r>
            <a:r>
              <a:rPr lang="en-US" altLang="zh-CN" dirty="0"/>
              <a:t>in the customer service center needs to be applied in the WCSM system to be allowed to </a:t>
            </a:r>
            <a:r>
              <a:rPr lang="en-US" altLang="zh-CN" dirty="0" smtClean="0"/>
              <a:t>flash</a:t>
            </a:r>
            <a:r>
              <a:rPr lang="en-US" altLang="zh-CN" dirty="0"/>
              <a:t>. </a:t>
            </a:r>
            <a:r>
              <a:rPr lang="en-US" altLang="zh-CN" dirty="0" smtClean="0"/>
              <a:t>Flash </a:t>
            </a:r>
            <a:r>
              <a:rPr lang="en-US" altLang="zh-CN" dirty="0"/>
              <a:t>application is only allowed for those who have permission to </a:t>
            </a:r>
            <a:r>
              <a:rPr lang="en-US" altLang="zh-CN" dirty="0" smtClean="0"/>
              <a:t>flash</a:t>
            </a:r>
            <a:r>
              <a:rPr lang="en-US" altLang="zh-CN" dirty="0"/>
              <a:t>.</a:t>
            </a:r>
          </a:p>
          <a:p>
            <a:r>
              <a:rPr lang="en-US" altLang="zh-CN" dirty="0"/>
              <a:t>Fill in the content: chip ID or IMEI number (You can fill in one)</a:t>
            </a:r>
          </a:p>
          <a:p>
            <a:r>
              <a:rPr lang="en-US" altLang="zh-CN" dirty="0"/>
              <a:t>The white list is the company's permission to open bills, allowing the customer service center to apply directly to deal with the problem that the version is not in the after-sales system or Chinese model. Whitelist permissions are only open: technical supervisor, quality feedback, customer service manager</a:t>
            </a:r>
          </a:p>
          <a:p>
            <a:r>
              <a:rPr lang="en-US" altLang="zh-CN" dirty="0"/>
              <a:t>Fill in content: chip ID or IMEI number (You can fill in one), personnel account</a:t>
            </a:r>
            <a:endParaRPr lang="zh-CN" altLang="en-US" dirty="0"/>
          </a:p>
        </p:txBody>
      </p:sp>
    </p:spTree>
    <p:extLst>
      <p:ext uri="{BB962C8B-B14F-4D97-AF65-F5344CB8AC3E}">
        <p14:creationId xmlns:p14="http://schemas.microsoft.com/office/powerpoint/2010/main" val="4522736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371354" y="523526"/>
            <a:ext cx="3004349" cy="523220"/>
          </a:xfrm>
          <a:prstGeom prst="rect">
            <a:avLst/>
          </a:prstGeom>
          <a:noFill/>
        </p:spPr>
        <p:txBody>
          <a:bodyPr wrap="none" rtlCol="0">
            <a:spAutoFit/>
          </a:bodyPr>
          <a:lstStyle/>
          <a:p>
            <a:pPr algn="ctr" defTabSz="685165"/>
            <a:r>
              <a:rPr lang="en-US" altLang="zh-CN" sz="2800" b="1" dirty="0">
                <a:solidFill>
                  <a:srgbClr val="00925F"/>
                </a:solidFill>
                <a:latin typeface="微软雅黑" panose="020B0503020204020204" pitchFamily="34" charset="-122"/>
                <a:ea typeface="微软雅黑" panose="020B0503020204020204" pitchFamily="34" charset="-122"/>
                <a:cs typeface="Segoe UI" panose="020B0502040204020203" pitchFamily="34" charset="0"/>
              </a:rPr>
              <a:t>Login flash tool</a:t>
            </a:r>
            <a:endParaRPr lang="zh-CN" altLang="en-US" sz="2800" b="1" dirty="0">
              <a:solidFill>
                <a:srgbClr val="00925F"/>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8" name="矩形 17"/>
          <p:cNvSpPr/>
          <p:nvPr/>
        </p:nvSpPr>
        <p:spPr>
          <a:xfrm>
            <a:off x="2032000" y="1323340"/>
            <a:ext cx="9575800" cy="5467350"/>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19" name="文本框 18"/>
          <p:cNvSpPr txBox="1"/>
          <p:nvPr/>
        </p:nvSpPr>
        <p:spPr>
          <a:xfrm>
            <a:off x="2032000" y="5455238"/>
            <a:ext cx="9576435" cy="646331"/>
          </a:xfrm>
          <a:prstGeom prst="rect">
            <a:avLst/>
          </a:prstGeom>
          <a:noFill/>
        </p:spPr>
        <p:txBody>
          <a:bodyPr wrap="square" rtlCol="0">
            <a:spAutoFit/>
          </a:bodyPr>
          <a:lstStyle/>
          <a:p>
            <a:r>
              <a:rPr lang="en-US" altLang="zh-CN" sz="1200" b="1" dirty="0">
                <a:solidFill>
                  <a:srgbClr val="FF0000"/>
                </a:solidFill>
                <a:latin typeface="+mj-ea"/>
                <a:ea typeface="+mj-ea"/>
              </a:rPr>
              <a:t>1. Open the WCSM version </a:t>
            </a:r>
            <a:r>
              <a:rPr lang="en-US" altLang="zh-CN" sz="1200" b="1" dirty="0" smtClean="0">
                <a:solidFill>
                  <a:srgbClr val="FF0000"/>
                </a:solidFill>
                <a:latin typeface="+mj-ea"/>
                <a:ea typeface="+mj-ea"/>
              </a:rPr>
              <a:t>flash </a:t>
            </a:r>
            <a:r>
              <a:rPr lang="en-US" altLang="zh-CN" sz="1200" b="1" dirty="0">
                <a:solidFill>
                  <a:srgbClr val="FF0000"/>
                </a:solidFill>
                <a:latin typeface="+mj-ea"/>
                <a:ea typeface="+mj-ea"/>
              </a:rPr>
              <a:t>tool. (Download link :)</a:t>
            </a:r>
          </a:p>
          <a:p>
            <a:r>
              <a:rPr lang="en-US" altLang="zh-CN" sz="1200" b="1" dirty="0">
                <a:solidFill>
                  <a:srgbClr val="FF0000"/>
                </a:solidFill>
                <a:latin typeface="+mj-ea"/>
                <a:ea typeface="+mj-ea"/>
              </a:rPr>
              <a:t>2. Enter the account number and password.</a:t>
            </a:r>
          </a:p>
          <a:p>
            <a:r>
              <a:rPr lang="en-US" altLang="zh-CN" sz="1200" b="1" dirty="0">
                <a:solidFill>
                  <a:srgbClr val="FF0000"/>
                </a:solidFill>
                <a:latin typeface="+mj-ea"/>
                <a:ea typeface="+mj-ea"/>
              </a:rPr>
              <a:t>3. Open the corresponding Google identity verifier and enter the verification code information. (Valid for 30 seconds)</a:t>
            </a:r>
            <a:endParaRPr lang="zh-CN" altLang="en-US" sz="1200" b="1" dirty="0">
              <a:solidFill>
                <a:srgbClr val="FF0000"/>
              </a:solidFill>
              <a:latin typeface="+mj-ea"/>
              <a:ea typeface="+mj-ea"/>
              <a:sym typeface="+mn-ea"/>
            </a:endParaRPr>
          </a:p>
        </p:txBody>
      </p:sp>
      <p:sp>
        <p:nvSpPr>
          <p:cNvPr id="14" name="Rectangle 5"/>
          <p:cNvSpPr/>
          <p:nvPr/>
        </p:nvSpPr>
        <p:spPr bwMode="auto">
          <a:xfrm>
            <a:off x="537640" y="1758304"/>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User needs</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5" name="Rectangle 5"/>
          <p:cNvSpPr/>
          <p:nvPr/>
        </p:nvSpPr>
        <p:spPr bwMode="auto">
          <a:xfrm>
            <a:off x="537641" y="2639049"/>
            <a:ext cx="1011761" cy="501566"/>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sym typeface="+mn-ea"/>
              </a:rPr>
              <a:t>Log in to WCSM</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6" name="Rectangle 5"/>
          <p:cNvSpPr/>
          <p:nvPr/>
        </p:nvSpPr>
        <p:spPr bwMode="auto">
          <a:xfrm>
            <a:off x="537641" y="3519042"/>
            <a:ext cx="1011761" cy="501566"/>
          </a:xfrm>
          <a:prstGeom prst="rect">
            <a:avLst/>
          </a:prstGeom>
          <a:solidFill>
            <a:schemeClr val="bg1">
              <a:lumMod val="6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t>Flash Application import</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17" name="Rectangle 5"/>
          <p:cNvSpPr/>
          <p:nvPr/>
        </p:nvSpPr>
        <p:spPr bwMode="auto">
          <a:xfrm>
            <a:off x="537641" y="4399787"/>
            <a:ext cx="1011761" cy="501566"/>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Login flash tool</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0" name="Rectangle 5"/>
          <p:cNvSpPr/>
          <p:nvPr/>
        </p:nvSpPr>
        <p:spPr bwMode="auto">
          <a:xfrm>
            <a:off x="537641" y="5265926"/>
            <a:ext cx="1011761" cy="643167"/>
          </a:xfrm>
          <a:prstGeom prst="rect">
            <a:avLst/>
          </a:prstGeom>
          <a:solidFill>
            <a:srgbClr val="00925F"/>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Verify password and Google ID</a:t>
            </a:r>
            <a:endParaRPr lang="en-US" sz="10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sp>
        <p:nvSpPr>
          <p:cNvPr id="21" name="Rectangle 5"/>
          <p:cNvSpPr/>
          <p:nvPr/>
        </p:nvSpPr>
        <p:spPr bwMode="auto">
          <a:xfrm>
            <a:off x="537641" y="6216522"/>
            <a:ext cx="1011761" cy="501566"/>
          </a:xfrm>
          <a:prstGeom prst="rect">
            <a:avLst/>
          </a:prstGeom>
          <a:solidFill>
            <a:schemeClr val="bg1">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lstStyle/>
          <a:p>
            <a:pPr algn="ctr" defTabSz="685165"/>
            <a:r>
              <a:rPr lang="en-US" altLang="zh-CN" sz="1200" dirty="0" smtClean="0">
                <a:solidFill>
                  <a:prstClr val="white"/>
                </a:solidFill>
                <a:latin typeface="微软雅黑" panose="020B0503020204020204" pitchFamily="34" charset="-122"/>
                <a:ea typeface="微软雅黑" panose="020B0503020204020204" pitchFamily="34" charset="-122"/>
                <a:cs typeface="Segoe UI" panose="020B0502040204020203" pitchFamily="34" charset="0"/>
              </a:rPr>
              <a:t>Flash </a:t>
            </a:r>
            <a:r>
              <a:rPr lang="en-US" altLang="zh-CN"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rPr>
              <a:t>operation</a:t>
            </a:r>
            <a:endParaRPr lang="zh-CN" altLang="en-US" sz="1200" dirty="0">
              <a:solidFill>
                <a:prstClr val="white"/>
              </a:solidFill>
              <a:latin typeface="微软雅黑" panose="020B0503020204020204" pitchFamily="34" charset="-122"/>
              <a:ea typeface="微软雅黑" panose="020B0503020204020204" pitchFamily="34" charset="-122"/>
              <a:cs typeface="Segoe UI" panose="020B0502040204020203" pitchFamily="34" charset="0"/>
            </a:endParaRPr>
          </a:p>
        </p:txBody>
      </p:sp>
      <p:pic>
        <p:nvPicPr>
          <p:cNvPr id="3" name="图片 2"/>
          <p:cNvPicPr>
            <a:picLocks noChangeAspect="1"/>
          </p:cNvPicPr>
          <p:nvPr/>
        </p:nvPicPr>
        <p:blipFill>
          <a:blip r:embed="rId2"/>
          <a:stretch>
            <a:fillRect/>
          </a:stretch>
        </p:blipFill>
        <p:spPr>
          <a:xfrm>
            <a:off x="3539166" y="1482882"/>
            <a:ext cx="3681143" cy="3191257"/>
          </a:xfrm>
          <a:prstGeom prst="rect">
            <a:avLst/>
          </a:prstGeom>
        </p:spPr>
      </p:pic>
      <p:pic>
        <p:nvPicPr>
          <p:cNvPr id="13" name="图片 12"/>
          <p:cNvPicPr>
            <a:picLocks noChangeAspect="1"/>
          </p:cNvPicPr>
          <p:nvPr/>
        </p:nvPicPr>
        <p:blipFill>
          <a:blip r:embed="rId3"/>
          <a:stretch>
            <a:fillRect/>
          </a:stretch>
        </p:blipFill>
        <p:spPr>
          <a:xfrm>
            <a:off x="8534244" y="1544986"/>
            <a:ext cx="1449070" cy="3067050"/>
          </a:xfrm>
          <a:prstGeom prst="rect">
            <a:avLst/>
          </a:prstGeom>
        </p:spPr>
      </p:pic>
      <p:cxnSp>
        <p:nvCxnSpPr>
          <p:cNvPr id="6" name="直接箭头连接符 5"/>
          <p:cNvCxnSpPr/>
          <p:nvPr/>
        </p:nvCxnSpPr>
        <p:spPr>
          <a:xfrm flipH="1">
            <a:off x="5589917" y="2259870"/>
            <a:ext cx="3148641" cy="132009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9695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2032000" y="1323340"/>
            <a:ext cx="9575800" cy="5467350"/>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12282" y="512763"/>
            <a:ext cx="11779718" cy="830997"/>
          </a:xfrm>
          <a:prstGeom prst="rect">
            <a:avLst/>
          </a:prstGeom>
          <a:noFill/>
        </p:spPr>
        <p:txBody>
          <a:bodyPr wrap="square" rtlCol="0">
            <a:spAutoFit/>
          </a:bodyPr>
          <a:lstStyle/>
          <a:p>
            <a:r>
              <a:rPr lang="en-US" altLang="zh-CN" sz="2800" b="1" dirty="0">
                <a:solidFill>
                  <a:srgbClr val="00925F"/>
                </a:solidFill>
                <a:cs typeface="+mn-ea"/>
                <a:sym typeface="+mn-lt"/>
              </a:rPr>
              <a:t>Flash </a:t>
            </a:r>
            <a:r>
              <a:rPr lang="en-US" altLang="zh-CN" sz="2800" b="1" dirty="0" smtClean="0">
                <a:solidFill>
                  <a:srgbClr val="00925F"/>
                </a:solidFill>
                <a:cs typeface="+mn-ea"/>
                <a:sym typeface="+mn-lt"/>
              </a:rPr>
              <a:t>application</a:t>
            </a:r>
            <a:r>
              <a:rPr lang="zh-CN" altLang="en-US" sz="2800" b="1" dirty="0" smtClean="0">
                <a:solidFill>
                  <a:srgbClr val="00925F"/>
                </a:solidFill>
                <a:cs typeface="+mn-ea"/>
                <a:sym typeface="+mn-lt"/>
              </a:rPr>
              <a:t>：</a:t>
            </a:r>
            <a:r>
              <a:rPr lang="en-US" altLang="zh-CN" sz="2800" b="1" dirty="0">
                <a:solidFill>
                  <a:srgbClr val="00925F"/>
                </a:solidFill>
                <a:cs typeface="+mn-ea"/>
                <a:sym typeface="+mn-lt"/>
              </a:rPr>
              <a:t> </a:t>
            </a:r>
            <a:r>
              <a:rPr lang="en-US" altLang="zh-CN" b="1" dirty="0">
                <a:solidFill>
                  <a:srgbClr val="00925F"/>
                </a:solidFill>
                <a:cs typeface="+mn-ea"/>
                <a:sym typeface="+mn-lt"/>
              </a:rPr>
              <a:t>Mobile phone can not be turned on (unable to obtain IMEI information)</a:t>
            </a:r>
            <a:endParaRPr lang="en-US" altLang="zh-CN" b="1" dirty="0" smtClean="0">
              <a:solidFill>
                <a:srgbClr val="00925F"/>
              </a:solidFill>
              <a:cs typeface="+mn-ea"/>
              <a:sym typeface="+mn-lt"/>
            </a:endParaRPr>
          </a:p>
          <a:p>
            <a:r>
              <a:rPr lang="en-US" altLang="zh-CN" sz="2000" b="1" dirty="0">
                <a:solidFill>
                  <a:srgbClr val="00925F"/>
                </a:solidFill>
                <a:cs typeface="+mn-ea"/>
                <a:sym typeface="+mn-lt"/>
              </a:rPr>
              <a:t>Qualcomm series</a:t>
            </a:r>
            <a:endParaRPr lang="zh-CN" altLang="en-US" b="1" dirty="0">
              <a:solidFill>
                <a:srgbClr val="00925F"/>
              </a:solidFill>
              <a:cs typeface="+mn-ea"/>
              <a:sym typeface="+mn-lt"/>
            </a:endParaRPr>
          </a:p>
        </p:txBody>
      </p:sp>
      <p:sp>
        <p:nvSpPr>
          <p:cNvPr id="20" name="圆角矩形 19"/>
          <p:cNvSpPr/>
          <p:nvPr/>
        </p:nvSpPr>
        <p:spPr>
          <a:xfrm>
            <a:off x="3893185" y="3576955"/>
            <a:ext cx="881380" cy="161290"/>
          </a:xfrm>
          <a:prstGeom prst="round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242868" y="3576955"/>
            <a:ext cx="3675065" cy="738664"/>
          </a:xfrm>
          <a:prstGeom prst="rect">
            <a:avLst/>
          </a:prstGeom>
          <a:noFill/>
        </p:spPr>
        <p:txBody>
          <a:bodyPr wrap="square" rtlCol="0">
            <a:spAutoFit/>
          </a:bodyPr>
          <a:lstStyle/>
          <a:p>
            <a:r>
              <a:rPr lang="en-US" altLang="zh-CN" sz="1400" dirty="0" smtClean="0"/>
              <a:t>1</a:t>
            </a:r>
            <a:r>
              <a:rPr lang="en-US" altLang="zh-CN" sz="1400" dirty="0"/>
              <a:t>.</a:t>
            </a:r>
            <a:r>
              <a:rPr lang="en-US" altLang="zh-CN" sz="1400" dirty="0" smtClean="0"/>
              <a:t> </a:t>
            </a:r>
            <a:r>
              <a:rPr lang="en-US" altLang="zh-CN" sz="1400" dirty="0"/>
              <a:t>Open the corresponding software tool to flash </a:t>
            </a:r>
            <a:r>
              <a:rPr lang="zh-CN" altLang="en-US" sz="1400" dirty="0" smtClean="0"/>
              <a:t>，</a:t>
            </a:r>
            <a:r>
              <a:rPr lang="en-US" altLang="zh-CN" sz="1400" dirty="0"/>
              <a:t>After waiting for an error, click on the toolbar to choose to open the LOG directory</a:t>
            </a:r>
            <a:endParaRPr lang="zh-CN" altLang="en-US" sz="1400" dirty="0"/>
          </a:p>
        </p:txBody>
      </p:sp>
      <p:pic>
        <p:nvPicPr>
          <p:cNvPr id="8" name="图片 7"/>
          <p:cNvPicPr>
            <a:picLocks noChangeAspect="1"/>
          </p:cNvPicPr>
          <p:nvPr/>
        </p:nvPicPr>
        <p:blipFill>
          <a:blip r:embed="rId2"/>
          <a:stretch>
            <a:fillRect/>
          </a:stretch>
        </p:blipFill>
        <p:spPr>
          <a:xfrm>
            <a:off x="6589323" y="1367646"/>
            <a:ext cx="3693364" cy="2099866"/>
          </a:xfrm>
          <a:prstGeom prst="rect">
            <a:avLst/>
          </a:prstGeom>
        </p:spPr>
      </p:pic>
      <p:sp>
        <p:nvSpPr>
          <p:cNvPr id="26" name="文本框 25"/>
          <p:cNvSpPr txBox="1"/>
          <p:nvPr/>
        </p:nvSpPr>
        <p:spPr>
          <a:xfrm>
            <a:off x="6740971" y="3576955"/>
            <a:ext cx="3826387" cy="523220"/>
          </a:xfrm>
          <a:prstGeom prst="rect">
            <a:avLst/>
          </a:prstGeom>
          <a:noFill/>
        </p:spPr>
        <p:txBody>
          <a:bodyPr wrap="square" rtlCol="0">
            <a:spAutoFit/>
          </a:bodyPr>
          <a:lstStyle/>
          <a:p>
            <a:r>
              <a:rPr lang="en-US" altLang="zh-CN" sz="1400" dirty="0" smtClean="0"/>
              <a:t>2</a:t>
            </a:r>
            <a:r>
              <a:rPr lang="en-US" altLang="zh-CN" sz="1400" dirty="0"/>
              <a:t>.</a:t>
            </a:r>
            <a:r>
              <a:rPr lang="en-US" altLang="zh-CN" sz="1400" dirty="0" smtClean="0"/>
              <a:t>Find </a:t>
            </a:r>
            <a:r>
              <a:rPr lang="en-US" altLang="zh-CN" sz="1400" dirty="0"/>
              <a:t>the corresponding time brush log and open it</a:t>
            </a:r>
            <a:endParaRPr lang="zh-CN" altLang="en-US" sz="1400" dirty="0"/>
          </a:p>
        </p:txBody>
      </p:sp>
      <p:pic>
        <p:nvPicPr>
          <p:cNvPr id="16" name="图片 15"/>
          <p:cNvPicPr>
            <a:picLocks noChangeAspect="1"/>
          </p:cNvPicPr>
          <p:nvPr/>
        </p:nvPicPr>
        <p:blipFill>
          <a:blip r:embed="rId3"/>
          <a:stretch>
            <a:fillRect/>
          </a:stretch>
        </p:blipFill>
        <p:spPr>
          <a:xfrm>
            <a:off x="2726756" y="4272157"/>
            <a:ext cx="7725134" cy="1668006"/>
          </a:xfrm>
          <a:prstGeom prst="rect">
            <a:avLst/>
          </a:prstGeom>
        </p:spPr>
      </p:pic>
      <p:sp>
        <p:nvSpPr>
          <p:cNvPr id="27" name="文本框 26"/>
          <p:cNvSpPr txBox="1"/>
          <p:nvPr/>
        </p:nvSpPr>
        <p:spPr>
          <a:xfrm>
            <a:off x="2795678" y="6006144"/>
            <a:ext cx="8048444" cy="738664"/>
          </a:xfrm>
          <a:prstGeom prst="rect">
            <a:avLst/>
          </a:prstGeom>
          <a:noFill/>
        </p:spPr>
        <p:txBody>
          <a:bodyPr wrap="square" rtlCol="0">
            <a:spAutoFit/>
          </a:bodyPr>
          <a:lstStyle/>
          <a:p>
            <a:r>
              <a:rPr lang="en-US" altLang="zh-CN" sz="1400" dirty="0" smtClean="0"/>
              <a:t>3.</a:t>
            </a:r>
            <a:r>
              <a:rPr lang="en-US" altLang="zh-CN" sz="1400" dirty="0"/>
              <a:t> Find the corresponding error content, the ID information above the corresponding content is the SN number of the mobile phone. If you cannot find it, you can use the text search function to search for characters: Verify    the ID information above the characters is the mobile phone SN information.</a:t>
            </a:r>
            <a:endParaRPr lang="zh-CN" altLang="en-US" sz="1400" dirty="0"/>
          </a:p>
        </p:txBody>
      </p:sp>
      <p:pic>
        <p:nvPicPr>
          <p:cNvPr id="6" name="图片 5"/>
          <p:cNvPicPr>
            <a:picLocks noChangeAspect="1"/>
          </p:cNvPicPr>
          <p:nvPr/>
        </p:nvPicPr>
        <p:blipFill>
          <a:blip r:embed="rId4"/>
          <a:stretch>
            <a:fillRect/>
          </a:stretch>
        </p:blipFill>
        <p:spPr>
          <a:xfrm>
            <a:off x="2242868" y="1367646"/>
            <a:ext cx="3436240" cy="2117427"/>
          </a:xfrm>
          <a:prstGeom prst="rect">
            <a:avLst/>
          </a:prstGeom>
        </p:spPr>
      </p:pic>
    </p:spTree>
    <p:extLst>
      <p:ext uri="{BB962C8B-B14F-4D97-AF65-F5344CB8AC3E}">
        <p14:creationId xmlns:p14="http://schemas.microsoft.com/office/powerpoint/2010/main" val="11046811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291967" y="636869"/>
            <a:ext cx="0" cy="659835"/>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2032000" y="1323340"/>
            <a:ext cx="9575800" cy="5467350"/>
          </a:xfrm>
          <a:prstGeom prst="rect">
            <a:avLst/>
          </a:prstGeom>
          <a:noFill/>
          <a:ln w="28575">
            <a:solidFill>
              <a:srgbClr val="0092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412282" y="512763"/>
            <a:ext cx="11287064" cy="800219"/>
          </a:xfrm>
          <a:prstGeom prst="rect">
            <a:avLst/>
          </a:prstGeom>
          <a:noFill/>
        </p:spPr>
        <p:txBody>
          <a:bodyPr wrap="none" rtlCol="0">
            <a:spAutoFit/>
          </a:bodyPr>
          <a:lstStyle/>
          <a:p>
            <a:r>
              <a:rPr lang="en-US" altLang="zh-CN" sz="2800" b="1" dirty="0">
                <a:solidFill>
                  <a:srgbClr val="00925F"/>
                </a:solidFill>
                <a:cs typeface="+mn-ea"/>
                <a:sym typeface="+mn-lt"/>
              </a:rPr>
              <a:t>Flash application</a:t>
            </a:r>
            <a:r>
              <a:rPr lang="zh-CN" altLang="en-US" sz="2800" b="1" dirty="0">
                <a:solidFill>
                  <a:srgbClr val="00925F"/>
                </a:solidFill>
                <a:cs typeface="+mn-ea"/>
                <a:sym typeface="+mn-lt"/>
              </a:rPr>
              <a:t>：</a:t>
            </a:r>
            <a:r>
              <a:rPr lang="en-US" altLang="zh-CN" sz="2800" b="1" dirty="0">
                <a:solidFill>
                  <a:srgbClr val="00925F"/>
                </a:solidFill>
                <a:cs typeface="+mn-ea"/>
                <a:sym typeface="+mn-lt"/>
              </a:rPr>
              <a:t> </a:t>
            </a:r>
            <a:r>
              <a:rPr lang="en-US" altLang="zh-CN" b="1" dirty="0">
                <a:solidFill>
                  <a:srgbClr val="00925F"/>
                </a:solidFill>
                <a:cs typeface="+mn-ea"/>
                <a:sym typeface="+mn-lt"/>
              </a:rPr>
              <a:t>Mobile phone can not be turned on (unable to obtain IMEI information)</a:t>
            </a:r>
          </a:p>
          <a:p>
            <a:r>
              <a:rPr lang="en-US" altLang="zh-CN" b="1" dirty="0" smtClean="0">
                <a:solidFill>
                  <a:srgbClr val="00925F"/>
                </a:solidFill>
                <a:cs typeface="+mn-ea"/>
                <a:sym typeface="+mn-lt"/>
              </a:rPr>
              <a:t>MTK </a:t>
            </a:r>
            <a:r>
              <a:rPr lang="en-US" altLang="zh-CN" b="1" dirty="0">
                <a:solidFill>
                  <a:srgbClr val="00925F"/>
                </a:solidFill>
                <a:cs typeface="+mn-ea"/>
                <a:sym typeface="+mn-lt"/>
              </a:rPr>
              <a:t>series</a:t>
            </a:r>
            <a:endParaRPr lang="zh-CN" altLang="en-US" sz="1600" b="1" dirty="0">
              <a:solidFill>
                <a:srgbClr val="00925F"/>
              </a:solidFill>
              <a:cs typeface="+mn-ea"/>
              <a:sym typeface="+mn-lt"/>
            </a:endParaRPr>
          </a:p>
        </p:txBody>
      </p:sp>
      <p:sp>
        <p:nvSpPr>
          <p:cNvPr id="20" name="圆角矩形 19"/>
          <p:cNvSpPr/>
          <p:nvPr/>
        </p:nvSpPr>
        <p:spPr>
          <a:xfrm>
            <a:off x="3893185" y="3576955"/>
            <a:ext cx="881380" cy="161290"/>
          </a:xfrm>
          <a:prstGeom prst="round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B0F0"/>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2278048" y="3263828"/>
            <a:ext cx="3899140" cy="738664"/>
          </a:xfrm>
          <a:prstGeom prst="rect">
            <a:avLst/>
          </a:prstGeom>
          <a:noFill/>
        </p:spPr>
        <p:txBody>
          <a:bodyPr wrap="square" rtlCol="0">
            <a:spAutoFit/>
          </a:bodyPr>
          <a:lstStyle/>
          <a:p>
            <a:r>
              <a:rPr lang="en-US" altLang="zh-CN" sz="1400" dirty="0"/>
              <a:t>1. Open the corresponding software tool to flash the machine, wait for the error and click the help bar to select to open the LOG folder</a:t>
            </a:r>
            <a:endParaRPr lang="zh-CN" altLang="en-US" sz="1400" dirty="0"/>
          </a:p>
        </p:txBody>
      </p:sp>
      <p:sp>
        <p:nvSpPr>
          <p:cNvPr id="26" name="文本框 25"/>
          <p:cNvSpPr txBox="1"/>
          <p:nvPr/>
        </p:nvSpPr>
        <p:spPr>
          <a:xfrm>
            <a:off x="6676845" y="3263828"/>
            <a:ext cx="4528868" cy="523220"/>
          </a:xfrm>
          <a:prstGeom prst="rect">
            <a:avLst/>
          </a:prstGeom>
          <a:noFill/>
        </p:spPr>
        <p:txBody>
          <a:bodyPr wrap="square" rtlCol="0">
            <a:spAutoFit/>
          </a:bodyPr>
          <a:lstStyle/>
          <a:p>
            <a:r>
              <a:rPr lang="en-US" altLang="zh-CN" sz="1400" dirty="0"/>
              <a:t>2. Find the corresponding time brush log and open it (file name: SP_MDT)</a:t>
            </a:r>
            <a:endParaRPr lang="zh-CN" altLang="en-US" sz="1400" dirty="0"/>
          </a:p>
        </p:txBody>
      </p:sp>
      <p:sp>
        <p:nvSpPr>
          <p:cNvPr id="27" name="文本框 26"/>
          <p:cNvSpPr txBox="1"/>
          <p:nvPr/>
        </p:nvSpPr>
        <p:spPr>
          <a:xfrm>
            <a:off x="3597215" y="6000295"/>
            <a:ext cx="6159260" cy="738664"/>
          </a:xfrm>
          <a:prstGeom prst="rect">
            <a:avLst/>
          </a:prstGeom>
          <a:noFill/>
        </p:spPr>
        <p:txBody>
          <a:bodyPr wrap="square" rtlCol="0">
            <a:spAutoFit/>
          </a:bodyPr>
          <a:lstStyle/>
          <a:p>
            <a:r>
              <a:rPr lang="en-US" altLang="zh-CN" sz="1400" dirty="0"/>
              <a:t>3. Through the text search function, search the information below A7OD for MTK series model SN information</a:t>
            </a:r>
            <a:r>
              <a:rPr lang="en-US" altLang="zh-CN" sz="1400" dirty="0" smtClean="0"/>
              <a:t>.</a:t>
            </a:r>
          </a:p>
          <a:p>
            <a:r>
              <a:rPr lang="en-US" altLang="zh-CN" sz="1400" dirty="0" err="1" smtClean="0"/>
              <a:t>Ctrl+F</a:t>
            </a:r>
            <a:r>
              <a:rPr lang="en-US" altLang="zh-CN" sz="1400" dirty="0"/>
              <a:t>   Search function shortcuts</a:t>
            </a:r>
            <a:endParaRPr lang="zh-CN" altLang="en-US" sz="1400" dirty="0"/>
          </a:p>
        </p:txBody>
      </p:sp>
      <p:pic>
        <p:nvPicPr>
          <p:cNvPr id="7" name="图片 6"/>
          <p:cNvPicPr>
            <a:picLocks noChangeAspect="1"/>
          </p:cNvPicPr>
          <p:nvPr/>
        </p:nvPicPr>
        <p:blipFill>
          <a:blip r:embed="rId2"/>
          <a:stretch>
            <a:fillRect/>
          </a:stretch>
        </p:blipFill>
        <p:spPr>
          <a:xfrm>
            <a:off x="6357229" y="1414968"/>
            <a:ext cx="5098651" cy="1698602"/>
          </a:xfrm>
          <a:prstGeom prst="rect">
            <a:avLst/>
          </a:prstGeom>
        </p:spPr>
      </p:pic>
      <p:pic>
        <p:nvPicPr>
          <p:cNvPr id="3" name="图片 2"/>
          <p:cNvPicPr>
            <a:picLocks noChangeAspect="1"/>
          </p:cNvPicPr>
          <p:nvPr/>
        </p:nvPicPr>
        <p:blipFill>
          <a:blip r:embed="rId3"/>
          <a:stretch>
            <a:fillRect/>
          </a:stretch>
        </p:blipFill>
        <p:spPr>
          <a:xfrm>
            <a:off x="2278048" y="1357336"/>
            <a:ext cx="3760443" cy="1756234"/>
          </a:xfrm>
          <a:prstGeom prst="rect">
            <a:avLst/>
          </a:prstGeom>
        </p:spPr>
      </p:pic>
      <p:pic>
        <p:nvPicPr>
          <p:cNvPr id="13" name="图片 12"/>
          <p:cNvPicPr>
            <a:picLocks noChangeAspect="1"/>
          </p:cNvPicPr>
          <p:nvPr/>
        </p:nvPicPr>
        <p:blipFill>
          <a:blip r:embed="rId4"/>
          <a:stretch>
            <a:fillRect/>
          </a:stretch>
        </p:blipFill>
        <p:spPr>
          <a:xfrm>
            <a:off x="3666818" y="3994089"/>
            <a:ext cx="5886450" cy="1954476"/>
          </a:xfrm>
          <a:prstGeom prst="rect">
            <a:avLst/>
          </a:prstGeom>
        </p:spPr>
      </p:pic>
    </p:spTree>
    <p:extLst>
      <p:ext uri="{BB962C8B-B14F-4D97-AF65-F5344CB8AC3E}">
        <p14:creationId xmlns:p14="http://schemas.microsoft.com/office/powerpoint/2010/main" val="37094369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直角三角形 8"/>
          <p:cNvSpPr/>
          <p:nvPr/>
        </p:nvSpPr>
        <p:spPr>
          <a:xfrm flipV="1">
            <a:off x="2316352" y="4591532"/>
            <a:ext cx="9755406" cy="1554851"/>
          </a:xfrm>
          <a:prstGeom prst="r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梯形 7"/>
          <p:cNvSpPr/>
          <p:nvPr/>
        </p:nvSpPr>
        <p:spPr>
          <a:xfrm rot="5400000">
            <a:off x="4075302" y="-2747741"/>
            <a:ext cx="4041399" cy="12192000"/>
          </a:xfrm>
          <a:prstGeom prst="trapezoid">
            <a:avLst>
              <a:gd name="adj" fmla="val 1732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文本框 9"/>
          <p:cNvSpPr txBox="1"/>
          <p:nvPr/>
        </p:nvSpPr>
        <p:spPr>
          <a:xfrm>
            <a:off x="2072081" y="2954986"/>
            <a:ext cx="6694415" cy="1323439"/>
          </a:xfrm>
          <a:prstGeom prst="rect">
            <a:avLst/>
          </a:prstGeom>
          <a:noFill/>
        </p:spPr>
        <p:txBody>
          <a:bodyPr wrap="square" rtlCol="0">
            <a:spAutoFit/>
          </a:bodyPr>
          <a:lstStyle/>
          <a:p>
            <a:r>
              <a:rPr lang="en-US" altLang="zh-CN" sz="8000" dirty="0">
                <a:solidFill>
                  <a:schemeClr val="bg1"/>
                </a:solidFill>
                <a:latin typeface="Aharoni" panose="02010803020104030203" pitchFamily="2" charset="-79"/>
                <a:ea typeface="微软雅黑" panose="020B0503020204020204" pitchFamily="34" charset="-122"/>
                <a:cs typeface="Aharoni" panose="02010803020104030203" pitchFamily="2" charset="-79"/>
              </a:rPr>
              <a:t>THANK YOU</a:t>
            </a:r>
            <a:endParaRPr lang="zh-CN" altLang="en-US" sz="8000">
              <a:solidFill>
                <a:schemeClr val="bg1"/>
              </a:solidFill>
              <a:latin typeface="Aharoni" panose="02010803020104030203" pitchFamily="2" charset="-79"/>
              <a:ea typeface="微软雅黑" panose="020B0503020204020204" pitchFamily="34" charset="-122"/>
              <a:cs typeface="Aharoni" panose="02010803020104030203" pitchFamily="2" charset="-79"/>
            </a:endParaRPr>
          </a:p>
        </p:txBody>
      </p:sp>
      <p:sp>
        <p:nvSpPr>
          <p:cNvPr id="11" name="等腰三角形 10"/>
          <p:cNvSpPr/>
          <p:nvPr/>
        </p:nvSpPr>
        <p:spPr>
          <a:xfrm rot="10436929">
            <a:off x="10101699" y="1658108"/>
            <a:ext cx="1934475" cy="532239"/>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椭圆 13"/>
          <p:cNvSpPr/>
          <p:nvPr/>
        </p:nvSpPr>
        <p:spPr>
          <a:xfrm rot="476352">
            <a:off x="5620625" y="929244"/>
            <a:ext cx="2432807" cy="10490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梯形 14"/>
          <p:cNvSpPr/>
          <p:nvPr/>
        </p:nvSpPr>
        <p:spPr>
          <a:xfrm rot="10800000">
            <a:off x="1180049" y="1213048"/>
            <a:ext cx="2620163" cy="462024"/>
          </a:xfrm>
          <a:prstGeom prst="trapezoi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椭圆 15"/>
          <p:cNvSpPr/>
          <p:nvPr/>
        </p:nvSpPr>
        <p:spPr>
          <a:xfrm rot="17083299">
            <a:off x="8782717" y="3849458"/>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椭圆 16"/>
          <p:cNvSpPr/>
          <p:nvPr/>
        </p:nvSpPr>
        <p:spPr>
          <a:xfrm rot="17083299">
            <a:off x="8960284" y="3849458"/>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椭圆 17"/>
          <p:cNvSpPr/>
          <p:nvPr/>
        </p:nvSpPr>
        <p:spPr>
          <a:xfrm rot="17083299">
            <a:off x="9137851" y="3849458"/>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椭圆 18"/>
          <p:cNvSpPr/>
          <p:nvPr/>
        </p:nvSpPr>
        <p:spPr>
          <a:xfrm rot="17083299">
            <a:off x="9315418" y="3834345"/>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椭圆 19"/>
          <p:cNvSpPr/>
          <p:nvPr/>
        </p:nvSpPr>
        <p:spPr>
          <a:xfrm rot="17083299">
            <a:off x="9492985" y="3834345"/>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椭圆 20"/>
          <p:cNvSpPr/>
          <p:nvPr/>
        </p:nvSpPr>
        <p:spPr>
          <a:xfrm rot="17083299">
            <a:off x="9670552" y="3834345"/>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椭圆 21"/>
          <p:cNvSpPr/>
          <p:nvPr/>
        </p:nvSpPr>
        <p:spPr>
          <a:xfrm rot="17083299">
            <a:off x="9859524" y="3833153"/>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椭圆 22"/>
          <p:cNvSpPr/>
          <p:nvPr/>
        </p:nvSpPr>
        <p:spPr>
          <a:xfrm rot="17083299">
            <a:off x="10037091" y="3833153"/>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椭圆 23"/>
          <p:cNvSpPr/>
          <p:nvPr/>
        </p:nvSpPr>
        <p:spPr>
          <a:xfrm rot="17083299">
            <a:off x="10214658" y="3818040"/>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椭圆 24"/>
          <p:cNvSpPr/>
          <p:nvPr/>
        </p:nvSpPr>
        <p:spPr>
          <a:xfrm rot="17083299">
            <a:off x="10392225" y="3818040"/>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椭圆 25"/>
          <p:cNvSpPr/>
          <p:nvPr/>
        </p:nvSpPr>
        <p:spPr>
          <a:xfrm rot="17083299">
            <a:off x="10569792" y="3818040"/>
            <a:ext cx="83889" cy="9823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theme/theme1.xml><?xml version="1.0" encoding="utf-8"?>
<a:theme xmlns:a="http://schemas.openxmlformats.org/drawingml/2006/main" name="1_Office 主题">
  <a:themeElements>
    <a:clrScheme name="OPPO模板">
      <a:dk1>
        <a:sysClr val="windowText" lastClr="000000"/>
      </a:dk1>
      <a:lt1>
        <a:srgbClr val="FFFFFF"/>
      </a:lt1>
      <a:dk2>
        <a:srgbClr val="00925F"/>
      </a:dk2>
      <a:lt2>
        <a:srgbClr val="00B050"/>
      </a:lt2>
      <a:accent1>
        <a:srgbClr val="409F73"/>
      </a:accent1>
      <a:accent2>
        <a:srgbClr val="00B050"/>
      </a:accent2>
      <a:accent3>
        <a:srgbClr val="92D050"/>
      </a:accent3>
      <a:accent4>
        <a:srgbClr val="4ED5C6"/>
      </a:accent4>
      <a:accent5>
        <a:srgbClr val="05BAC8"/>
      </a:accent5>
      <a:accent6>
        <a:srgbClr val="B2B2B2"/>
      </a:accent6>
      <a:hlink>
        <a:srgbClr val="00925F"/>
      </a:hlink>
      <a:folHlink>
        <a:srgbClr val="7EB594"/>
      </a:folHlink>
    </a:clrScheme>
    <a:fontScheme name="自定义 2">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rgbClr val="00925F"/>
          </a:solidFill>
        </a:ln>
      </a:spPr>
      <a:bodyPr rtlCol="0" anchor="ctr"/>
      <a:lstStyle>
        <a:defPPr algn="ctr">
          <a:defRPr dirty="0">
            <a:solidFill>
              <a:srgbClr val="00B0F0"/>
            </a:solidFill>
            <a:latin typeface="微软雅黑" panose="020B0503020204020204" pitchFamily="34" charset="-122"/>
            <a:ea typeface="微软雅黑" panose="020B0503020204020204" pitchFamily="34" charset="-122"/>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TotalTime>
  <Words>670</Words>
  <Application>Microsoft Office PowerPoint</Application>
  <PresentationFormat>宽屏</PresentationFormat>
  <Paragraphs>71</Paragraphs>
  <Slides>9</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9</vt:i4>
      </vt:variant>
    </vt:vector>
  </HeadingPairs>
  <TitlesOfParts>
    <vt:vector size="16" baseType="lpstr">
      <vt:lpstr>Aharoni</vt:lpstr>
      <vt:lpstr>宋体</vt:lpstr>
      <vt:lpstr>微软雅黑</vt:lpstr>
      <vt:lpstr>Arial</vt:lpstr>
      <vt:lpstr>Calibri</vt:lpstr>
      <vt:lpstr>Segoe UI</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Sinco</dc:creator>
  <cp:lastModifiedBy>姚少康</cp:lastModifiedBy>
  <cp:revision>680</cp:revision>
  <dcterms:created xsi:type="dcterms:W3CDTF">2017-03-01T03:49:00Z</dcterms:created>
  <dcterms:modified xsi:type="dcterms:W3CDTF">2020-05-22T08:13:41Z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2052-10.1.0.6395</vt:lpwstr>
  </property>
</Properties>
</file>