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9" r:id="rId2"/>
    <p:sldId id="788" r:id="rId3"/>
    <p:sldId id="845" r:id="rId4"/>
    <p:sldId id="846" r:id="rId5"/>
    <p:sldId id="857" r:id="rId6"/>
    <p:sldId id="858" r:id="rId7"/>
    <p:sldId id="859" r:id="rId8"/>
    <p:sldId id="860" r:id="rId9"/>
    <p:sldId id="898" r:id="rId10"/>
    <p:sldId id="899" r:id="rId11"/>
    <p:sldId id="861" r:id="rId12"/>
    <p:sldId id="868" r:id="rId13"/>
    <p:sldId id="900" r:id="rId14"/>
    <p:sldId id="869" r:id="rId15"/>
    <p:sldId id="496" r:id="rId16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113D654-8DC5-419C-8362-8827BDBD7FBF}">
          <p14:sldIdLst>
            <p14:sldId id="509"/>
            <p14:sldId id="788"/>
            <p14:sldId id="845"/>
            <p14:sldId id="846"/>
            <p14:sldId id="857"/>
            <p14:sldId id="858"/>
            <p14:sldId id="859"/>
            <p14:sldId id="860"/>
            <p14:sldId id="898"/>
            <p14:sldId id="899"/>
            <p14:sldId id="861"/>
            <p14:sldId id="868"/>
            <p14:sldId id="900"/>
            <p14:sldId id="869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16">
          <p15:clr>
            <a:srgbClr val="A4A3A4"/>
          </p15:clr>
        </p15:guide>
        <p15:guide id="4" pos="4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5F"/>
    <a:srgbClr val="FFFFFF"/>
    <a:srgbClr val="FEFEFE"/>
    <a:srgbClr val="4ED5BD"/>
    <a:srgbClr val="05BAC8"/>
    <a:srgbClr val="6AC1BD"/>
    <a:srgbClr val="58BC8C"/>
    <a:srgbClr val="D9E151"/>
    <a:srgbClr val="92D750"/>
    <a:srgbClr val="E6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37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323"/>
        <p:guide pos="3840"/>
        <p:guide orient="horz" pos="2216"/>
        <p:guide pos="41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688"/>
    </p:cViewPr>
  </p:sorterViewPr>
  <p:notesViewPr>
    <p:cSldViewPr snapToGrid="0">
      <p:cViewPr varScale="1">
        <p:scale>
          <a:sx n="62" d="100"/>
          <a:sy n="62" d="100"/>
        </p:scale>
        <p:origin x="24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57CE-6D04-468C-B111-05B795FC0270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003-F2BD-411B-B124-DA25CC1B17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E6988B21-9535-46BC-B1BC-F992EE980A63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1C4D02B2-78EB-4D6E-B06D-D36F11E983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>
            <a:fillRect/>
          </a:stretch>
        </p:blipFill>
        <p:spPr>
          <a:xfrm>
            <a:off x="-5606" y="0"/>
            <a:ext cx="6652726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5419288" y="0"/>
            <a:ext cx="6374351" cy="6858000"/>
          </a:xfrm>
          <a:prstGeom prst="rect">
            <a:avLst/>
          </a:prstGeom>
          <a:solidFill>
            <a:srgbClr val="FEFE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箭头: V 形 11"/>
          <p:cNvSpPr/>
          <p:nvPr userDrawn="1"/>
        </p:nvSpPr>
        <p:spPr>
          <a:xfrm>
            <a:off x="10636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箭头: V 形 12"/>
          <p:cNvSpPr/>
          <p:nvPr userDrawn="1"/>
        </p:nvSpPr>
        <p:spPr>
          <a:xfrm>
            <a:off x="12480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箭头: V 形 13"/>
          <p:cNvSpPr/>
          <p:nvPr userDrawn="1"/>
        </p:nvSpPr>
        <p:spPr>
          <a:xfrm>
            <a:off x="144595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163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箭头: V 形 15"/>
          <p:cNvSpPr/>
          <p:nvPr userDrawn="1"/>
        </p:nvSpPr>
        <p:spPr>
          <a:xfrm>
            <a:off x="181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箭头: V 形 16"/>
          <p:cNvSpPr/>
          <p:nvPr userDrawn="1"/>
        </p:nvSpPr>
        <p:spPr>
          <a:xfrm>
            <a:off x="19945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箭头: V 形 18"/>
          <p:cNvSpPr/>
          <p:nvPr userDrawn="1"/>
        </p:nvSpPr>
        <p:spPr>
          <a:xfrm>
            <a:off x="21789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箭头: V 形 19"/>
          <p:cNvSpPr/>
          <p:nvPr userDrawn="1"/>
        </p:nvSpPr>
        <p:spPr>
          <a:xfrm>
            <a:off x="23632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箭头: V 形 20"/>
          <p:cNvSpPr/>
          <p:nvPr userDrawn="1"/>
        </p:nvSpPr>
        <p:spPr>
          <a:xfrm>
            <a:off x="25611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箭头: V 形 21"/>
          <p:cNvSpPr/>
          <p:nvPr userDrawn="1"/>
        </p:nvSpPr>
        <p:spPr>
          <a:xfrm>
            <a:off x="274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箭头: V 形 22"/>
          <p:cNvSpPr/>
          <p:nvPr userDrawn="1"/>
        </p:nvSpPr>
        <p:spPr>
          <a:xfrm>
            <a:off x="292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箭头: V 形 23"/>
          <p:cNvSpPr/>
          <p:nvPr userDrawn="1"/>
        </p:nvSpPr>
        <p:spPr>
          <a:xfrm>
            <a:off x="31098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箭头: V 形 24"/>
          <p:cNvSpPr/>
          <p:nvPr userDrawn="1"/>
        </p:nvSpPr>
        <p:spPr>
          <a:xfrm>
            <a:off x="32941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箭头: V 形 25"/>
          <p:cNvSpPr/>
          <p:nvPr userDrawn="1"/>
        </p:nvSpPr>
        <p:spPr>
          <a:xfrm>
            <a:off x="34920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箭头: V 形 26"/>
          <p:cNvSpPr/>
          <p:nvPr userDrawn="1"/>
        </p:nvSpPr>
        <p:spPr>
          <a:xfrm>
            <a:off x="367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箭头: V 形 27"/>
          <p:cNvSpPr/>
          <p:nvPr userDrawn="1"/>
        </p:nvSpPr>
        <p:spPr>
          <a:xfrm>
            <a:off x="385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箭头: V 形 28"/>
          <p:cNvSpPr/>
          <p:nvPr userDrawn="1"/>
        </p:nvSpPr>
        <p:spPr>
          <a:xfrm>
            <a:off x="40407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5915611" y="1055100"/>
            <a:ext cx="595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WCSM</a:t>
            </a:r>
            <a:r>
              <a:rPr lang="zh-CN" altLang="en-US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Operation</a:t>
            </a:r>
            <a:r>
              <a:rPr lang="en-US" altLang="zh-CN" sz="4800" b="1" baseline="0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Guide</a:t>
            </a:r>
            <a:endParaRPr lang="zh-CN" altLang="en-US" sz="4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 userDrawn="1"/>
        </p:nvSpPr>
        <p:spPr>
          <a:xfrm>
            <a:off x="11138533" y="6462525"/>
            <a:ext cx="8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A1FE1D-2C93-4E5E-B972-0C394F7C2AF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‹#›</a:t>
            </a:fld>
            <a:endParaRPr 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4122DBC-359A-49EE-8417-67A1E64906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333" y="3336737"/>
            <a:ext cx="488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Staff Management</a:t>
            </a:r>
            <a:endParaRPr lang="zh-CN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8972" y="4761130"/>
            <a:ext cx="3223832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Author: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Willian</a:t>
            </a:r>
          </a:p>
          <a:p>
            <a:pPr algn="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Date: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2020/05/08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365" y="556323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. Click:  confirm -- the binding is completed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68185" y="172466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1803400"/>
            <a:ext cx="4116070" cy="33947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2465070"/>
            <a:ext cx="4337050" cy="2070735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828540" y="3567430"/>
            <a:ext cx="620395" cy="3867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1355725"/>
            <a:ext cx="9577070" cy="51777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17665" y="182499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1365" y="5332095"/>
            <a:ext cx="9576435" cy="120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. Return to the system login page -- enter Staff WCSM account -- account password --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captcha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(please note!! : captcha is easy to expire, please click update verification code) -- enter the dynamic password of the Google authenticator (dynamic password is automatically updated every 30 seconds, please pay attention to the 30-second time schedule of the small circle on the right) --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-- click Login to Login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870" y="2251075"/>
            <a:ext cx="1449070" cy="306705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4879975" y="2950845"/>
            <a:ext cx="3835400" cy="1254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0697845" y="1842135"/>
            <a:ext cx="871855" cy="26924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84510" y="1870075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480185"/>
            <a:ext cx="3583940" cy="345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826706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If the qr code scan fails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365" y="5664835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A1. If scanning the qr code fails -- click: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cannot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scan -- a string of words appears -- copy this string of words -- open the Google authenticator APP on the phone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75" y="1576705"/>
            <a:ext cx="4204335" cy="35712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1602105"/>
            <a:ext cx="4264660" cy="352044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6384290" y="1749425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25" y="3583940"/>
            <a:ext cx="670560" cy="175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90010" y="3544570"/>
            <a:ext cx="1077595" cy="25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00925F"/>
                </a:solidFill>
              </a:rPr>
              <a:t>cannot scan</a:t>
            </a:r>
            <a:r>
              <a:rPr lang="zh-CN" altLang="en-US" sz="1000">
                <a:solidFill>
                  <a:srgbClr val="00925F"/>
                </a:solidFill>
              </a:rPr>
              <a:t>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826706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If the qr code scan fails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2000" y="5664835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A2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Click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Enter provided key——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Enter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wcsm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account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enter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string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word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you just copied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click :ADD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bind successful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65825" y="835025"/>
            <a:ext cx="1249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39875"/>
            <a:ext cx="1950720" cy="3889375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39875"/>
            <a:ext cx="3009265" cy="38887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45" y="1428115"/>
            <a:ext cx="3084195" cy="40017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45033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Special case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365" y="1323340"/>
            <a:ext cx="9576435" cy="339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Usage scenarios: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1. If an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's phone is lost or stolen:</a:t>
            </a: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Please ask the agent HR to contact the system administrator of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HQ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--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HQ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will release the lost phone from the binding -- and then the agent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will use the new phone to bind again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2. If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forget to bring their cell phones to work:</a:t>
            </a: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Please go back for it! -- if it takes more than three days for the employee to get the phone: please contact the system administrator of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HQ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for the agent HR -- the HQ will release the old phone and bind it again after the agent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the phone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3. If an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's phone breaks down and they buy a new one:</a:t>
            </a: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Please ask the agent HR to contact the system administrator of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HQ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--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HQ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will release the binding of the old phone -- and then the agent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staff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will use the new phone to re-bind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4. If the mobile phone is broken and under repair, no mobile phone can be used within a few days:</a:t>
            </a: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You can borrow the phone of a family member, or in special cases, the spare phone of the service center -- ask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HQ 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administrator to reset the secret key -- and then reset the secret key again after the phone is fixed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2316352" y="4591532"/>
            <a:ext cx="9755406" cy="155485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梯形 7"/>
          <p:cNvSpPr/>
          <p:nvPr/>
        </p:nvSpPr>
        <p:spPr>
          <a:xfrm rot="5400000">
            <a:off x="4075302" y="-2747741"/>
            <a:ext cx="4041399" cy="12192000"/>
          </a:xfrm>
          <a:prstGeom prst="trapezoid">
            <a:avLst>
              <a:gd name="adj" fmla="val 173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2081" y="2954986"/>
            <a:ext cx="669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THANK YOU</a:t>
            </a:r>
            <a:endParaRPr lang="zh-CN" altLang="en-US" sz="8000">
              <a:solidFill>
                <a:schemeClr val="bg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1" name="等腰三角形 10"/>
          <p:cNvSpPr/>
          <p:nvPr/>
        </p:nvSpPr>
        <p:spPr>
          <a:xfrm rot="10436929">
            <a:off x="10101699" y="1658108"/>
            <a:ext cx="1934475" cy="5322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476352">
            <a:off x="5620625" y="929244"/>
            <a:ext cx="2432807" cy="1049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梯形 14"/>
          <p:cNvSpPr/>
          <p:nvPr/>
        </p:nvSpPr>
        <p:spPr>
          <a:xfrm rot="10800000">
            <a:off x="1180049" y="1213048"/>
            <a:ext cx="2620163" cy="46202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rot="17083299">
            <a:off x="8782717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17083299">
            <a:off x="8960284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17083299">
            <a:off x="9137851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7083299">
            <a:off x="9315418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 rot="17083299">
            <a:off x="9492985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17083299">
            <a:off x="9670552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rot="17083299">
            <a:off x="9859524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 rot="17083299">
            <a:off x="10037091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 rot="17083299">
            <a:off x="10214658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 rot="17083299">
            <a:off x="10392225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 rot="17083299">
            <a:off x="10569792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5" y="1849120"/>
            <a:ext cx="2191385" cy="3658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849120"/>
            <a:ext cx="3803650" cy="3928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2032635" y="613092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>
                <a:solidFill>
                  <a:srgbClr val="FF0000"/>
                </a:solidFill>
                <a:latin typeface="+mj-ea"/>
                <a:ea typeface="+mj-ea"/>
              </a:rPr>
              <a:t>1. Download from the Mobile phone APP Store: Google authenticator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5095"/>
            <a:ext cx="9577070" cy="5137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32635" y="5380355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、Click on the top right：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Device Binding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sz="1200" dirty="0">
                <a:solidFill>
                  <a:srgbClr val="FF0000"/>
                </a:solidFill>
                <a:latin typeface="+mj-ea"/>
                <a:ea typeface="+mj-ea"/>
              </a:rPr>
              <a:t>Start binding the Google authenticator</a:t>
            </a:r>
          </a:p>
          <a:p>
            <a:endParaRPr lang="zh-CN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10850" y="1938020"/>
            <a:ext cx="8191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310" y="1833880"/>
            <a:ext cx="796290" cy="2057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632440" y="189357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25" y="1666240"/>
            <a:ext cx="2019300" cy="167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5165" cy="5142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32000" y="538289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chemeClr val="tx1"/>
                </a:solidFill>
                <a:latin typeface="+mj-ea"/>
                <a:ea typeface="+mj-ea"/>
              </a:rPr>
              <a:t>2. Enter this page and enter: Staff WCSM account, password and verification code; Click: Next st</a:t>
            </a:r>
            <a:r>
              <a:rPr lang="en-US" sz="1200" b="1" dirty="0">
                <a:solidFill>
                  <a:schemeClr val="tx1"/>
                </a:solidFill>
                <a:latin typeface="+mj-ea"/>
                <a:ea typeface="+mj-ea"/>
              </a:rPr>
              <a:t>ep</a:t>
            </a:r>
            <a:endParaRPr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chemeClr val="tx1"/>
                </a:solidFill>
                <a:latin typeface="+mj-ea"/>
                <a:ea typeface="+mj-ea"/>
              </a:rPr>
              <a:t>Attention please!! : captcha is easy to expire. Please click to update the captcha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57875" y="222631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160" y="1849120"/>
            <a:ext cx="848995" cy="175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78160" y="183007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1365" y="6139180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. The employee's mailbox will receive the email verification code sent by the system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Please note: email verification code is valid for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30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 minutes only!!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6435" cy="2910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608320" y="2432685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81275" y="3675380"/>
            <a:ext cx="116840" cy="16192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4435" y="3641725"/>
            <a:ext cx="35052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/>
              <a:t>30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70" y="1323340"/>
            <a:ext cx="9470390" cy="5070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19185" y="1964055"/>
            <a:ext cx="67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1365" y="569785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chemeClr val="tx1"/>
                </a:solidFill>
                <a:latin typeface="+mj-ea"/>
                <a:ea typeface="+mj-ea"/>
              </a:rPr>
              <a:t>4. Fill in the email verification code first -- then enter the </a:t>
            </a:r>
            <a:r>
              <a:rPr lang="en-US" sz="1200" b="1" dirty="0">
                <a:solidFill>
                  <a:schemeClr val="tx1"/>
                </a:solidFill>
                <a:latin typeface="+mj-ea"/>
                <a:ea typeface="+mj-ea"/>
              </a:rPr>
              <a:t>Captcha</a:t>
            </a:r>
            <a:r>
              <a:rPr sz="1200" b="1" dirty="0">
                <a:solidFill>
                  <a:schemeClr val="tx1"/>
                </a:solidFill>
                <a:latin typeface="+mj-ea"/>
                <a:ea typeface="+mj-ea"/>
              </a:rPr>
              <a:t> (please note!! : captcha is easy to expire, please click update captcha) --</a:t>
            </a:r>
          </a:p>
          <a:p>
            <a:r>
              <a:rPr sz="1200" b="1" dirty="0">
                <a:solidFill>
                  <a:schemeClr val="tx1"/>
                </a:solidFill>
                <a:latin typeface="+mj-ea"/>
                <a:ea typeface="+mj-ea"/>
              </a:rPr>
              <a:t>-- open the Google authenticator APP, click: Scan a barcode， and Scan the qr code on the page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890" y="1878330"/>
            <a:ext cx="877570" cy="2438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666095" y="180721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2635" y="613092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5. Open: Google authenticator on the phone -- click: BEGIN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,x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675" y="1666240"/>
            <a:ext cx="173609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5" y="1666240"/>
            <a:ext cx="213868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077585" y="166624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935855" y="2902585"/>
            <a:ext cx="2184400" cy="15640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7210425" y="2758440"/>
            <a:ext cx="1168400" cy="2876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365" y="5266055"/>
            <a:ext cx="9576435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6. Open the Google authenticator APP and click: Scan a barcode: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The phone scans the qr code on the computer screen for binding. After scanning, the Google authenticator APP page shows that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Authentication code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07210"/>
            <a:ext cx="1840865" cy="302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0" y="1807210"/>
            <a:ext cx="3769360" cy="30251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50665" y="129667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70" y="1807210"/>
            <a:ext cx="1449070" cy="30670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5003800" y="2534285"/>
            <a:ext cx="4462145" cy="3429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65" y="1365885"/>
            <a:ext cx="7320915" cy="34207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325" y="1437640"/>
            <a:ext cx="1581785" cy="334899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2031365" y="4988560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Enter 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code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of the Google authenticator (the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code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 is automatically updated every 30 seconds, please note the 30-second time schedule of the small circle on the right) -- click: next 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Step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68185" y="172466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924550" y="4399915"/>
            <a:ext cx="575310" cy="269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PPO模板">
      <a:dk1>
        <a:sysClr val="windowText" lastClr="000000"/>
      </a:dk1>
      <a:lt1>
        <a:srgbClr val="FFFFFF"/>
      </a:lt1>
      <a:dk2>
        <a:srgbClr val="00925F"/>
      </a:dk2>
      <a:lt2>
        <a:srgbClr val="00B050"/>
      </a:lt2>
      <a:accent1>
        <a:srgbClr val="409F73"/>
      </a:accent1>
      <a:accent2>
        <a:srgbClr val="00B050"/>
      </a:accent2>
      <a:accent3>
        <a:srgbClr val="92D050"/>
      </a:accent3>
      <a:accent4>
        <a:srgbClr val="4ED5C6"/>
      </a:accent4>
      <a:accent5>
        <a:srgbClr val="05BAC8"/>
      </a:accent5>
      <a:accent6>
        <a:srgbClr val="B2B2B2"/>
      </a:accent6>
      <a:hlink>
        <a:srgbClr val="00925F"/>
      </a:hlink>
      <a:folHlink>
        <a:srgbClr val="7EB594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25F"/>
          </a:solidFill>
        </a:ln>
      </a:spPr>
      <a:bodyPr rtlCol="0" anchor="ctr"/>
      <a:lstStyle>
        <a:defPPr algn="ctr">
          <a:defRPr dirty="0">
            <a:solidFill>
              <a:srgbClr val="00B0F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宽屏</PresentationFormat>
  <Paragraphs>146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Aharoni</vt:lpstr>
      <vt:lpstr>宋体</vt:lpstr>
      <vt:lpstr>微软雅黑</vt:lpstr>
      <vt:lpstr>Arial</vt:lpstr>
      <vt:lpstr>Calibri</vt:lpstr>
      <vt:lpstr>Segoe UI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Sinco</dc:creator>
  <cp:lastModifiedBy>姚少康</cp:lastModifiedBy>
  <cp:revision>662</cp:revision>
  <dcterms:created xsi:type="dcterms:W3CDTF">2017-03-01T03:49:00Z</dcterms:created>
  <dcterms:modified xsi:type="dcterms:W3CDTF">2020-05-22T08:12:48Z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2052-10.1.0.6395</vt:lpwstr>
  </property>
</Properties>
</file>