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509" r:id="rId2"/>
    <p:sldId id="788" r:id="rId3"/>
    <p:sldId id="845" r:id="rId4"/>
    <p:sldId id="846" r:id="rId5"/>
    <p:sldId id="857" r:id="rId6"/>
    <p:sldId id="858" r:id="rId7"/>
    <p:sldId id="859" r:id="rId8"/>
    <p:sldId id="860" r:id="rId9"/>
    <p:sldId id="898" r:id="rId10"/>
    <p:sldId id="899" r:id="rId11"/>
    <p:sldId id="861" r:id="rId12"/>
    <p:sldId id="868" r:id="rId13"/>
    <p:sldId id="900" r:id="rId14"/>
    <p:sldId id="869" r:id="rId15"/>
    <p:sldId id="496" r:id="rId16"/>
  </p:sldIdLst>
  <p:sldSz cx="12192000" cy="6858000"/>
  <p:notesSz cx="6799263" cy="99298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3113D654-8DC5-419C-8362-8827BDBD7FBF}">
          <p14:sldIdLst>
            <p14:sldId id="509"/>
            <p14:sldId id="788"/>
            <p14:sldId id="845"/>
            <p14:sldId id="846"/>
            <p14:sldId id="857"/>
            <p14:sldId id="858"/>
            <p14:sldId id="859"/>
            <p14:sldId id="860"/>
            <p14:sldId id="898"/>
            <p14:sldId id="899"/>
            <p14:sldId id="861"/>
            <p14:sldId id="868"/>
            <p14:sldId id="900"/>
            <p14:sldId id="869"/>
            <p14:sldId id="4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3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216">
          <p15:clr>
            <a:srgbClr val="A4A3A4"/>
          </p15:clr>
        </p15:guide>
        <p15:guide id="4" pos="4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25F"/>
    <a:srgbClr val="FFFFFF"/>
    <a:srgbClr val="FEFEFE"/>
    <a:srgbClr val="4ED5BD"/>
    <a:srgbClr val="05BAC8"/>
    <a:srgbClr val="6AC1BD"/>
    <a:srgbClr val="58BC8C"/>
    <a:srgbClr val="D9E151"/>
    <a:srgbClr val="92D750"/>
    <a:srgbClr val="E6E1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437" autoAdjust="0"/>
  </p:normalViewPr>
  <p:slideViewPr>
    <p:cSldViewPr snapToGrid="0" showGuides="1">
      <p:cViewPr varScale="1">
        <p:scale>
          <a:sx n="109" d="100"/>
          <a:sy n="109" d="100"/>
        </p:scale>
        <p:origin x="612" y="96"/>
      </p:cViewPr>
      <p:guideLst>
        <p:guide orient="horz" pos="323"/>
        <p:guide pos="3840"/>
        <p:guide orient="horz" pos="2216"/>
        <p:guide pos="4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2688"/>
    </p:cViewPr>
  </p:sorterViewPr>
  <p:notesViewPr>
    <p:cSldViewPr snapToGrid="0">
      <p:cViewPr varScale="1">
        <p:scale>
          <a:sx n="62" d="100"/>
          <a:sy n="62" d="100"/>
        </p:scale>
        <p:origin x="2452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9B57CE-6D04-468C-B111-05B795FC0270}" type="datetimeFigureOut">
              <a:rPr lang="zh-CN" altLang="en-US" smtClean="0"/>
              <a:t>2020/5/22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29003-F2BD-411B-B124-DA25CC1B17B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微软雅黑" panose="020B0503020204020204" pitchFamily="34" charset="-122"/>
              </a:defRPr>
            </a:lvl1pPr>
          </a:lstStyle>
          <a:p>
            <a:fld id="{E6988B21-9535-46BC-B1BC-F992EE980A63}" type="datetimeFigureOut">
              <a:rPr lang="zh-CN" altLang="en-US" smtClean="0"/>
              <a:t>2020/5/22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微软雅黑" panose="020B0503020204020204" pitchFamily="34" charset="-122"/>
              </a:defRPr>
            </a:lvl1pPr>
          </a:lstStyle>
          <a:p>
            <a:fld id="{1C4D02B2-78EB-4D6E-B06D-D36F11E983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微软雅黑" panose="020B0503020204020204" pitchFamily="34" charset="-12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微软雅黑" panose="020B0503020204020204" pitchFamily="34" charset="-122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微软雅黑" panose="020B0503020204020204" pitchFamily="34" charset="-122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微软雅黑" panose="020B0503020204020204" pitchFamily="34" charset="-122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微软雅黑" panose="020B0503020204020204" pitchFamily="34" charset="-12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8"/>
          <a:stretch>
            <a:fillRect/>
          </a:stretch>
        </p:blipFill>
        <p:spPr>
          <a:xfrm>
            <a:off x="-5606" y="0"/>
            <a:ext cx="6652726" cy="6858000"/>
          </a:xfrm>
          <a:prstGeom prst="rect">
            <a:avLst/>
          </a:prstGeom>
        </p:spPr>
      </p:pic>
      <p:sp>
        <p:nvSpPr>
          <p:cNvPr id="4" name="矩形 3"/>
          <p:cNvSpPr/>
          <p:nvPr userDrawn="1"/>
        </p:nvSpPr>
        <p:spPr>
          <a:xfrm>
            <a:off x="5419288" y="0"/>
            <a:ext cx="6374351" cy="6858000"/>
          </a:xfrm>
          <a:prstGeom prst="rect">
            <a:avLst/>
          </a:prstGeom>
          <a:solidFill>
            <a:srgbClr val="FEFEFE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2" name="箭头: V 形 11"/>
          <p:cNvSpPr/>
          <p:nvPr userDrawn="1"/>
        </p:nvSpPr>
        <p:spPr>
          <a:xfrm>
            <a:off x="106369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3" name="箭头: V 形 12"/>
          <p:cNvSpPr/>
          <p:nvPr userDrawn="1"/>
        </p:nvSpPr>
        <p:spPr>
          <a:xfrm>
            <a:off x="124801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" name="箭头: V 形 13"/>
          <p:cNvSpPr/>
          <p:nvPr userDrawn="1"/>
        </p:nvSpPr>
        <p:spPr>
          <a:xfrm>
            <a:off x="144595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箭头: V 形 14"/>
          <p:cNvSpPr/>
          <p:nvPr userDrawn="1"/>
        </p:nvSpPr>
        <p:spPr>
          <a:xfrm>
            <a:off x="163027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6" name="箭头: V 形 15"/>
          <p:cNvSpPr/>
          <p:nvPr userDrawn="1"/>
        </p:nvSpPr>
        <p:spPr>
          <a:xfrm>
            <a:off x="181027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7" name="箭头: V 形 16"/>
          <p:cNvSpPr/>
          <p:nvPr userDrawn="1"/>
        </p:nvSpPr>
        <p:spPr>
          <a:xfrm>
            <a:off x="199459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9" name="箭头: V 形 18"/>
          <p:cNvSpPr/>
          <p:nvPr userDrawn="1"/>
        </p:nvSpPr>
        <p:spPr>
          <a:xfrm>
            <a:off x="217891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0" name="箭头: V 形 19"/>
          <p:cNvSpPr/>
          <p:nvPr userDrawn="1"/>
        </p:nvSpPr>
        <p:spPr>
          <a:xfrm>
            <a:off x="236323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1" name="箭头: V 形 20"/>
          <p:cNvSpPr/>
          <p:nvPr userDrawn="1"/>
        </p:nvSpPr>
        <p:spPr>
          <a:xfrm>
            <a:off x="256117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2" name="箭头: V 形 21"/>
          <p:cNvSpPr/>
          <p:nvPr userDrawn="1"/>
        </p:nvSpPr>
        <p:spPr>
          <a:xfrm>
            <a:off x="274549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3" name="箭头: V 形 22"/>
          <p:cNvSpPr/>
          <p:nvPr userDrawn="1"/>
        </p:nvSpPr>
        <p:spPr>
          <a:xfrm>
            <a:off x="292549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4" name="箭头: V 形 23"/>
          <p:cNvSpPr/>
          <p:nvPr userDrawn="1"/>
        </p:nvSpPr>
        <p:spPr>
          <a:xfrm>
            <a:off x="310981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5" name="箭头: V 形 24"/>
          <p:cNvSpPr/>
          <p:nvPr userDrawn="1"/>
        </p:nvSpPr>
        <p:spPr>
          <a:xfrm>
            <a:off x="329413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6" name="箭头: V 形 25"/>
          <p:cNvSpPr/>
          <p:nvPr userDrawn="1"/>
        </p:nvSpPr>
        <p:spPr>
          <a:xfrm>
            <a:off x="349207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7" name="箭头: V 形 26"/>
          <p:cNvSpPr/>
          <p:nvPr userDrawn="1"/>
        </p:nvSpPr>
        <p:spPr>
          <a:xfrm>
            <a:off x="367639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8" name="箭头: V 形 27"/>
          <p:cNvSpPr/>
          <p:nvPr userDrawn="1"/>
        </p:nvSpPr>
        <p:spPr>
          <a:xfrm>
            <a:off x="385639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9" name="箭头: V 形 28"/>
          <p:cNvSpPr/>
          <p:nvPr userDrawn="1"/>
        </p:nvSpPr>
        <p:spPr>
          <a:xfrm>
            <a:off x="404071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2" name="图片 3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3033" y="237833"/>
            <a:ext cx="1305255" cy="310341"/>
          </a:xfrm>
          <a:prstGeom prst="rect">
            <a:avLst/>
          </a:prstGeom>
        </p:spPr>
      </p:pic>
      <p:sp>
        <p:nvSpPr>
          <p:cNvPr id="31" name="文本框 30"/>
          <p:cNvSpPr txBox="1"/>
          <p:nvPr userDrawn="1"/>
        </p:nvSpPr>
        <p:spPr>
          <a:xfrm>
            <a:off x="5915611" y="1055100"/>
            <a:ext cx="59526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 smtClean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WCSM</a:t>
            </a:r>
            <a:r>
              <a:rPr lang="zh-CN" altLang="en-US" sz="4800" b="1" dirty="0" smtClean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4800" b="1" dirty="0" smtClean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System Operation</a:t>
            </a:r>
            <a:r>
              <a:rPr lang="en-US" altLang="zh-CN" sz="4800" b="1" baseline="0" dirty="0" smtClean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Guide</a:t>
            </a:r>
            <a:endParaRPr lang="zh-CN" altLang="en-US" sz="4800" b="1" dirty="0">
              <a:solidFill>
                <a:srgbClr val="0092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11"/>
          <p:cNvSpPr txBox="1"/>
          <p:nvPr userDrawn="1"/>
        </p:nvSpPr>
        <p:spPr>
          <a:xfrm>
            <a:off x="11138533" y="6462525"/>
            <a:ext cx="8081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7A1FE1D-2C93-4E5E-B972-0C394F7C2AFD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‹#›</a:t>
            </a:fld>
            <a:endParaRPr lang="en-US" sz="16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3033" y="237833"/>
            <a:ext cx="1305255" cy="31034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fld id="{F4122DBC-359A-49EE-8417-67A1E64906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519333" y="3336737"/>
            <a:ext cx="4885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Staff Management</a:t>
            </a:r>
            <a:endParaRPr lang="zh-CN" altLang="zh-CN" sz="36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538972" y="4761130"/>
            <a:ext cx="3223832" cy="659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Author: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Willian</a:t>
            </a:r>
          </a:p>
          <a:p>
            <a:pPr algn="r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Date: 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2020/05/08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Rectangle 5"/>
          <p:cNvSpPr/>
          <p:nvPr/>
        </p:nvSpPr>
        <p:spPr bwMode="auto">
          <a:xfrm>
            <a:off x="537641" y="1749531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Create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537641" y="2639049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Save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537641" y="351904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Submit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9354820" cy="548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New Staff Application: </a:t>
            </a:r>
            <a:r>
              <a:rPr lang="zh-CN" alt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Binding </a:t>
            </a:r>
            <a:r>
              <a:rPr 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Google authenticator</a:t>
            </a:r>
            <a:endParaRPr lang="en-US" altLang="zh-CN" sz="2800" b="1" dirty="0">
              <a:solidFill>
                <a:srgbClr val="00925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  <a:sym typeface="+mn-e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37641" y="4399787"/>
            <a:ext cx="1011761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Activate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7" name="Rectangle 5"/>
          <p:cNvSpPr/>
          <p:nvPr/>
        </p:nvSpPr>
        <p:spPr bwMode="auto">
          <a:xfrm>
            <a:off x="537641" y="5265927"/>
            <a:ext cx="1011761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Google authenticator</a:t>
            </a:r>
          </a:p>
        </p:txBody>
      </p:sp>
      <p:sp>
        <p:nvSpPr>
          <p:cNvPr id="9" name="Rectangle 5"/>
          <p:cNvSpPr/>
          <p:nvPr/>
        </p:nvSpPr>
        <p:spPr bwMode="auto">
          <a:xfrm>
            <a:off x="537641" y="621652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MAC 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address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031365" y="5563235"/>
            <a:ext cx="9576435" cy="287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  <a:latin typeface="+mj-ea"/>
                <a:ea typeface="+mj-ea"/>
              </a:rPr>
              <a:t>8</a:t>
            </a:r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. Click:  confirm -- the binding is completed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7068185" y="1724660"/>
            <a:ext cx="22098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>
                <a:solidFill>
                  <a:srgbClr val="FF0000"/>
                </a:solidFill>
              </a:rPr>
              <a:t>8</a:t>
            </a: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830" y="1803400"/>
            <a:ext cx="4116070" cy="339471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7820" y="2465070"/>
            <a:ext cx="4337050" cy="2070735"/>
          </a:xfrm>
          <a:prstGeom prst="rect">
            <a:avLst/>
          </a:prstGeom>
        </p:spPr>
      </p:pic>
      <p:sp>
        <p:nvSpPr>
          <p:cNvPr id="25" name="圆角矩形 24"/>
          <p:cNvSpPr/>
          <p:nvPr/>
        </p:nvSpPr>
        <p:spPr>
          <a:xfrm>
            <a:off x="4828540" y="3567430"/>
            <a:ext cx="620395" cy="38671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Rectangle 5"/>
          <p:cNvSpPr/>
          <p:nvPr/>
        </p:nvSpPr>
        <p:spPr bwMode="auto">
          <a:xfrm>
            <a:off x="537641" y="1749531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Create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537641" y="2639049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Save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537641" y="351904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Submit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9354820" cy="548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New Staff Application: </a:t>
            </a:r>
            <a:r>
              <a:rPr lang="zh-CN" alt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Binding </a:t>
            </a:r>
            <a:r>
              <a:rPr 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Google authenticator</a:t>
            </a:r>
            <a:endParaRPr lang="en-US" altLang="zh-CN" sz="2800" b="1" dirty="0">
              <a:solidFill>
                <a:srgbClr val="00925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  <a:sym typeface="+mn-e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37641" y="4399787"/>
            <a:ext cx="1011761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Activate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7" name="Rectangle 5"/>
          <p:cNvSpPr/>
          <p:nvPr/>
        </p:nvSpPr>
        <p:spPr bwMode="auto">
          <a:xfrm>
            <a:off x="537641" y="5265927"/>
            <a:ext cx="1011761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Google authenticator</a:t>
            </a:r>
          </a:p>
        </p:txBody>
      </p:sp>
      <p:sp>
        <p:nvSpPr>
          <p:cNvPr id="9" name="Rectangle 5"/>
          <p:cNvSpPr/>
          <p:nvPr/>
        </p:nvSpPr>
        <p:spPr bwMode="auto">
          <a:xfrm>
            <a:off x="537641" y="621652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MAC 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address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30" y="1355725"/>
            <a:ext cx="9577070" cy="517779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717665" y="1824990"/>
            <a:ext cx="22098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031365" y="5332095"/>
            <a:ext cx="9576435" cy="1201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  <a:latin typeface="+mj-ea"/>
                <a:ea typeface="+mj-ea"/>
              </a:rPr>
              <a:t>9</a:t>
            </a:r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. Return to the system login page -- enter Staff WCSM account -- account password -- </a:t>
            </a:r>
            <a:r>
              <a:rPr lang="en-US" sz="1200" b="1" dirty="0">
                <a:solidFill>
                  <a:srgbClr val="FF0000"/>
                </a:solidFill>
                <a:latin typeface="+mj-ea"/>
                <a:ea typeface="+mj-ea"/>
              </a:rPr>
              <a:t>captcha</a:t>
            </a:r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 (please note!! : captcha is easy to expire, please click update verification code) -- enter the dynamic password of the Google authenticator (dynamic password is automatically updated every 30 seconds, please pay attention to the 30-second time schedule of the small circle on the right) --</a:t>
            </a:r>
          </a:p>
          <a:p>
            <a:endParaRPr sz="1200" b="1" dirty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-- click Login to Login</a:t>
            </a: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9870" y="2251075"/>
            <a:ext cx="1449070" cy="3067050"/>
          </a:xfrm>
          <a:prstGeom prst="rect">
            <a:avLst/>
          </a:prstGeom>
        </p:spPr>
      </p:pic>
      <p:cxnSp>
        <p:nvCxnSpPr>
          <p:cNvPr id="12" name="直接箭头连接符 11"/>
          <p:cNvCxnSpPr/>
          <p:nvPr/>
        </p:nvCxnSpPr>
        <p:spPr>
          <a:xfrm>
            <a:off x="4879975" y="2950845"/>
            <a:ext cx="3835400" cy="12541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圆角矩形 4"/>
          <p:cNvSpPr/>
          <p:nvPr/>
        </p:nvSpPr>
        <p:spPr>
          <a:xfrm>
            <a:off x="10697845" y="1842135"/>
            <a:ext cx="871855" cy="26924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684510" y="1870075"/>
            <a:ext cx="899160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">
                <a:solidFill>
                  <a:schemeClr val="tx1"/>
                </a:solidFill>
              </a:rPr>
              <a:t>Device Binding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0840" y="1480185"/>
            <a:ext cx="3583940" cy="34544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Rectangle 5"/>
          <p:cNvSpPr/>
          <p:nvPr/>
        </p:nvSpPr>
        <p:spPr bwMode="auto">
          <a:xfrm>
            <a:off x="537641" y="1749531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Create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537641" y="2639049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Save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537641" y="351904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Submit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8267065" cy="548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New Staff Application: </a:t>
            </a:r>
            <a:r>
              <a:rPr lang="zh-CN" altLang="en-US" sz="2800" b="1" dirty="0">
                <a:solidFill>
                  <a:srgbClr val="FF0000"/>
                </a:solidFill>
                <a:cs typeface="+mn-ea"/>
                <a:sym typeface="+mn-lt"/>
              </a:rPr>
              <a:t>If the qr code scan fails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537641" y="4399787"/>
            <a:ext cx="1011761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Activate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7" name="Rectangle 5"/>
          <p:cNvSpPr/>
          <p:nvPr/>
        </p:nvSpPr>
        <p:spPr bwMode="auto">
          <a:xfrm>
            <a:off x="537641" y="5265927"/>
            <a:ext cx="1011761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Google authenticator</a:t>
            </a:r>
          </a:p>
        </p:txBody>
      </p:sp>
      <p:sp>
        <p:nvSpPr>
          <p:cNvPr id="9" name="Rectangle 5"/>
          <p:cNvSpPr/>
          <p:nvPr/>
        </p:nvSpPr>
        <p:spPr bwMode="auto">
          <a:xfrm>
            <a:off x="537641" y="621652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MAC 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address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031365" y="5664835"/>
            <a:ext cx="9576435" cy="469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A1. If scanning the qr code fails -- click: </a:t>
            </a:r>
            <a:r>
              <a:rPr lang="en-US" sz="1200" b="1" dirty="0">
                <a:solidFill>
                  <a:srgbClr val="FF0000"/>
                </a:solidFill>
                <a:latin typeface="+mj-ea"/>
                <a:ea typeface="+mj-ea"/>
              </a:rPr>
              <a:t>cannot</a:t>
            </a:r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 scan -- a string of words appears -- copy this string of words -- open the Google authenticator APP on the phone</a:t>
            </a: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2175" y="1576705"/>
            <a:ext cx="4204335" cy="3571240"/>
          </a:xfrm>
          <a:prstGeom prst="rect">
            <a:avLst/>
          </a:prstGeom>
          <a:ln>
            <a:solidFill>
              <a:srgbClr val="00925F"/>
            </a:solidFill>
          </a:ln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3775" y="1602105"/>
            <a:ext cx="4264660" cy="3520440"/>
          </a:xfrm>
          <a:prstGeom prst="rect">
            <a:avLst/>
          </a:prstGeom>
          <a:ln>
            <a:solidFill>
              <a:srgbClr val="00925F"/>
            </a:solidFill>
          </a:ln>
        </p:spPr>
      </p:pic>
      <p:sp>
        <p:nvSpPr>
          <p:cNvPr id="25" name="文本框 24"/>
          <p:cNvSpPr txBox="1"/>
          <p:nvPr/>
        </p:nvSpPr>
        <p:spPr>
          <a:xfrm>
            <a:off x="6384290" y="1749425"/>
            <a:ext cx="22098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>
                <a:solidFill>
                  <a:srgbClr val="FF0000"/>
                </a:solidFill>
              </a:rPr>
              <a:t>A1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0825" y="3583940"/>
            <a:ext cx="670560" cy="17526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890010" y="3544570"/>
            <a:ext cx="1077595" cy="254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>
                <a:solidFill>
                  <a:srgbClr val="00925F"/>
                </a:solidFill>
              </a:rPr>
              <a:t>cannot scan</a:t>
            </a:r>
            <a:r>
              <a:rPr lang="zh-CN" altLang="en-US" sz="1000">
                <a:solidFill>
                  <a:srgbClr val="00925F"/>
                </a:solidFill>
              </a:rPr>
              <a:t>？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Rectangle 5"/>
          <p:cNvSpPr/>
          <p:nvPr/>
        </p:nvSpPr>
        <p:spPr bwMode="auto">
          <a:xfrm>
            <a:off x="537641" y="1749531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Create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537641" y="2639049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Save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537641" y="351904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Submit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8267065" cy="548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New Staff Application: </a:t>
            </a:r>
            <a:r>
              <a:rPr lang="zh-CN" altLang="en-US" sz="2800" b="1" dirty="0">
                <a:solidFill>
                  <a:srgbClr val="FF0000"/>
                </a:solidFill>
                <a:cs typeface="+mn-ea"/>
                <a:sym typeface="+mn-lt"/>
              </a:rPr>
              <a:t>If the qr code scan fails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537641" y="4399787"/>
            <a:ext cx="1011761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Activate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7" name="Rectangle 5"/>
          <p:cNvSpPr/>
          <p:nvPr/>
        </p:nvSpPr>
        <p:spPr bwMode="auto">
          <a:xfrm>
            <a:off x="537641" y="5265927"/>
            <a:ext cx="1011761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Google authenticator</a:t>
            </a:r>
          </a:p>
        </p:txBody>
      </p:sp>
      <p:sp>
        <p:nvSpPr>
          <p:cNvPr id="9" name="Rectangle 5"/>
          <p:cNvSpPr/>
          <p:nvPr/>
        </p:nvSpPr>
        <p:spPr bwMode="auto">
          <a:xfrm>
            <a:off x="537641" y="621652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MAC 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address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032000" y="5664835"/>
            <a:ext cx="9576435" cy="469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A2</a:t>
            </a:r>
            <a:r>
              <a:rPr lang="zh-CN" altLang="en-US"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、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Click</a:t>
            </a:r>
            <a:r>
              <a:rPr lang="zh-CN" altLang="en-US"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：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Enter provided key——</a:t>
            </a:r>
            <a:r>
              <a:rPr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Enter the </a:t>
            </a:r>
            <a:r>
              <a:rPr lang="en-US"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wcsm </a:t>
            </a:r>
            <a:r>
              <a:rPr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account </a:t>
            </a:r>
            <a:r>
              <a:rPr lang="en-US"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——</a:t>
            </a:r>
            <a:r>
              <a:rPr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enter the </a:t>
            </a:r>
            <a:r>
              <a:rPr lang="en-US"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string </a:t>
            </a:r>
            <a:r>
              <a:rPr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word</a:t>
            </a:r>
            <a:r>
              <a:rPr lang="en-US"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s</a:t>
            </a:r>
            <a:r>
              <a:rPr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 you just copied</a:t>
            </a:r>
            <a:r>
              <a:rPr lang="en-US"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——</a:t>
            </a:r>
            <a:r>
              <a:rPr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click :ADD</a:t>
            </a:r>
            <a:r>
              <a:rPr lang="en-US"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——</a:t>
            </a:r>
            <a:r>
              <a:rPr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bind successful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5965825" y="835025"/>
            <a:ext cx="1249045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>
                <a:solidFill>
                  <a:srgbClr val="FF0000"/>
                </a:solidFill>
              </a:rPr>
              <a:t>A2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6025" y="1539875"/>
            <a:ext cx="1950720" cy="3889375"/>
          </a:xfrm>
          <a:prstGeom prst="rect">
            <a:avLst/>
          </a:prstGeom>
          <a:ln>
            <a:solidFill>
              <a:srgbClr val="00925F"/>
            </a:solidFill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1539875"/>
            <a:ext cx="3009265" cy="3888740"/>
          </a:xfrm>
          <a:prstGeom prst="rect">
            <a:avLst/>
          </a:prstGeom>
          <a:ln>
            <a:solidFill>
              <a:srgbClr val="00925F"/>
            </a:solidFill>
          </a:ln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7045" y="1428115"/>
            <a:ext cx="3084195" cy="400177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Rectangle 5"/>
          <p:cNvSpPr/>
          <p:nvPr/>
        </p:nvSpPr>
        <p:spPr bwMode="auto">
          <a:xfrm>
            <a:off x="537641" y="1749531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Create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537641" y="2639049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Save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537641" y="351904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Submit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6450330" cy="548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New Staff Application: </a:t>
            </a:r>
            <a:r>
              <a:rPr lang="zh-CN" altLang="en-US" sz="2800" b="1" dirty="0">
                <a:solidFill>
                  <a:srgbClr val="00925F"/>
                </a:solidFill>
                <a:cs typeface="+mn-ea"/>
                <a:sym typeface="+mn-lt"/>
              </a:rPr>
              <a:t>Special case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537641" y="4399787"/>
            <a:ext cx="1011761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Activate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7" name="Rectangle 5"/>
          <p:cNvSpPr/>
          <p:nvPr/>
        </p:nvSpPr>
        <p:spPr bwMode="auto">
          <a:xfrm>
            <a:off x="537641" y="5265927"/>
            <a:ext cx="1011761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Google authenticator</a:t>
            </a:r>
          </a:p>
        </p:txBody>
      </p:sp>
      <p:sp>
        <p:nvSpPr>
          <p:cNvPr id="9" name="Rectangle 5"/>
          <p:cNvSpPr/>
          <p:nvPr/>
        </p:nvSpPr>
        <p:spPr bwMode="auto">
          <a:xfrm>
            <a:off x="537641" y="621652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MAC 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address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031365" y="1323340"/>
            <a:ext cx="9576435" cy="339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Usage scenarios:</a:t>
            </a:r>
          </a:p>
          <a:p>
            <a:endParaRPr sz="1200" b="1" dirty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1. If an </a:t>
            </a:r>
            <a:r>
              <a:rPr lang="en-US" sz="1200" b="1" dirty="0">
                <a:solidFill>
                  <a:srgbClr val="FF0000"/>
                </a:solidFill>
                <a:latin typeface="+mj-ea"/>
                <a:ea typeface="+mj-ea"/>
              </a:rPr>
              <a:t>staff</a:t>
            </a:r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's phone is lost or stolen:</a:t>
            </a:r>
          </a:p>
          <a:p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Please ask the agent HR to contact the system administrator of the </a:t>
            </a:r>
            <a:r>
              <a:rPr lang="en-US" sz="1200" b="1" dirty="0">
                <a:solidFill>
                  <a:srgbClr val="FF0000"/>
                </a:solidFill>
                <a:latin typeface="+mj-ea"/>
                <a:ea typeface="+mj-ea"/>
              </a:rPr>
              <a:t>HQ</a:t>
            </a:r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 -- the </a:t>
            </a:r>
            <a:r>
              <a:rPr lang="en-US"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HQ</a:t>
            </a:r>
            <a:r>
              <a:rPr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 </a:t>
            </a:r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 will release the lost phone from the binding -- and then the agent </a:t>
            </a:r>
            <a:r>
              <a:rPr lang="en-US" sz="1200" b="1" dirty="0">
                <a:solidFill>
                  <a:srgbClr val="FF0000"/>
                </a:solidFill>
                <a:latin typeface="+mj-ea"/>
                <a:ea typeface="+mj-ea"/>
              </a:rPr>
              <a:t>staff</a:t>
            </a:r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 will use the new phone to bind again</a:t>
            </a:r>
          </a:p>
          <a:p>
            <a:endParaRPr sz="1200" b="1" dirty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2. If </a:t>
            </a:r>
            <a:r>
              <a:rPr lang="en-US" sz="1200" b="1" dirty="0">
                <a:solidFill>
                  <a:srgbClr val="FF0000"/>
                </a:solidFill>
                <a:latin typeface="+mj-ea"/>
                <a:ea typeface="+mj-ea"/>
              </a:rPr>
              <a:t>staff</a:t>
            </a:r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 forget to bring their cell phones to work:</a:t>
            </a:r>
          </a:p>
          <a:p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Please go back for it! -- if it takes more than three days for the employee to get the phone: please contact the system administrator of the </a:t>
            </a:r>
            <a:r>
              <a:rPr lang="en-US" sz="1200" b="1" dirty="0">
                <a:solidFill>
                  <a:srgbClr val="FF0000"/>
                </a:solidFill>
                <a:latin typeface="+mj-ea"/>
                <a:ea typeface="+mj-ea"/>
              </a:rPr>
              <a:t>HQ</a:t>
            </a:r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 for the agent HR -- the HQ will release the old phone and bind it again after the agent </a:t>
            </a:r>
            <a:r>
              <a:rPr lang="en-US"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staff</a:t>
            </a:r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 the phone</a:t>
            </a:r>
          </a:p>
          <a:p>
            <a:endParaRPr sz="1200" b="1" dirty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3. If an </a:t>
            </a:r>
            <a:r>
              <a:rPr lang="en-US"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staff</a:t>
            </a:r>
            <a:r>
              <a:rPr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 </a:t>
            </a:r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's phone breaks down and they buy a new one:</a:t>
            </a:r>
          </a:p>
          <a:p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Please ask the agent HR to contact the system administrator of the </a:t>
            </a:r>
            <a:r>
              <a:rPr lang="en-US" sz="1200" b="1" dirty="0">
                <a:solidFill>
                  <a:srgbClr val="FF0000"/>
                </a:solidFill>
                <a:latin typeface="+mj-ea"/>
                <a:ea typeface="+mj-ea"/>
              </a:rPr>
              <a:t>HQ</a:t>
            </a:r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 -- the </a:t>
            </a:r>
            <a:r>
              <a:rPr lang="en-US" sz="1200" b="1" dirty="0">
                <a:solidFill>
                  <a:srgbClr val="FF0000"/>
                </a:solidFill>
                <a:latin typeface="+mj-ea"/>
                <a:ea typeface="+mj-ea"/>
              </a:rPr>
              <a:t>HQ</a:t>
            </a:r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 will release the binding of the old phone -- and then the agent </a:t>
            </a:r>
            <a:r>
              <a:rPr lang="en-US"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staff</a:t>
            </a:r>
            <a:r>
              <a:rPr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 </a:t>
            </a:r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 will use the new phone to re-bind</a:t>
            </a:r>
          </a:p>
          <a:p>
            <a:endParaRPr sz="1200" b="1" dirty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4. If the mobile phone is broken and under repair, no mobile phone can be used within a few days:</a:t>
            </a:r>
          </a:p>
          <a:p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You can borrow the phone of a family member, or in special cases, the spare phone of the service center -- ask the </a:t>
            </a:r>
            <a:r>
              <a:rPr lang="en-US" sz="1200" b="1" dirty="0">
                <a:solidFill>
                  <a:srgbClr val="FF0000"/>
                </a:solidFill>
                <a:latin typeface="+mj-ea"/>
                <a:ea typeface="+mj-ea"/>
              </a:rPr>
              <a:t>HQ </a:t>
            </a:r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 administrator to reset the secret key -- and then reset the secret key again after the phone is fixed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角三角形 8"/>
          <p:cNvSpPr/>
          <p:nvPr/>
        </p:nvSpPr>
        <p:spPr>
          <a:xfrm flipV="1">
            <a:off x="2316352" y="4591532"/>
            <a:ext cx="9755406" cy="1554851"/>
          </a:xfrm>
          <a:prstGeom prst="rtTriangl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梯形 7"/>
          <p:cNvSpPr/>
          <p:nvPr/>
        </p:nvSpPr>
        <p:spPr>
          <a:xfrm rot="5400000">
            <a:off x="4075302" y="-2747741"/>
            <a:ext cx="4041399" cy="12192000"/>
          </a:xfrm>
          <a:prstGeom prst="trapezoid">
            <a:avLst>
              <a:gd name="adj" fmla="val 1732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072081" y="2954986"/>
            <a:ext cx="66944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dirty="0">
                <a:solidFill>
                  <a:schemeClr val="bg1"/>
                </a:solidFill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rPr>
              <a:t>THANK YOU</a:t>
            </a:r>
            <a:endParaRPr lang="zh-CN" altLang="en-US" sz="8000">
              <a:solidFill>
                <a:schemeClr val="bg1"/>
              </a:solidFill>
              <a:latin typeface="Aharoni" panose="02010803020104030203" pitchFamily="2" charset="-79"/>
              <a:ea typeface="微软雅黑" panose="020B0503020204020204" pitchFamily="34" charset="-122"/>
              <a:cs typeface="Aharoni" panose="02010803020104030203" pitchFamily="2" charset="-79"/>
            </a:endParaRPr>
          </a:p>
        </p:txBody>
      </p:sp>
      <p:sp>
        <p:nvSpPr>
          <p:cNvPr id="11" name="等腰三角形 10"/>
          <p:cNvSpPr/>
          <p:nvPr/>
        </p:nvSpPr>
        <p:spPr>
          <a:xfrm rot="10436929">
            <a:off x="10101699" y="1658108"/>
            <a:ext cx="1934475" cy="53223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" name="椭圆 13"/>
          <p:cNvSpPr/>
          <p:nvPr/>
        </p:nvSpPr>
        <p:spPr>
          <a:xfrm rot="476352">
            <a:off x="5620625" y="929244"/>
            <a:ext cx="2432807" cy="10490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梯形 14"/>
          <p:cNvSpPr/>
          <p:nvPr/>
        </p:nvSpPr>
        <p:spPr>
          <a:xfrm rot="10800000">
            <a:off x="1180049" y="1213048"/>
            <a:ext cx="2620163" cy="462024"/>
          </a:xfrm>
          <a:prstGeom prst="trapezoi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6" name="椭圆 15"/>
          <p:cNvSpPr/>
          <p:nvPr/>
        </p:nvSpPr>
        <p:spPr>
          <a:xfrm rot="17083299">
            <a:off x="8782717" y="3849458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7" name="椭圆 16"/>
          <p:cNvSpPr/>
          <p:nvPr/>
        </p:nvSpPr>
        <p:spPr>
          <a:xfrm rot="17083299">
            <a:off x="8960284" y="3849458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8" name="椭圆 17"/>
          <p:cNvSpPr/>
          <p:nvPr/>
        </p:nvSpPr>
        <p:spPr>
          <a:xfrm rot="17083299">
            <a:off x="9137851" y="3849458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9" name="椭圆 18"/>
          <p:cNvSpPr/>
          <p:nvPr/>
        </p:nvSpPr>
        <p:spPr>
          <a:xfrm rot="17083299">
            <a:off x="9315418" y="3834345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0" name="椭圆 19"/>
          <p:cNvSpPr/>
          <p:nvPr/>
        </p:nvSpPr>
        <p:spPr>
          <a:xfrm rot="17083299">
            <a:off x="9492985" y="3834345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1" name="椭圆 20"/>
          <p:cNvSpPr/>
          <p:nvPr/>
        </p:nvSpPr>
        <p:spPr>
          <a:xfrm rot="17083299">
            <a:off x="9670552" y="3834345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2" name="椭圆 21"/>
          <p:cNvSpPr/>
          <p:nvPr/>
        </p:nvSpPr>
        <p:spPr>
          <a:xfrm rot="17083299">
            <a:off x="9859524" y="3833153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3" name="椭圆 22"/>
          <p:cNvSpPr/>
          <p:nvPr/>
        </p:nvSpPr>
        <p:spPr>
          <a:xfrm rot="17083299">
            <a:off x="10037091" y="3833153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4" name="椭圆 23"/>
          <p:cNvSpPr/>
          <p:nvPr/>
        </p:nvSpPr>
        <p:spPr>
          <a:xfrm rot="17083299">
            <a:off x="10214658" y="3818040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5" name="椭圆 24"/>
          <p:cNvSpPr/>
          <p:nvPr/>
        </p:nvSpPr>
        <p:spPr>
          <a:xfrm rot="17083299">
            <a:off x="10392225" y="3818040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6" name="椭圆 25"/>
          <p:cNvSpPr/>
          <p:nvPr/>
        </p:nvSpPr>
        <p:spPr>
          <a:xfrm rot="17083299">
            <a:off x="10569792" y="3818040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Rectangle 5"/>
          <p:cNvSpPr/>
          <p:nvPr/>
        </p:nvSpPr>
        <p:spPr bwMode="auto">
          <a:xfrm>
            <a:off x="537641" y="1749531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Create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537641" y="2639049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Save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537641" y="351904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Submit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9354820" cy="548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New Staff Application: </a:t>
            </a:r>
            <a:r>
              <a:rPr lang="zh-CN" alt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Binding </a:t>
            </a:r>
            <a:r>
              <a:rPr 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Google authenticator</a:t>
            </a:r>
            <a:endParaRPr lang="en-US" altLang="zh-CN" sz="2800" b="1" dirty="0">
              <a:solidFill>
                <a:srgbClr val="00925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  <a:sym typeface="+mn-e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37641" y="4399787"/>
            <a:ext cx="1011761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Activate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7" name="Rectangle 5"/>
          <p:cNvSpPr/>
          <p:nvPr/>
        </p:nvSpPr>
        <p:spPr bwMode="auto">
          <a:xfrm>
            <a:off x="537641" y="5265927"/>
            <a:ext cx="1011761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Google authenticator</a:t>
            </a:r>
          </a:p>
        </p:txBody>
      </p:sp>
      <p:sp>
        <p:nvSpPr>
          <p:cNvPr id="9" name="Rectangle 5"/>
          <p:cNvSpPr/>
          <p:nvPr/>
        </p:nvSpPr>
        <p:spPr bwMode="auto">
          <a:xfrm>
            <a:off x="537641" y="621652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MAC 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address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4025" y="1849120"/>
            <a:ext cx="2191385" cy="36588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6550" y="1849120"/>
            <a:ext cx="3803650" cy="39281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文本框 9"/>
          <p:cNvSpPr txBox="1"/>
          <p:nvPr/>
        </p:nvSpPr>
        <p:spPr>
          <a:xfrm>
            <a:off x="2032635" y="6130925"/>
            <a:ext cx="9576435" cy="287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200" dirty="0">
                <a:solidFill>
                  <a:srgbClr val="FF0000"/>
                </a:solidFill>
                <a:latin typeface="+mj-ea"/>
                <a:ea typeface="+mj-ea"/>
              </a:rPr>
              <a:t>1. Download from the Mobile phone APP Store: Google authenticator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Rectangle 5"/>
          <p:cNvSpPr/>
          <p:nvPr/>
        </p:nvSpPr>
        <p:spPr bwMode="auto">
          <a:xfrm>
            <a:off x="537641" y="1749531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Create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537641" y="2639049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Save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537641" y="351904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Submit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9354820" cy="548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New Staff Application: </a:t>
            </a:r>
            <a:r>
              <a:rPr lang="zh-CN" alt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Binding </a:t>
            </a:r>
            <a:r>
              <a:rPr 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Google authenticator</a:t>
            </a:r>
            <a:endParaRPr lang="en-US" altLang="zh-CN" sz="2800" b="1" dirty="0">
              <a:solidFill>
                <a:srgbClr val="00925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  <a:sym typeface="+mn-e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37641" y="4399787"/>
            <a:ext cx="1011761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Activate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7" name="Rectangle 5"/>
          <p:cNvSpPr/>
          <p:nvPr/>
        </p:nvSpPr>
        <p:spPr bwMode="auto">
          <a:xfrm>
            <a:off x="537641" y="5265927"/>
            <a:ext cx="1011761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Google authenticator</a:t>
            </a:r>
          </a:p>
        </p:txBody>
      </p:sp>
      <p:sp>
        <p:nvSpPr>
          <p:cNvPr id="9" name="Rectangle 5"/>
          <p:cNvSpPr/>
          <p:nvPr/>
        </p:nvSpPr>
        <p:spPr bwMode="auto">
          <a:xfrm>
            <a:off x="537641" y="621652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MAC 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address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1395095"/>
            <a:ext cx="9577070" cy="513778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032635" y="5380355"/>
            <a:ext cx="9576435" cy="469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rgbClr val="FF0000"/>
                </a:solidFill>
                <a:latin typeface="+mj-ea"/>
                <a:ea typeface="+mj-ea"/>
              </a:rPr>
              <a:t>1</a:t>
            </a:r>
            <a:r>
              <a:rPr lang="zh-CN" altLang="en-US" sz="1200" dirty="0">
                <a:solidFill>
                  <a:srgbClr val="FF0000"/>
                </a:solidFill>
                <a:latin typeface="+mj-ea"/>
                <a:ea typeface="+mj-ea"/>
              </a:rPr>
              <a:t>、Click on the top right：</a:t>
            </a:r>
            <a:r>
              <a:rPr lang="en-US" altLang="zh-CN"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Device Binding</a:t>
            </a:r>
            <a:r>
              <a:rPr lang="en-US" altLang="zh-CN" sz="1200" dirty="0">
                <a:solidFill>
                  <a:srgbClr val="FF0000"/>
                </a:solidFill>
                <a:latin typeface="+mj-ea"/>
                <a:ea typeface="+mj-ea"/>
              </a:rPr>
              <a:t>,</a:t>
            </a:r>
            <a:r>
              <a:rPr sz="1200" dirty="0">
                <a:solidFill>
                  <a:srgbClr val="FF0000"/>
                </a:solidFill>
                <a:latin typeface="+mj-ea"/>
                <a:ea typeface="+mj-ea"/>
              </a:rPr>
              <a:t>Start binding the Google authenticator</a:t>
            </a:r>
          </a:p>
          <a:p>
            <a:endParaRPr lang="zh-CN" altLang="en-US" sz="12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610850" y="1938020"/>
            <a:ext cx="81915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>
                <a:solidFill>
                  <a:srgbClr val="FF0000"/>
                </a:solidFill>
              </a:rPr>
              <a:t>1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5310" y="1833880"/>
            <a:ext cx="796290" cy="20574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0632440" y="1893570"/>
            <a:ext cx="899160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">
                <a:solidFill>
                  <a:schemeClr val="tx1"/>
                </a:solidFill>
              </a:rPr>
              <a:t>Device Binding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0025" y="1666240"/>
            <a:ext cx="2019300" cy="1676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Rectangle 5"/>
          <p:cNvSpPr/>
          <p:nvPr/>
        </p:nvSpPr>
        <p:spPr bwMode="auto">
          <a:xfrm>
            <a:off x="537641" y="1749531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Create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537641" y="2639049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Save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537641" y="351904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Submit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9354820" cy="548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New Staff Application: </a:t>
            </a:r>
            <a:r>
              <a:rPr lang="zh-CN" alt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Binding </a:t>
            </a:r>
            <a:r>
              <a:rPr 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Google authenticator</a:t>
            </a:r>
            <a:endParaRPr lang="en-US" altLang="zh-CN" sz="2800" b="1" dirty="0">
              <a:solidFill>
                <a:srgbClr val="00925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  <a:sym typeface="+mn-e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37641" y="4399787"/>
            <a:ext cx="1011761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Activate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7" name="Rectangle 5"/>
          <p:cNvSpPr/>
          <p:nvPr/>
        </p:nvSpPr>
        <p:spPr bwMode="auto">
          <a:xfrm>
            <a:off x="537641" y="5265927"/>
            <a:ext cx="1011761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Google authenticator</a:t>
            </a:r>
          </a:p>
        </p:txBody>
      </p:sp>
      <p:sp>
        <p:nvSpPr>
          <p:cNvPr id="9" name="Rectangle 5"/>
          <p:cNvSpPr/>
          <p:nvPr/>
        </p:nvSpPr>
        <p:spPr bwMode="auto">
          <a:xfrm>
            <a:off x="537641" y="621652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MAC 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address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1323340"/>
            <a:ext cx="9575165" cy="514223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032000" y="5382895"/>
            <a:ext cx="9576435" cy="652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200" b="1" dirty="0">
                <a:solidFill>
                  <a:schemeClr val="tx1"/>
                </a:solidFill>
                <a:latin typeface="+mj-ea"/>
                <a:ea typeface="+mj-ea"/>
              </a:rPr>
              <a:t>2. Enter this page and enter: Staff WCSM account, password and verification code; Click: Next st</a:t>
            </a:r>
            <a:r>
              <a:rPr lang="en-US" sz="1200" b="1" dirty="0">
                <a:solidFill>
                  <a:schemeClr val="tx1"/>
                </a:solidFill>
                <a:latin typeface="+mj-ea"/>
                <a:ea typeface="+mj-ea"/>
              </a:rPr>
              <a:t>ep</a:t>
            </a:r>
            <a:endParaRPr sz="1200" b="1" dirty="0">
              <a:solidFill>
                <a:schemeClr val="tx1"/>
              </a:solidFill>
              <a:latin typeface="+mj-ea"/>
              <a:ea typeface="+mj-ea"/>
            </a:endParaRPr>
          </a:p>
          <a:p>
            <a:endParaRPr sz="1200" b="1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sz="1200" b="1" dirty="0">
                <a:solidFill>
                  <a:schemeClr val="tx1"/>
                </a:solidFill>
                <a:latin typeface="+mj-ea"/>
                <a:ea typeface="+mj-ea"/>
              </a:rPr>
              <a:t>Attention please!! : captcha is easy to expire. Please click to update the captcha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857875" y="2226310"/>
            <a:ext cx="22098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>
                <a:solidFill>
                  <a:srgbClr val="FF0000"/>
                </a:solidFill>
              </a:rPr>
              <a:t>2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8160" y="1849120"/>
            <a:ext cx="848995" cy="17526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0678160" y="1830070"/>
            <a:ext cx="899160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">
                <a:solidFill>
                  <a:schemeClr val="tx1"/>
                </a:solidFill>
              </a:rPr>
              <a:t>Device Binding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Rectangle 5"/>
          <p:cNvSpPr/>
          <p:nvPr/>
        </p:nvSpPr>
        <p:spPr bwMode="auto">
          <a:xfrm>
            <a:off x="537641" y="1749531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Create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537641" y="2639049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Save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537641" y="351904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Submit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9354820" cy="548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New Staff Application: </a:t>
            </a:r>
            <a:r>
              <a:rPr lang="zh-CN" alt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Binding </a:t>
            </a:r>
            <a:r>
              <a:rPr 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Google authenticator</a:t>
            </a:r>
            <a:endParaRPr lang="en-US" altLang="zh-CN" sz="2800" b="1" dirty="0">
              <a:solidFill>
                <a:srgbClr val="00925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  <a:sym typeface="+mn-e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37641" y="4399787"/>
            <a:ext cx="1011761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Activate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7" name="Rectangle 5"/>
          <p:cNvSpPr/>
          <p:nvPr/>
        </p:nvSpPr>
        <p:spPr bwMode="auto">
          <a:xfrm>
            <a:off x="537641" y="5265927"/>
            <a:ext cx="1011761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Google authenticator</a:t>
            </a:r>
          </a:p>
        </p:txBody>
      </p:sp>
      <p:sp>
        <p:nvSpPr>
          <p:cNvPr id="9" name="Rectangle 5"/>
          <p:cNvSpPr/>
          <p:nvPr/>
        </p:nvSpPr>
        <p:spPr bwMode="auto">
          <a:xfrm>
            <a:off x="537641" y="621652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MAC 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address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031365" y="6139180"/>
            <a:ext cx="9576435" cy="652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  <a:latin typeface="+mj-ea"/>
                <a:ea typeface="+mj-ea"/>
              </a:rPr>
              <a:t>3</a:t>
            </a:r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. The employee's mailbox will receive the email verification code sent by the system</a:t>
            </a:r>
          </a:p>
          <a:p>
            <a:endParaRPr sz="1200" b="1" dirty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Please note: email verification code is valid for </a:t>
            </a:r>
            <a:r>
              <a:rPr lang="en-US" sz="1200" b="1" dirty="0">
                <a:solidFill>
                  <a:srgbClr val="FF0000"/>
                </a:solidFill>
                <a:latin typeface="+mj-ea"/>
                <a:ea typeface="+mj-ea"/>
              </a:rPr>
              <a:t>30</a:t>
            </a:r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 minutes only!!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0" y="1323340"/>
            <a:ext cx="9576435" cy="29102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5608320" y="2432685"/>
            <a:ext cx="22098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0" name="圆角矩形 9"/>
          <p:cNvSpPr/>
          <p:nvPr/>
        </p:nvSpPr>
        <p:spPr>
          <a:xfrm>
            <a:off x="2581275" y="3675380"/>
            <a:ext cx="116840" cy="161925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464435" y="3641725"/>
            <a:ext cx="350520" cy="228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/>
              <a:t>30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Rectangle 5"/>
          <p:cNvSpPr/>
          <p:nvPr/>
        </p:nvSpPr>
        <p:spPr bwMode="auto">
          <a:xfrm>
            <a:off x="537641" y="1749531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Create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537641" y="2639049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Save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537641" y="351904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Submit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9354820" cy="548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New Staff Application: </a:t>
            </a:r>
            <a:r>
              <a:rPr lang="zh-CN" alt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Binding </a:t>
            </a:r>
            <a:r>
              <a:rPr 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Google authenticator</a:t>
            </a:r>
            <a:endParaRPr lang="en-US" altLang="zh-CN" sz="2800" b="1" dirty="0">
              <a:solidFill>
                <a:srgbClr val="00925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  <a:sym typeface="+mn-e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37641" y="4399787"/>
            <a:ext cx="1011761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Activate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7" name="Rectangle 5"/>
          <p:cNvSpPr/>
          <p:nvPr/>
        </p:nvSpPr>
        <p:spPr bwMode="auto">
          <a:xfrm>
            <a:off x="537641" y="5265927"/>
            <a:ext cx="1011761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Google authenticator</a:t>
            </a:r>
          </a:p>
        </p:txBody>
      </p:sp>
      <p:sp>
        <p:nvSpPr>
          <p:cNvPr id="9" name="Rectangle 5"/>
          <p:cNvSpPr/>
          <p:nvPr/>
        </p:nvSpPr>
        <p:spPr bwMode="auto">
          <a:xfrm>
            <a:off x="537641" y="621652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MAC 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address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4070" y="1323340"/>
            <a:ext cx="9470390" cy="507047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8719185" y="1964055"/>
            <a:ext cx="67691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031365" y="5697855"/>
            <a:ext cx="9576435" cy="652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200" b="1" dirty="0">
                <a:solidFill>
                  <a:schemeClr val="tx1"/>
                </a:solidFill>
                <a:latin typeface="+mj-ea"/>
                <a:ea typeface="+mj-ea"/>
              </a:rPr>
              <a:t>4. Fill in the email verification code first -- then enter the </a:t>
            </a:r>
            <a:r>
              <a:rPr lang="en-US" sz="1200" b="1" dirty="0">
                <a:solidFill>
                  <a:schemeClr val="tx1"/>
                </a:solidFill>
                <a:latin typeface="+mj-ea"/>
                <a:ea typeface="+mj-ea"/>
              </a:rPr>
              <a:t>Captcha</a:t>
            </a:r>
            <a:r>
              <a:rPr sz="1200" b="1" dirty="0">
                <a:solidFill>
                  <a:schemeClr val="tx1"/>
                </a:solidFill>
                <a:latin typeface="+mj-ea"/>
                <a:ea typeface="+mj-ea"/>
              </a:rPr>
              <a:t> (please note!! : captcha is easy to expire, please click update captcha) --</a:t>
            </a:r>
          </a:p>
          <a:p>
            <a:r>
              <a:rPr sz="1200" b="1" dirty="0">
                <a:solidFill>
                  <a:schemeClr val="tx1"/>
                </a:solidFill>
                <a:latin typeface="+mj-ea"/>
                <a:ea typeface="+mj-ea"/>
              </a:rPr>
              <a:t>-- open the Google authenticator APP, click: Scan a barcode， and Scan the qr code on the page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6890" y="1878330"/>
            <a:ext cx="877570" cy="24384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10666095" y="1807210"/>
            <a:ext cx="899160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">
                <a:solidFill>
                  <a:schemeClr val="tx1"/>
                </a:solidFill>
              </a:rPr>
              <a:t>Device Binding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Rectangle 5"/>
          <p:cNvSpPr/>
          <p:nvPr/>
        </p:nvSpPr>
        <p:spPr bwMode="auto">
          <a:xfrm>
            <a:off x="537641" y="1749531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Create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537641" y="2639049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Save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537641" y="351904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Submit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9354820" cy="548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New Staff Application: </a:t>
            </a:r>
            <a:r>
              <a:rPr lang="zh-CN" alt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Binding </a:t>
            </a:r>
            <a:r>
              <a:rPr 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Google authenticator</a:t>
            </a:r>
            <a:endParaRPr lang="en-US" altLang="zh-CN" sz="2800" b="1" dirty="0">
              <a:solidFill>
                <a:srgbClr val="00925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  <a:sym typeface="+mn-e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37641" y="4399787"/>
            <a:ext cx="1011761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Activate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7" name="Rectangle 5"/>
          <p:cNvSpPr/>
          <p:nvPr/>
        </p:nvSpPr>
        <p:spPr bwMode="auto">
          <a:xfrm>
            <a:off x="537641" y="5265927"/>
            <a:ext cx="1011761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Google authenticator</a:t>
            </a:r>
          </a:p>
        </p:txBody>
      </p:sp>
      <p:sp>
        <p:nvSpPr>
          <p:cNvPr id="9" name="Rectangle 5"/>
          <p:cNvSpPr/>
          <p:nvPr/>
        </p:nvSpPr>
        <p:spPr bwMode="auto">
          <a:xfrm>
            <a:off x="537641" y="621652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MAC 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address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032635" y="6130925"/>
            <a:ext cx="9576435" cy="287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5. Open: Google authenticator on the phone -- click: BEGIN</a:t>
            </a:r>
            <a:r>
              <a:rPr lang="en-US" sz="1200" b="1" dirty="0">
                <a:solidFill>
                  <a:srgbClr val="FF0000"/>
                </a:solidFill>
                <a:latin typeface="+mj-ea"/>
                <a:ea typeface="+mj-ea"/>
              </a:rPr>
              <a:t>,x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8675" y="1666240"/>
            <a:ext cx="1736090" cy="386016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7115" y="1666240"/>
            <a:ext cx="2138680" cy="386016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8" name="文本框 17"/>
          <p:cNvSpPr txBox="1"/>
          <p:nvPr/>
        </p:nvSpPr>
        <p:spPr>
          <a:xfrm>
            <a:off x="6077585" y="1666240"/>
            <a:ext cx="720725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>
                <a:solidFill>
                  <a:srgbClr val="FF0000"/>
                </a:solidFill>
              </a:rPr>
              <a:t>5</a:t>
            </a:r>
          </a:p>
        </p:txBody>
      </p:sp>
      <p:cxnSp>
        <p:nvCxnSpPr>
          <p:cNvPr id="8" name="直接箭头连接符 7"/>
          <p:cNvCxnSpPr/>
          <p:nvPr/>
        </p:nvCxnSpPr>
        <p:spPr>
          <a:xfrm flipV="1">
            <a:off x="4935855" y="2902585"/>
            <a:ext cx="2184400" cy="156400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圆角矩形 10"/>
          <p:cNvSpPr/>
          <p:nvPr/>
        </p:nvSpPr>
        <p:spPr>
          <a:xfrm>
            <a:off x="7210425" y="2758440"/>
            <a:ext cx="1168400" cy="28765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Rectangle 5"/>
          <p:cNvSpPr/>
          <p:nvPr/>
        </p:nvSpPr>
        <p:spPr bwMode="auto">
          <a:xfrm>
            <a:off x="537641" y="1749531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Create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537641" y="2639049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Save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537641" y="351904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Submit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9354820" cy="548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New Staff Application: </a:t>
            </a:r>
            <a:r>
              <a:rPr lang="zh-CN" alt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Binding </a:t>
            </a:r>
            <a:r>
              <a:rPr 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Google authenticator</a:t>
            </a:r>
            <a:endParaRPr lang="en-US" altLang="zh-CN" sz="2800" b="1" dirty="0">
              <a:solidFill>
                <a:srgbClr val="00925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  <a:sym typeface="+mn-e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37641" y="4399787"/>
            <a:ext cx="1011761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Activate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7" name="Rectangle 5"/>
          <p:cNvSpPr/>
          <p:nvPr/>
        </p:nvSpPr>
        <p:spPr bwMode="auto">
          <a:xfrm>
            <a:off x="537641" y="5265927"/>
            <a:ext cx="1011761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Google authenticator</a:t>
            </a:r>
          </a:p>
        </p:txBody>
      </p:sp>
      <p:sp>
        <p:nvSpPr>
          <p:cNvPr id="9" name="Rectangle 5"/>
          <p:cNvSpPr/>
          <p:nvPr/>
        </p:nvSpPr>
        <p:spPr bwMode="auto">
          <a:xfrm>
            <a:off x="537641" y="621652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MAC 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address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031365" y="5266055"/>
            <a:ext cx="9576435" cy="835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6. Open the Google authenticator APP and click: Scan a barcode:</a:t>
            </a:r>
          </a:p>
          <a:p>
            <a:endParaRPr sz="1200" b="1" dirty="0">
              <a:solidFill>
                <a:srgbClr val="FF0000"/>
              </a:solidFill>
              <a:latin typeface="+mj-ea"/>
              <a:ea typeface="+mj-ea"/>
            </a:endParaRPr>
          </a:p>
          <a:p>
            <a:r>
              <a:rPr sz="1200" b="1" dirty="0">
                <a:solidFill>
                  <a:srgbClr val="FF0000"/>
                </a:solidFill>
                <a:latin typeface="+mj-ea"/>
                <a:ea typeface="+mj-ea"/>
              </a:rPr>
              <a:t>The phone scans the qr code on the computer screen for binding. After scanning, the Google authenticator APP page shows that the </a:t>
            </a:r>
            <a:r>
              <a:rPr lang="en-US" sz="1200" b="1" dirty="0">
                <a:solidFill>
                  <a:srgbClr val="FF0000"/>
                </a:solidFill>
                <a:latin typeface="+mj-ea"/>
                <a:ea typeface="+mj-ea"/>
              </a:rPr>
              <a:t>Authentication code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807210"/>
            <a:ext cx="1840865" cy="30257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2650" y="1807210"/>
            <a:ext cx="3769360" cy="302514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4050665" y="1296670"/>
            <a:ext cx="720725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>
                <a:solidFill>
                  <a:srgbClr val="FF0000"/>
                </a:solidFill>
              </a:rPr>
              <a:t>6</a:t>
            </a: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8170" y="1807210"/>
            <a:ext cx="1449070" cy="3067050"/>
          </a:xfrm>
          <a:prstGeom prst="rect">
            <a:avLst/>
          </a:prstGeom>
        </p:spPr>
      </p:pic>
      <p:cxnSp>
        <p:nvCxnSpPr>
          <p:cNvPr id="3" name="直接箭头连接符 2"/>
          <p:cNvCxnSpPr/>
          <p:nvPr/>
        </p:nvCxnSpPr>
        <p:spPr>
          <a:xfrm flipV="1">
            <a:off x="5003800" y="2534285"/>
            <a:ext cx="4462145" cy="342963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Rectangle 5"/>
          <p:cNvSpPr/>
          <p:nvPr/>
        </p:nvSpPr>
        <p:spPr bwMode="auto">
          <a:xfrm>
            <a:off x="537641" y="1749531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Create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537641" y="2639049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Save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537641" y="351904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Submit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9354820" cy="548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New Staff Application: </a:t>
            </a:r>
            <a:r>
              <a:rPr lang="zh-CN" alt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Binding </a:t>
            </a:r>
            <a:r>
              <a:rPr lang="en-US" sz="2800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Google authenticator</a:t>
            </a:r>
            <a:endParaRPr lang="en-US" altLang="zh-CN" sz="2800" b="1" dirty="0">
              <a:solidFill>
                <a:srgbClr val="00925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  <a:sym typeface="+mn-e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37641" y="4399787"/>
            <a:ext cx="1011761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Activate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7" name="Rectangle 5"/>
          <p:cNvSpPr/>
          <p:nvPr/>
        </p:nvSpPr>
        <p:spPr bwMode="auto">
          <a:xfrm>
            <a:off x="537641" y="5265927"/>
            <a:ext cx="1011761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Google authenticator</a:t>
            </a:r>
          </a:p>
        </p:txBody>
      </p:sp>
      <p:sp>
        <p:nvSpPr>
          <p:cNvPr id="9" name="Rectangle 5"/>
          <p:cNvSpPr/>
          <p:nvPr/>
        </p:nvSpPr>
        <p:spPr bwMode="auto">
          <a:xfrm>
            <a:off x="537641" y="6216522"/>
            <a:ext cx="1011761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Binding </a:t>
            </a:r>
            <a:r>
              <a:rPr lang="en-US" altLang="zh-CN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MAC 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address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1365" y="1365885"/>
            <a:ext cx="7320915" cy="342074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2325" y="1437640"/>
            <a:ext cx="1581785" cy="3348990"/>
          </a:xfrm>
          <a:prstGeom prst="rect">
            <a:avLst/>
          </a:prstGeom>
          <a:ln>
            <a:solidFill>
              <a:srgbClr val="00925F"/>
            </a:solidFill>
          </a:ln>
        </p:spPr>
      </p:pic>
      <p:sp>
        <p:nvSpPr>
          <p:cNvPr id="13" name="文本框 12"/>
          <p:cNvSpPr txBox="1"/>
          <p:nvPr/>
        </p:nvSpPr>
        <p:spPr>
          <a:xfrm>
            <a:off x="2031365" y="4988560"/>
            <a:ext cx="9576435" cy="469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  <a:latin typeface="+mj-ea"/>
                <a:ea typeface="+mj-ea"/>
              </a:rPr>
              <a:t>7</a:t>
            </a:r>
            <a:r>
              <a:rPr lang="zh-CN" altLang="en-US" sz="1200" b="1" dirty="0">
                <a:solidFill>
                  <a:srgbClr val="FF0000"/>
                </a:solidFill>
                <a:latin typeface="+mj-ea"/>
                <a:ea typeface="+mj-ea"/>
              </a:rPr>
              <a:t>、</a:t>
            </a:r>
            <a:r>
              <a:rPr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Enter the </a:t>
            </a:r>
            <a:r>
              <a:rPr lang="en-US"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code</a:t>
            </a:r>
            <a:r>
              <a:rPr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 of the Google authenticator (the </a:t>
            </a:r>
            <a:r>
              <a:rPr lang="en-US"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code</a:t>
            </a:r>
            <a:r>
              <a:rPr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 is automatically updated every 30 seconds, please note the 30-second time schedule of the small circle on the right) -- click: next </a:t>
            </a:r>
            <a:r>
              <a:rPr lang="en-US" sz="12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Step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7068185" y="1724660"/>
            <a:ext cx="22098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3" name="圆角矩形 2"/>
          <p:cNvSpPr/>
          <p:nvPr/>
        </p:nvSpPr>
        <p:spPr>
          <a:xfrm>
            <a:off x="5924550" y="4399915"/>
            <a:ext cx="575310" cy="26987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主题">
  <a:themeElements>
    <a:clrScheme name="OPPO模板">
      <a:dk1>
        <a:sysClr val="windowText" lastClr="000000"/>
      </a:dk1>
      <a:lt1>
        <a:srgbClr val="FFFFFF"/>
      </a:lt1>
      <a:dk2>
        <a:srgbClr val="00925F"/>
      </a:dk2>
      <a:lt2>
        <a:srgbClr val="00B050"/>
      </a:lt2>
      <a:accent1>
        <a:srgbClr val="409F73"/>
      </a:accent1>
      <a:accent2>
        <a:srgbClr val="00B050"/>
      </a:accent2>
      <a:accent3>
        <a:srgbClr val="92D050"/>
      </a:accent3>
      <a:accent4>
        <a:srgbClr val="4ED5C6"/>
      </a:accent4>
      <a:accent5>
        <a:srgbClr val="05BAC8"/>
      </a:accent5>
      <a:accent6>
        <a:srgbClr val="B2B2B2"/>
      </a:accent6>
      <a:hlink>
        <a:srgbClr val="00925F"/>
      </a:hlink>
      <a:folHlink>
        <a:srgbClr val="7EB594"/>
      </a:folHlink>
    </a:clrScheme>
    <a:fontScheme name="自定义 2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rgbClr val="00925F"/>
          </a:solidFill>
        </a:ln>
      </a:spPr>
      <a:bodyPr rtlCol="0" anchor="ctr"/>
      <a:lstStyle>
        <a:defPPr algn="ctr">
          <a:defRPr dirty="0">
            <a:solidFill>
              <a:srgbClr val="00B0F0"/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883</Words>
  <Application>Microsoft Office PowerPoint</Application>
  <PresentationFormat>宽屏</PresentationFormat>
  <Paragraphs>146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2" baseType="lpstr">
      <vt:lpstr>Aharoni</vt:lpstr>
      <vt:lpstr>宋体</vt:lpstr>
      <vt:lpstr>微软雅黑</vt:lpstr>
      <vt:lpstr>Arial</vt:lpstr>
      <vt:lpstr>Calibri</vt:lpstr>
      <vt:lpstr>Segoe UI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Sinco</dc:creator>
  <cp:lastModifiedBy>姚少康</cp:lastModifiedBy>
  <cp:revision>662</cp:revision>
  <dcterms:created xsi:type="dcterms:W3CDTF">2017-03-01T03:49:00Z</dcterms:created>
  <dcterms:modified xsi:type="dcterms:W3CDTF">2020-05-22T08:12:48Z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2052-10.1.0.6395</vt:lpwstr>
  </property>
</Properties>
</file>